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74" r:id="rId9"/>
    <p:sldId id="272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5403898-8EB0-41FE-8B3C-7B832CB23800}">
          <p14:sldIdLst>
            <p14:sldId id="256"/>
            <p14:sldId id="257"/>
            <p14:sldId id="260"/>
            <p14:sldId id="259"/>
            <p14:sldId id="261"/>
            <p14:sldId id="262"/>
            <p14:sldId id="264"/>
            <p14:sldId id="275"/>
            <p14:sldId id="274"/>
            <p14:sldId id="272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0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66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45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3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5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71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81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13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0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9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6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C701-5B04-49F3-A6B8-5379D0971B9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8143-7EB6-48A4-86A5-52E5AB2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1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31" y="1797323"/>
            <a:ext cx="11379200" cy="1745672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Products &amp; Services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127" y="3910269"/>
            <a:ext cx="9144000" cy="2246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Edson Nkonde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‘The Last Mile’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 lives, improving livelihoods and increasing resiliency with  tailored weather information services for a changing climate 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Livingstone, Zambia, 15-17 March, 2016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167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ZMD’s Last 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 Building Blocks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38245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5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ENACTS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" r="865" b="3285"/>
          <a:stretch/>
        </p:blipFill>
        <p:spPr>
          <a:xfrm>
            <a:off x="1594624" y="1449659"/>
            <a:ext cx="8600038" cy="4739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48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Data &amp; Information for the Last Mile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100" b="1" dirty="0" smtClean="0"/>
              <a:t>50 years of daily Station Weather </a:t>
            </a:r>
            <a:r>
              <a:rPr lang="en-US" sz="3100" b="1" dirty="0"/>
              <a:t>and Climate Data</a:t>
            </a:r>
          </a:p>
          <a:p>
            <a:pPr>
              <a:lnSpc>
                <a:spcPct val="100000"/>
              </a:lnSpc>
            </a:pPr>
            <a:r>
              <a:rPr lang="en-US" sz="3100" b="1" dirty="0" smtClean="0"/>
              <a:t>30 years and 50 years of Gridded </a:t>
            </a:r>
            <a:r>
              <a:rPr lang="en-US" sz="3100" b="1" dirty="0"/>
              <a:t>dataset </a:t>
            </a:r>
            <a:r>
              <a:rPr lang="en-US" sz="3100" b="1" dirty="0" smtClean="0"/>
              <a:t>for rainfall and temperature respectively at 4km resolution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b="1" dirty="0"/>
              <a:t>Daily Weather Forecasts</a:t>
            </a:r>
          </a:p>
          <a:p>
            <a:pPr>
              <a:lnSpc>
                <a:spcPct val="100000"/>
              </a:lnSpc>
            </a:pPr>
            <a:r>
              <a:rPr lang="en-US" sz="3100" b="1" dirty="0"/>
              <a:t>Crop Weather Bulletin</a:t>
            </a:r>
          </a:p>
          <a:p>
            <a:pPr>
              <a:lnSpc>
                <a:spcPct val="100000"/>
              </a:lnSpc>
            </a:pPr>
            <a:r>
              <a:rPr lang="en-US" sz="3100" b="1" dirty="0"/>
              <a:t>Monthly Weather Review</a:t>
            </a:r>
          </a:p>
          <a:p>
            <a:pPr>
              <a:lnSpc>
                <a:spcPct val="100000"/>
              </a:lnSpc>
            </a:pPr>
            <a:r>
              <a:rPr lang="en-US" sz="3100" b="1" dirty="0"/>
              <a:t>Seasonal Rainfall Forecasts</a:t>
            </a:r>
          </a:p>
          <a:p>
            <a:pPr>
              <a:lnSpc>
                <a:spcPct val="100000"/>
              </a:lnSpc>
            </a:pPr>
            <a:r>
              <a:rPr lang="en-US" sz="3100" b="1" dirty="0"/>
              <a:t>ENACTS Platform</a:t>
            </a:r>
          </a:p>
        </p:txBody>
      </p:sp>
    </p:spTree>
    <p:extLst>
      <p:ext uri="{BB962C8B-B14F-4D97-AF65-F5344CB8AC3E}">
        <p14:creationId xmlns:p14="http://schemas.microsoft.com/office/powerpoint/2010/main" xmlns="" val="23267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0"/>
            <a:ext cx="10515600" cy="137621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Outline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262943"/>
          </a:xfrm>
        </p:spPr>
        <p:txBody>
          <a:bodyPr>
            <a:normAutofit/>
          </a:bodyPr>
          <a:lstStyle/>
          <a:p>
            <a:pPr indent="-571500" defTabSz="457200" eaLnBrk="0" fontAlgn="base" hangingPunct="0">
              <a:lnSpc>
                <a:spcPct val="100000"/>
              </a:lnSpc>
              <a:buFont typeface="Calibri" charset="0"/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ZMD Mandate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indent="-571500" defTabSz="457200" eaLnBrk="0" fontAlgn="base" hangingPunct="0">
              <a:lnSpc>
                <a:spcPct val="100000"/>
              </a:lnSpc>
              <a:buFont typeface="Calibri" charset="0"/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Observation Station Network</a:t>
            </a:r>
          </a:p>
          <a:p>
            <a:pPr indent="-571500" defTabSz="457200" eaLnBrk="0" fontAlgn="base" hangingPunct="0">
              <a:lnSpc>
                <a:spcPct val="100000"/>
              </a:lnSpc>
              <a:buFont typeface="Calibri" charset="0"/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Products &amp; Services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indent="-571500" defTabSz="457200" eaLnBrk="0" fontAlgn="base" hangingPunct="0">
              <a:lnSpc>
                <a:spcPct val="100000"/>
              </a:lnSpc>
              <a:buFont typeface="Calibri" charset="0"/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Improving Climate </a:t>
            </a:r>
            <a:r>
              <a:rPr lang="en-US" b="1" dirty="0">
                <a:ea typeface="ＭＳ Ｐゴシック" charset="0"/>
                <a:cs typeface="ＭＳ Ｐゴシック" charset="0"/>
              </a:rPr>
              <a:t>Services &amp;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Delivery</a:t>
            </a:r>
          </a:p>
          <a:p>
            <a:pPr indent="-571500" defTabSz="457200" eaLnBrk="0" fontAlgn="base" hangingPunct="0">
              <a:lnSpc>
                <a:spcPct val="100000"/>
              </a:lnSpc>
              <a:buFont typeface="Calibri" charset="0"/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Enhancing National </a:t>
            </a:r>
            <a:r>
              <a:rPr lang="en-US" b="1" dirty="0" err="1" smtClean="0">
                <a:ea typeface="ＭＳ Ｐゴシック" charset="0"/>
                <a:cs typeface="ＭＳ Ｐゴシック" charset="0"/>
              </a:rPr>
              <a:t>ClimaTe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 Services - ENACTS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5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2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ZMD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Mandate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41927" y="1767023"/>
            <a:ext cx="3351955" cy="2529619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Observe and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Record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Weather and Climate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50325" y="1767023"/>
            <a:ext cx="3334328" cy="252961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Analyze the observations to come up with Products &amp; services for different user sectors of the economy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061528" y="1825625"/>
            <a:ext cx="27732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7834746" y="1822450"/>
            <a:ext cx="2620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8035637" y="1769910"/>
            <a:ext cx="3334328" cy="25296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 dirty="0">
                <a:latin typeface="+mn-lt"/>
              </a:rPr>
              <a:t>Disseminate the Product and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641927" y="5371955"/>
            <a:ext cx="10739582" cy="5762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done to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protect life, property &amp; ensure sustainable development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927" y="4540380"/>
            <a:ext cx="3351955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Wx</a:t>
            </a:r>
            <a:r>
              <a:rPr lang="en-US" sz="2800" b="1" dirty="0" smtClean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&amp; Climate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0325" y="4540380"/>
            <a:ext cx="33343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Products &amp; Services</a:t>
            </a:r>
            <a:endParaRPr lang="en-US" sz="2800" b="1" dirty="0">
              <a:solidFill>
                <a:schemeClr val="dk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4093" y="4540380"/>
            <a:ext cx="33458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Content Delivery</a:t>
            </a:r>
            <a:endParaRPr lang="en-US" sz="2800" b="1" dirty="0">
              <a:solidFill>
                <a:schemeClr val="dk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4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Observation</a:t>
            </a:r>
            <a:r>
              <a:rPr lang="en-US" sz="60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Station Network 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6548" y="1690688"/>
            <a:ext cx="5181600" cy="42208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2703946" cy="31025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   39 Manual Stations </a:t>
            </a:r>
          </a:p>
          <a:p>
            <a:endParaRPr lang="en-US" b="1" dirty="0" smtClean="0"/>
          </a:p>
          <a:p>
            <a:r>
              <a:rPr lang="en-US" b="1" dirty="0" smtClean="0"/>
              <a:t>   38 Installed AWS</a:t>
            </a:r>
          </a:p>
          <a:p>
            <a:endParaRPr lang="en-US" b="1" dirty="0" smtClean="0"/>
          </a:p>
          <a:p>
            <a:r>
              <a:rPr lang="en-US" b="1" dirty="0" smtClean="0"/>
              <a:t>28 AWS currently being installed (so far 3 Installed)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444788" y="1681885"/>
            <a:ext cx="2747211" cy="31025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Over 50 years of Time-Series data for a Typical Manual Station</a:t>
            </a:r>
          </a:p>
          <a:p>
            <a:endParaRPr lang="en-US" b="1" dirty="0" smtClean="0"/>
          </a:p>
          <a:p>
            <a:r>
              <a:rPr lang="en-US" b="1" dirty="0" smtClean="0"/>
              <a:t>Up to 5 years of AWS Data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348663" y="1642560"/>
            <a:ext cx="365760" cy="3185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364700" y="2658976"/>
            <a:ext cx="274320" cy="27432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2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Products &amp; Services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300" b="1" dirty="0"/>
              <a:t>Seasonal Rainfall Forecast (September)</a:t>
            </a:r>
          </a:p>
          <a:p>
            <a:pPr>
              <a:lnSpc>
                <a:spcPct val="110000"/>
              </a:lnSpc>
            </a:pPr>
            <a:r>
              <a:rPr lang="en-US" sz="3300" b="1" dirty="0"/>
              <a:t>Crop Weather Bulletins (Every 10 days)</a:t>
            </a:r>
          </a:p>
          <a:p>
            <a:pPr>
              <a:lnSpc>
                <a:spcPct val="110000"/>
              </a:lnSpc>
            </a:pPr>
            <a:r>
              <a:rPr lang="en-US" sz="3300" b="1" dirty="0" smtClean="0"/>
              <a:t>Daily </a:t>
            </a:r>
            <a:r>
              <a:rPr lang="en-US" sz="3300" b="1" dirty="0"/>
              <a:t>Weather </a:t>
            </a:r>
            <a:r>
              <a:rPr lang="en-US" sz="3300" b="1" dirty="0" smtClean="0"/>
              <a:t>Forecast (2 times /day)</a:t>
            </a:r>
            <a:endParaRPr lang="en-US" sz="3300" b="1" dirty="0"/>
          </a:p>
          <a:p>
            <a:pPr>
              <a:lnSpc>
                <a:spcPct val="110000"/>
              </a:lnSpc>
            </a:pPr>
            <a:r>
              <a:rPr lang="en-US" sz="3300" b="1" dirty="0" smtClean="0"/>
              <a:t>Early </a:t>
            </a:r>
            <a:r>
              <a:rPr lang="en-US" sz="3300" b="1" dirty="0"/>
              <a:t>Warning Advisories (Flash Flood Guidance System)</a:t>
            </a:r>
          </a:p>
          <a:p>
            <a:pPr>
              <a:lnSpc>
                <a:spcPct val="110000"/>
              </a:lnSpc>
            </a:pPr>
            <a:r>
              <a:rPr lang="en-US" sz="3300" b="1" dirty="0"/>
              <a:t>Climate Data</a:t>
            </a:r>
          </a:p>
          <a:p>
            <a:pPr>
              <a:lnSpc>
                <a:spcPct val="110000"/>
              </a:lnSpc>
            </a:pPr>
            <a:r>
              <a:rPr lang="en-US" sz="3300" b="1" dirty="0" smtClean="0"/>
              <a:t>Aviation </a:t>
            </a:r>
            <a:r>
              <a:rPr lang="en-US" sz="3300" b="1" dirty="0"/>
              <a:t>Products &amp; Services (ISO certified</a:t>
            </a:r>
            <a:r>
              <a:rPr lang="en-US" sz="3300" b="1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3400" b="1" dirty="0"/>
              <a:t>ENACTS Platform</a:t>
            </a:r>
          </a:p>
          <a:p>
            <a:pPr>
              <a:lnSpc>
                <a:spcPct val="110000"/>
              </a:lnSpc>
            </a:pPr>
            <a:endParaRPr lang="en-US" sz="3300" b="1" dirty="0"/>
          </a:p>
          <a:p>
            <a:endParaRPr lang="en-US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7834746" y="1822450"/>
            <a:ext cx="2620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3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095182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Improvi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ng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Service Delivery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b="1" dirty="0"/>
              <a:t>CIEWS &amp; SASSCAL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Improve station network density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Increase skilled manpower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Improve dissemination of climate information to users</a:t>
            </a:r>
          </a:p>
          <a:p>
            <a:pPr>
              <a:lnSpc>
                <a:spcPct val="100000"/>
              </a:lnSpc>
            </a:pPr>
            <a:r>
              <a:rPr lang="en-US" sz="3100" b="1" dirty="0"/>
              <a:t>RANET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Helping Communities establish Community Radio Stations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Providing 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Environmental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Information to Communities through Radio</a:t>
            </a:r>
          </a:p>
          <a:p>
            <a:pPr>
              <a:lnSpc>
                <a:spcPct val="100000"/>
              </a:lnSpc>
            </a:pPr>
            <a:r>
              <a:rPr lang="en-US" sz="3100" b="1" dirty="0"/>
              <a:t>ENACTS (collaboration with IRI-Columbia University)</a:t>
            </a:r>
          </a:p>
          <a:p>
            <a:pPr lvl="1"/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nhancing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ational </a:t>
            </a:r>
            <a:r>
              <a:rPr lang="en-US" b="1" dirty="0" err="1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lima</a:t>
            </a:r>
            <a:r>
              <a:rPr lang="en-US" b="1" dirty="0" err="1"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ervices</a:t>
            </a:r>
          </a:p>
          <a:p>
            <a:pPr>
              <a:lnSpc>
                <a:spcPct val="110000"/>
              </a:lnSpc>
            </a:pPr>
            <a:endParaRPr lang="en-US" sz="3300" b="1" dirty="0"/>
          </a:p>
          <a:p>
            <a:endParaRPr lang="en-US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7834746" y="1822450"/>
            <a:ext cx="2620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5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ENACTS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 smtClean="0"/>
              <a:t>ENACTS approach Strives </a:t>
            </a:r>
            <a:r>
              <a:rPr lang="en-US" altLang="en-US" b="1" dirty="0"/>
              <a:t>to simultaneously improve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a typeface="MS PGothic" panose="020B0600070205080204" pitchFamily="34" charset="-128"/>
              </a:rPr>
              <a:t>availability</a:t>
            </a:r>
            <a:r>
              <a:rPr lang="en-US" altLang="en-US" sz="2400" b="1" dirty="0" smtClean="0"/>
              <a:t>, </a:t>
            </a:r>
            <a:r>
              <a:rPr lang="en-US" altLang="en-US" b="1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access</a:t>
            </a:r>
            <a:r>
              <a:rPr lang="en-US" altLang="en-US" b="1" dirty="0" smtClean="0"/>
              <a:t> and  </a:t>
            </a:r>
            <a:r>
              <a:rPr lang="en-US" altLang="en-US" b="1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use</a:t>
            </a:r>
            <a:r>
              <a:rPr lang="en-US" altLang="en-US" b="1" dirty="0" smtClean="0"/>
              <a:t> </a:t>
            </a:r>
            <a:r>
              <a:rPr lang="en-US" altLang="en-US" b="1" dirty="0"/>
              <a:t>of climate </a:t>
            </a:r>
            <a:r>
              <a:rPr lang="en-US" altLang="en-US" b="1" dirty="0" smtClean="0"/>
              <a:t>data &amp; information</a:t>
            </a:r>
            <a:r>
              <a:rPr lang="en-US" altLang="en-US" b="1" dirty="0"/>
              <a:t>.</a:t>
            </a:r>
            <a:endParaRPr lang="en-GB" altLang="en-US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b="1" dirty="0"/>
              <a:t> </a:t>
            </a:r>
            <a:r>
              <a:rPr lang="en-GB" altLang="en-US" b="1" dirty="0" smtClean="0"/>
              <a:t>ENACTS tools help conduct </a:t>
            </a:r>
            <a:r>
              <a:rPr lang="en-GB" altLang="en-US" b="1" u="sng" dirty="0">
                <a:solidFill>
                  <a:srgbClr val="0000FF"/>
                </a:solidFill>
                <a:ea typeface="MS PGothic" panose="020B0600070205080204" pitchFamily="34" charset="-128"/>
              </a:rPr>
              <a:t>quality-control </a:t>
            </a:r>
            <a:r>
              <a:rPr lang="en-GB" altLang="en-US" b="1" dirty="0" smtClean="0"/>
              <a:t> on all </a:t>
            </a:r>
            <a:r>
              <a:rPr lang="en-GB" altLang="en-US" b="1" dirty="0"/>
              <a:t>available  station data and </a:t>
            </a:r>
            <a:r>
              <a:rPr lang="en-GB" altLang="en-US" b="1" dirty="0" smtClean="0"/>
              <a:t>merged them </a:t>
            </a:r>
            <a:r>
              <a:rPr lang="en-GB" altLang="en-US" b="1" dirty="0"/>
              <a:t>with satellite and </a:t>
            </a:r>
            <a:r>
              <a:rPr lang="en-US" altLang="en-US" b="1" dirty="0"/>
              <a:t>reanalysis products.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 smtClean="0"/>
              <a:t>ENACTS helps to create </a:t>
            </a:r>
            <a:r>
              <a:rPr lang="en-GB" altLang="en-US" b="1" dirty="0" smtClean="0"/>
              <a:t>reliable </a:t>
            </a:r>
            <a:r>
              <a:rPr lang="en-GB" altLang="en-US" b="1" dirty="0"/>
              <a:t>climate information products for </a:t>
            </a:r>
            <a:r>
              <a:rPr lang="en-GB" altLang="en-US" b="1" u="sng" dirty="0">
                <a:solidFill>
                  <a:srgbClr val="0000FF"/>
                </a:solidFill>
                <a:ea typeface="MS PGothic" panose="020B0600070205080204" pitchFamily="34" charset="-128"/>
              </a:rPr>
              <a:t>local </a:t>
            </a:r>
            <a:r>
              <a:rPr lang="en-GB" altLang="en-US" b="1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decision-making</a:t>
            </a:r>
            <a:r>
              <a:rPr lang="en-GB" altLang="en-US" b="1" dirty="0" smtClean="0"/>
              <a:t>.</a:t>
            </a: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6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2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ENACTS–What has been done so far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4835" y="1510351"/>
            <a:ext cx="3742909" cy="3925366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smtClean="0">
                <a:ea typeface="Tahoma" panose="020B0604030504040204" pitchFamily="34" charset="0"/>
                <a:cs typeface="Tahoma" panose="020B0604030504040204" pitchFamily="34" charset="0"/>
              </a:rPr>
              <a:t>Blended data to overcome observational gaps</a:t>
            </a:r>
          </a:p>
          <a:p>
            <a:r>
              <a:rPr lang="en-US" sz="2400" b="1" smtClean="0">
                <a:ea typeface="Tahoma" panose="020B0604030504040204" pitchFamily="34" charset="0"/>
                <a:cs typeface="Tahoma" panose="020B0604030504040204" pitchFamily="34" charset="0"/>
              </a:rPr>
              <a:t>Results: Over 30 years of high resolution rainfall and temperature data now available, enabling climate analysis from community to national levels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270115" y="1510351"/>
            <a:ext cx="3723226" cy="392536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600" b="1" smtClean="0">
                <a:ea typeface="Tahoma" panose="020B0604030504040204" pitchFamily="34" charset="0"/>
                <a:cs typeface="Tahoma" panose="020B0604030504040204" pitchFamily="34" charset="0"/>
              </a:rPr>
              <a:t>Online Maprooms</a:t>
            </a:r>
          </a:p>
          <a:p>
            <a:r>
              <a:rPr lang="en-US" sz="2600" b="1" smtClean="0">
                <a:ea typeface="Tahoma" panose="020B0604030504040204" pitchFamily="34" charset="0"/>
                <a:cs typeface="Tahoma" panose="020B0604030504040204" pitchFamily="34" charset="0"/>
              </a:rPr>
              <a:t>Result: User friendly tools for the analysis, visualization, and downscaling of climate information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061528" y="1825625"/>
            <a:ext cx="27732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7834746" y="1822450"/>
            <a:ext cx="2620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8276267" y="1513238"/>
            <a:ext cx="3723226" cy="39253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Empower stakeholders with increased capacity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Result: Strengthened policy analysis, relevant for multiple sectors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35" y="5617885"/>
            <a:ext cx="3742909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Availability</a:t>
            </a:r>
            <a:endParaRPr lang="en-US" sz="2800" b="1" dirty="0">
              <a:solidFill>
                <a:schemeClr val="dk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0115" y="5612179"/>
            <a:ext cx="372322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  <a:endParaRPr lang="en-US" sz="2800" b="1" dirty="0">
              <a:solidFill>
                <a:schemeClr val="dk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6267" y="5598276"/>
            <a:ext cx="3736116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Built Capacity&amp; Empowerment</a:t>
            </a:r>
          </a:p>
          <a:p>
            <a:pPr algn="ctr"/>
            <a:endParaRPr lang="en-US" sz="2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2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ENACTS-Next Steps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100" b="1" dirty="0"/>
              <a:t>Promote Use</a:t>
            </a:r>
          </a:p>
          <a:p>
            <a:pPr marL="457200" lvl="1" indent="0" defTabSz="4572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dirty="0" smtClean="0"/>
              <a:t> </a:t>
            </a:r>
            <a:r>
              <a:rPr lang="en-US" sz="2800" b="1" dirty="0"/>
              <a:t>Engage users</a:t>
            </a:r>
          </a:p>
          <a:p>
            <a:pPr marL="457200" lvl="1" indent="0" defTabSz="4572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/>
              <a:t> Raise awareness </a:t>
            </a:r>
          </a:p>
          <a:p>
            <a:pPr marL="457200" lvl="1" indent="0" defTabSz="4572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/>
              <a:t> Build capacity of users to understand and use  climate information</a:t>
            </a:r>
          </a:p>
          <a:p>
            <a:pPr marL="457200" lvl="1" indent="0" defTabSz="4572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b="1" dirty="0"/>
              <a:t> Involve users in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6132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446</Words>
  <Application>Microsoft Office PowerPoint</Application>
  <PresentationFormat>Custom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Weather &amp; Climate Data Products &amp; Services</vt:lpstr>
      <vt:lpstr>Outline</vt:lpstr>
      <vt:lpstr>ZMD Mandate</vt:lpstr>
      <vt:lpstr>Observation Station Network </vt:lpstr>
      <vt:lpstr>Products &amp; Services</vt:lpstr>
      <vt:lpstr>Improving Service Delivery</vt:lpstr>
      <vt:lpstr>ENACTS</vt:lpstr>
      <vt:lpstr>ENACTS–What has been done so far </vt:lpstr>
      <vt:lpstr>ENACTS-Next Steps</vt:lpstr>
      <vt:lpstr>ENACTS Access</vt:lpstr>
      <vt:lpstr>Data &amp; Information for the Last Mile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Mile Building Blocks: Weather and Climate Data, Information and Content</dc:title>
  <dc:creator>edosn nkonde</dc:creator>
  <cp:lastModifiedBy>ciews</cp:lastModifiedBy>
  <cp:revision>96</cp:revision>
  <dcterms:created xsi:type="dcterms:W3CDTF">2016-03-10T06:55:24Z</dcterms:created>
  <dcterms:modified xsi:type="dcterms:W3CDTF">2016-03-15T21:43:27Z</dcterms:modified>
</cp:coreProperties>
</file>