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Lst>
  <p:notesMasterIdLst>
    <p:notesMasterId r:id="rId26"/>
  </p:notesMasterIdLst>
  <p:sldIdLst>
    <p:sldId id="327" r:id="rId4"/>
    <p:sldId id="334" r:id="rId5"/>
    <p:sldId id="352" r:id="rId6"/>
    <p:sldId id="355" r:id="rId7"/>
    <p:sldId id="338" r:id="rId8"/>
    <p:sldId id="354" r:id="rId9"/>
    <p:sldId id="353" r:id="rId10"/>
    <p:sldId id="356" r:id="rId11"/>
    <p:sldId id="371" r:id="rId12"/>
    <p:sldId id="367" r:id="rId13"/>
    <p:sldId id="370" r:id="rId14"/>
    <p:sldId id="368" r:id="rId15"/>
    <p:sldId id="369" r:id="rId16"/>
    <p:sldId id="361" r:id="rId17"/>
    <p:sldId id="360" r:id="rId18"/>
    <p:sldId id="359" r:id="rId19"/>
    <p:sldId id="362" r:id="rId20"/>
    <p:sldId id="358" r:id="rId21"/>
    <p:sldId id="364" r:id="rId22"/>
    <p:sldId id="365" r:id="rId23"/>
    <p:sldId id="366" r:id="rId24"/>
    <p:sldId id="3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6900" autoAdjust="0"/>
  </p:normalViewPr>
  <p:slideViewPr>
    <p:cSldViewPr snapToGrid="0">
      <p:cViewPr varScale="1">
        <p:scale>
          <a:sx n="97" d="100"/>
          <a:sy n="97" d="100"/>
        </p:scale>
        <p:origin x="606"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355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33D5D-E8ED-4532-AE4B-86BD9439D3C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ZA"/>
        </a:p>
      </dgm:t>
    </dgm:pt>
    <dgm:pt modelId="{43E52D1A-28C5-4E33-842C-F2230CD8467F}">
      <dgm:prSet phldrT="[Text]" custT="1"/>
      <dgm:spPr/>
      <dgm:t>
        <a:bodyPr/>
        <a:lstStyle/>
        <a:p>
          <a:r>
            <a:rPr lang="en-ZA" sz="2000" dirty="0" smtClean="0"/>
            <a:t>NHMS status </a:t>
          </a:r>
          <a:endParaRPr lang="en-ZA" sz="2000" dirty="0"/>
        </a:p>
      </dgm:t>
    </dgm:pt>
    <dgm:pt modelId="{5C7CD68B-0DC6-494F-9AAD-25E95EF79D47}" type="parTrans" cxnId="{DC0EFE3F-8A57-485B-A8BD-132C20033F87}">
      <dgm:prSet/>
      <dgm:spPr/>
      <dgm:t>
        <a:bodyPr/>
        <a:lstStyle/>
        <a:p>
          <a:endParaRPr lang="en-ZA" sz="2000"/>
        </a:p>
      </dgm:t>
    </dgm:pt>
    <dgm:pt modelId="{EA859F02-D93D-4928-8A0F-2EE800920F79}" type="sibTrans" cxnId="{DC0EFE3F-8A57-485B-A8BD-132C20033F87}">
      <dgm:prSet/>
      <dgm:spPr/>
      <dgm:t>
        <a:bodyPr/>
        <a:lstStyle/>
        <a:p>
          <a:endParaRPr lang="en-ZA" sz="2000"/>
        </a:p>
      </dgm:t>
    </dgm:pt>
    <dgm:pt modelId="{5E283E2A-FD10-4B55-83D5-4C7E27797CFC}">
      <dgm:prSet phldrT="[Text]" custT="1"/>
      <dgm:spPr/>
      <dgm:t>
        <a:bodyPr/>
        <a:lstStyle/>
        <a:p>
          <a:r>
            <a:rPr lang="en-ZA" sz="2000" dirty="0" smtClean="0"/>
            <a:t>Revenue sharing</a:t>
          </a:r>
          <a:endParaRPr lang="en-ZA" sz="2000" dirty="0"/>
        </a:p>
      </dgm:t>
    </dgm:pt>
    <dgm:pt modelId="{50F26F69-7415-424D-AB3A-7A7FA57E886A}" type="parTrans" cxnId="{C54AE21C-8A76-4ECF-B853-458ED76E2C3F}">
      <dgm:prSet/>
      <dgm:spPr/>
      <dgm:t>
        <a:bodyPr/>
        <a:lstStyle/>
        <a:p>
          <a:endParaRPr lang="en-ZA" sz="2000"/>
        </a:p>
      </dgm:t>
    </dgm:pt>
    <dgm:pt modelId="{70D4AC62-642F-43CB-96CE-4851F97EC782}" type="sibTrans" cxnId="{C54AE21C-8A76-4ECF-B853-458ED76E2C3F}">
      <dgm:prSet/>
      <dgm:spPr/>
      <dgm:t>
        <a:bodyPr/>
        <a:lstStyle/>
        <a:p>
          <a:endParaRPr lang="en-ZA" sz="2000"/>
        </a:p>
      </dgm:t>
    </dgm:pt>
    <dgm:pt modelId="{CD1D104B-78AF-44A3-93CD-66025B2C1149}">
      <dgm:prSet phldrT="[Text]" custT="1"/>
      <dgm:spPr/>
      <dgm:t>
        <a:bodyPr/>
        <a:lstStyle/>
        <a:p>
          <a:r>
            <a:rPr lang="en-ZA" sz="2000" dirty="0" smtClean="0"/>
            <a:t>Gov. funding</a:t>
          </a:r>
          <a:endParaRPr lang="en-ZA" sz="2000" dirty="0"/>
        </a:p>
      </dgm:t>
    </dgm:pt>
    <dgm:pt modelId="{084BF7C6-C2C0-4978-B23E-09A17CBACE98}" type="parTrans" cxnId="{FEF3BF31-DE11-4A2E-9713-B2D37894D173}">
      <dgm:prSet/>
      <dgm:spPr/>
      <dgm:t>
        <a:bodyPr/>
        <a:lstStyle/>
        <a:p>
          <a:endParaRPr lang="en-ZA" sz="2000"/>
        </a:p>
      </dgm:t>
    </dgm:pt>
    <dgm:pt modelId="{BB141DA6-4F20-4C79-BF42-44EFE2D28B47}" type="sibTrans" cxnId="{FEF3BF31-DE11-4A2E-9713-B2D37894D173}">
      <dgm:prSet/>
      <dgm:spPr/>
      <dgm:t>
        <a:bodyPr/>
        <a:lstStyle/>
        <a:p>
          <a:endParaRPr lang="en-ZA" sz="2000"/>
        </a:p>
      </dgm:t>
    </dgm:pt>
    <dgm:pt modelId="{FE5A45A9-DA89-4ED2-B356-371F3A6207E5}">
      <dgm:prSet phldrT="[Text]" custT="1"/>
      <dgm:spPr/>
      <dgm:t>
        <a:bodyPr/>
        <a:lstStyle/>
        <a:p>
          <a:r>
            <a:rPr lang="en-ZA" sz="2000" dirty="0" smtClean="0"/>
            <a:t>Improved products</a:t>
          </a:r>
          <a:endParaRPr lang="en-ZA" sz="2000" dirty="0"/>
        </a:p>
      </dgm:t>
    </dgm:pt>
    <dgm:pt modelId="{9904127D-A8A4-43D5-ABBF-9AAA3E763D2F}" type="parTrans" cxnId="{0A3E5070-40D4-41A8-B49C-9839716D1ADF}">
      <dgm:prSet/>
      <dgm:spPr/>
      <dgm:t>
        <a:bodyPr/>
        <a:lstStyle/>
        <a:p>
          <a:endParaRPr lang="en-ZA" sz="2000"/>
        </a:p>
      </dgm:t>
    </dgm:pt>
    <dgm:pt modelId="{B42DCCDD-20C0-4AF8-B1D6-5F068F6B2774}" type="sibTrans" cxnId="{0A3E5070-40D4-41A8-B49C-9839716D1ADF}">
      <dgm:prSet/>
      <dgm:spPr/>
      <dgm:t>
        <a:bodyPr/>
        <a:lstStyle/>
        <a:p>
          <a:endParaRPr lang="en-ZA" sz="2000"/>
        </a:p>
      </dgm:t>
    </dgm:pt>
    <dgm:pt modelId="{8A9C654A-65DF-48BC-B221-FF24B4DD4C25}">
      <dgm:prSet phldrT="[Text]" custT="1"/>
      <dgm:spPr/>
      <dgm:t>
        <a:bodyPr/>
        <a:lstStyle/>
        <a:p>
          <a:r>
            <a:rPr lang="en-ZA" sz="2000" dirty="0" smtClean="0"/>
            <a:t>Weather market</a:t>
          </a:r>
          <a:endParaRPr lang="en-ZA" sz="2000" dirty="0"/>
        </a:p>
      </dgm:t>
    </dgm:pt>
    <dgm:pt modelId="{B16EFD3C-D5F1-4DAB-8AC2-03F4595224BB}" type="parTrans" cxnId="{700A5D51-1CBB-4EBD-A521-2B22EE755700}">
      <dgm:prSet/>
      <dgm:spPr/>
      <dgm:t>
        <a:bodyPr/>
        <a:lstStyle/>
        <a:p>
          <a:endParaRPr lang="en-ZA" sz="2000"/>
        </a:p>
      </dgm:t>
    </dgm:pt>
    <dgm:pt modelId="{CB4B0BAF-3E86-45EC-AA6C-30D8813F491A}" type="sibTrans" cxnId="{700A5D51-1CBB-4EBD-A521-2B22EE755700}">
      <dgm:prSet/>
      <dgm:spPr/>
      <dgm:t>
        <a:bodyPr/>
        <a:lstStyle/>
        <a:p>
          <a:endParaRPr lang="en-ZA" sz="2000"/>
        </a:p>
      </dgm:t>
    </dgm:pt>
    <dgm:pt modelId="{1A416783-227B-4E55-8C35-6B101FC328CF}" type="pres">
      <dgm:prSet presAssocID="{B1633D5D-E8ED-4532-AE4B-86BD9439D3C0}" presName="cycle" presStyleCnt="0">
        <dgm:presLayoutVars>
          <dgm:dir/>
          <dgm:resizeHandles val="exact"/>
        </dgm:presLayoutVars>
      </dgm:prSet>
      <dgm:spPr/>
    </dgm:pt>
    <dgm:pt modelId="{58607070-7EA1-4489-91E0-6110CD5FBAE9}" type="pres">
      <dgm:prSet presAssocID="{43E52D1A-28C5-4E33-842C-F2230CD8467F}" presName="dummy" presStyleCnt="0"/>
      <dgm:spPr/>
    </dgm:pt>
    <dgm:pt modelId="{A8ABDFA2-55CE-435B-8CBD-79E9A847F258}" type="pres">
      <dgm:prSet presAssocID="{43E52D1A-28C5-4E33-842C-F2230CD8467F}" presName="node" presStyleLbl="revTx" presStyleIdx="0" presStyleCnt="5">
        <dgm:presLayoutVars>
          <dgm:bulletEnabled val="1"/>
        </dgm:presLayoutVars>
      </dgm:prSet>
      <dgm:spPr/>
    </dgm:pt>
    <dgm:pt modelId="{1F82A770-B6CA-48CF-96CD-169BEFE86126}" type="pres">
      <dgm:prSet presAssocID="{EA859F02-D93D-4928-8A0F-2EE800920F79}" presName="sibTrans" presStyleLbl="node1" presStyleIdx="0" presStyleCnt="5"/>
      <dgm:spPr/>
    </dgm:pt>
    <dgm:pt modelId="{E3A7D7C0-9DF5-49AF-A382-F8F80C5E5634}" type="pres">
      <dgm:prSet presAssocID="{5E283E2A-FD10-4B55-83D5-4C7E27797CFC}" presName="dummy" presStyleCnt="0"/>
      <dgm:spPr/>
    </dgm:pt>
    <dgm:pt modelId="{F952EFF1-5BB3-4CE3-8796-069453E17E90}" type="pres">
      <dgm:prSet presAssocID="{5E283E2A-FD10-4B55-83D5-4C7E27797CFC}" presName="node" presStyleLbl="revTx" presStyleIdx="1" presStyleCnt="5">
        <dgm:presLayoutVars>
          <dgm:bulletEnabled val="1"/>
        </dgm:presLayoutVars>
      </dgm:prSet>
      <dgm:spPr/>
      <dgm:t>
        <a:bodyPr/>
        <a:lstStyle/>
        <a:p>
          <a:endParaRPr lang="en-ZA"/>
        </a:p>
      </dgm:t>
    </dgm:pt>
    <dgm:pt modelId="{BB0BB339-6D0F-4EF9-9730-93F068E6F652}" type="pres">
      <dgm:prSet presAssocID="{70D4AC62-642F-43CB-96CE-4851F97EC782}" presName="sibTrans" presStyleLbl="node1" presStyleIdx="1" presStyleCnt="5"/>
      <dgm:spPr/>
    </dgm:pt>
    <dgm:pt modelId="{ED2856C6-1556-469A-BFA8-B554ED9D4BA1}" type="pres">
      <dgm:prSet presAssocID="{CD1D104B-78AF-44A3-93CD-66025B2C1149}" presName="dummy" presStyleCnt="0"/>
      <dgm:spPr/>
    </dgm:pt>
    <dgm:pt modelId="{CC8AC851-C3FF-44D6-B283-B0F3813ED84D}" type="pres">
      <dgm:prSet presAssocID="{CD1D104B-78AF-44A3-93CD-66025B2C1149}" presName="node" presStyleLbl="revTx" presStyleIdx="2" presStyleCnt="5">
        <dgm:presLayoutVars>
          <dgm:bulletEnabled val="1"/>
        </dgm:presLayoutVars>
      </dgm:prSet>
      <dgm:spPr/>
      <dgm:t>
        <a:bodyPr/>
        <a:lstStyle/>
        <a:p>
          <a:endParaRPr lang="en-ZA"/>
        </a:p>
      </dgm:t>
    </dgm:pt>
    <dgm:pt modelId="{7DCCCECC-378C-4A08-A568-A9925A9CECD8}" type="pres">
      <dgm:prSet presAssocID="{BB141DA6-4F20-4C79-BF42-44EFE2D28B47}" presName="sibTrans" presStyleLbl="node1" presStyleIdx="2" presStyleCnt="5"/>
      <dgm:spPr/>
    </dgm:pt>
    <dgm:pt modelId="{02D11CB9-1715-4FC8-ABCB-AC23112F0B2E}" type="pres">
      <dgm:prSet presAssocID="{FE5A45A9-DA89-4ED2-B356-371F3A6207E5}" presName="dummy" presStyleCnt="0"/>
      <dgm:spPr/>
    </dgm:pt>
    <dgm:pt modelId="{3008F030-7EE1-48A6-A19B-4991D63DE528}" type="pres">
      <dgm:prSet presAssocID="{FE5A45A9-DA89-4ED2-B356-371F3A6207E5}" presName="node" presStyleLbl="revTx" presStyleIdx="3" presStyleCnt="5">
        <dgm:presLayoutVars>
          <dgm:bulletEnabled val="1"/>
        </dgm:presLayoutVars>
      </dgm:prSet>
      <dgm:spPr/>
    </dgm:pt>
    <dgm:pt modelId="{47F13250-1EEF-401F-9EC7-88E280927409}" type="pres">
      <dgm:prSet presAssocID="{B42DCCDD-20C0-4AF8-B1D6-5F068F6B2774}" presName="sibTrans" presStyleLbl="node1" presStyleIdx="3" presStyleCnt="5"/>
      <dgm:spPr/>
    </dgm:pt>
    <dgm:pt modelId="{D82AC771-1F3C-49DD-8F40-E88C65480AB5}" type="pres">
      <dgm:prSet presAssocID="{8A9C654A-65DF-48BC-B221-FF24B4DD4C25}" presName="dummy" presStyleCnt="0"/>
      <dgm:spPr/>
    </dgm:pt>
    <dgm:pt modelId="{60F1CB3E-5F2A-44E9-8F84-26D9FEB1B5D5}" type="pres">
      <dgm:prSet presAssocID="{8A9C654A-65DF-48BC-B221-FF24B4DD4C25}" presName="node" presStyleLbl="revTx" presStyleIdx="4" presStyleCnt="5">
        <dgm:presLayoutVars>
          <dgm:bulletEnabled val="1"/>
        </dgm:presLayoutVars>
      </dgm:prSet>
      <dgm:spPr/>
    </dgm:pt>
    <dgm:pt modelId="{9E0B6A13-5BC9-4581-8065-40E9C1400D90}" type="pres">
      <dgm:prSet presAssocID="{CB4B0BAF-3E86-45EC-AA6C-30D8813F491A}" presName="sibTrans" presStyleLbl="node1" presStyleIdx="4" presStyleCnt="5"/>
      <dgm:spPr/>
    </dgm:pt>
  </dgm:ptLst>
  <dgm:cxnLst>
    <dgm:cxn modelId="{DC0EFE3F-8A57-485B-A8BD-132C20033F87}" srcId="{B1633D5D-E8ED-4532-AE4B-86BD9439D3C0}" destId="{43E52D1A-28C5-4E33-842C-F2230CD8467F}" srcOrd="0" destOrd="0" parTransId="{5C7CD68B-0DC6-494F-9AAD-25E95EF79D47}" sibTransId="{EA859F02-D93D-4928-8A0F-2EE800920F79}"/>
    <dgm:cxn modelId="{0E38E559-CFD4-4DD1-AE29-E52FCD41234D}" type="presOf" srcId="{BB141DA6-4F20-4C79-BF42-44EFE2D28B47}" destId="{7DCCCECC-378C-4A08-A568-A9925A9CECD8}" srcOrd="0" destOrd="0" presId="urn:microsoft.com/office/officeart/2005/8/layout/cycle1"/>
    <dgm:cxn modelId="{A0195E53-D29F-43DC-B752-FED531E24370}" type="presOf" srcId="{B1633D5D-E8ED-4532-AE4B-86BD9439D3C0}" destId="{1A416783-227B-4E55-8C35-6B101FC328CF}" srcOrd="0" destOrd="0" presId="urn:microsoft.com/office/officeart/2005/8/layout/cycle1"/>
    <dgm:cxn modelId="{487F2D25-2227-467E-9F06-415E03B3E72A}" type="presOf" srcId="{EA859F02-D93D-4928-8A0F-2EE800920F79}" destId="{1F82A770-B6CA-48CF-96CD-169BEFE86126}" srcOrd="0" destOrd="0" presId="urn:microsoft.com/office/officeart/2005/8/layout/cycle1"/>
    <dgm:cxn modelId="{BFFE09EF-A986-4A18-9AF0-EBEF36376A19}" type="presOf" srcId="{5E283E2A-FD10-4B55-83D5-4C7E27797CFC}" destId="{F952EFF1-5BB3-4CE3-8796-069453E17E90}" srcOrd="0" destOrd="0" presId="urn:microsoft.com/office/officeart/2005/8/layout/cycle1"/>
    <dgm:cxn modelId="{C54AE21C-8A76-4ECF-B853-458ED76E2C3F}" srcId="{B1633D5D-E8ED-4532-AE4B-86BD9439D3C0}" destId="{5E283E2A-FD10-4B55-83D5-4C7E27797CFC}" srcOrd="1" destOrd="0" parTransId="{50F26F69-7415-424D-AB3A-7A7FA57E886A}" sibTransId="{70D4AC62-642F-43CB-96CE-4851F97EC782}"/>
    <dgm:cxn modelId="{69D642DD-18C1-4422-82D9-0DA15B1609FD}" type="presOf" srcId="{8A9C654A-65DF-48BC-B221-FF24B4DD4C25}" destId="{60F1CB3E-5F2A-44E9-8F84-26D9FEB1B5D5}" srcOrd="0" destOrd="0" presId="urn:microsoft.com/office/officeart/2005/8/layout/cycle1"/>
    <dgm:cxn modelId="{40F98B1F-E8D1-4975-92CA-0A9BAC8E3193}" type="presOf" srcId="{CB4B0BAF-3E86-45EC-AA6C-30D8813F491A}" destId="{9E0B6A13-5BC9-4581-8065-40E9C1400D90}" srcOrd="0" destOrd="0" presId="urn:microsoft.com/office/officeart/2005/8/layout/cycle1"/>
    <dgm:cxn modelId="{FEF3BF31-DE11-4A2E-9713-B2D37894D173}" srcId="{B1633D5D-E8ED-4532-AE4B-86BD9439D3C0}" destId="{CD1D104B-78AF-44A3-93CD-66025B2C1149}" srcOrd="2" destOrd="0" parTransId="{084BF7C6-C2C0-4978-B23E-09A17CBACE98}" sibTransId="{BB141DA6-4F20-4C79-BF42-44EFE2D28B47}"/>
    <dgm:cxn modelId="{98405B07-F32A-4C6A-A24A-6A7EB17851BF}" type="presOf" srcId="{43E52D1A-28C5-4E33-842C-F2230CD8467F}" destId="{A8ABDFA2-55CE-435B-8CBD-79E9A847F258}" srcOrd="0" destOrd="0" presId="urn:microsoft.com/office/officeart/2005/8/layout/cycle1"/>
    <dgm:cxn modelId="{700A5D51-1CBB-4EBD-A521-2B22EE755700}" srcId="{B1633D5D-E8ED-4532-AE4B-86BD9439D3C0}" destId="{8A9C654A-65DF-48BC-B221-FF24B4DD4C25}" srcOrd="4" destOrd="0" parTransId="{B16EFD3C-D5F1-4DAB-8AC2-03F4595224BB}" sibTransId="{CB4B0BAF-3E86-45EC-AA6C-30D8813F491A}"/>
    <dgm:cxn modelId="{9D740EFA-8AF3-491D-9998-4D606CF41399}" type="presOf" srcId="{FE5A45A9-DA89-4ED2-B356-371F3A6207E5}" destId="{3008F030-7EE1-48A6-A19B-4991D63DE528}" srcOrd="0" destOrd="0" presId="urn:microsoft.com/office/officeart/2005/8/layout/cycle1"/>
    <dgm:cxn modelId="{0A3E5070-40D4-41A8-B49C-9839716D1ADF}" srcId="{B1633D5D-E8ED-4532-AE4B-86BD9439D3C0}" destId="{FE5A45A9-DA89-4ED2-B356-371F3A6207E5}" srcOrd="3" destOrd="0" parTransId="{9904127D-A8A4-43D5-ABBF-9AAA3E763D2F}" sibTransId="{B42DCCDD-20C0-4AF8-B1D6-5F068F6B2774}"/>
    <dgm:cxn modelId="{3011EF37-D47A-4977-BEA5-AD8015B212E8}" type="presOf" srcId="{CD1D104B-78AF-44A3-93CD-66025B2C1149}" destId="{CC8AC851-C3FF-44D6-B283-B0F3813ED84D}" srcOrd="0" destOrd="0" presId="urn:microsoft.com/office/officeart/2005/8/layout/cycle1"/>
    <dgm:cxn modelId="{DB1C791C-E240-48FA-8F44-A6CD0FB3B398}" type="presOf" srcId="{70D4AC62-642F-43CB-96CE-4851F97EC782}" destId="{BB0BB339-6D0F-4EF9-9730-93F068E6F652}" srcOrd="0" destOrd="0" presId="urn:microsoft.com/office/officeart/2005/8/layout/cycle1"/>
    <dgm:cxn modelId="{BE3141CE-10C6-466D-82C0-53F8F1CDC779}" type="presOf" srcId="{B42DCCDD-20C0-4AF8-B1D6-5F068F6B2774}" destId="{47F13250-1EEF-401F-9EC7-88E280927409}" srcOrd="0" destOrd="0" presId="urn:microsoft.com/office/officeart/2005/8/layout/cycle1"/>
    <dgm:cxn modelId="{9A937A45-0BB1-4B31-9808-E07C18287F85}" type="presParOf" srcId="{1A416783-227B-4E55-8C35-6B101FC328CF}" destId="{58607070-7EA1-4489-91E0-6110CD5FBAE9}" srcOrd="0" destOrd="0" presId="urn:microsoft.com/office/officeart/2005/8/layout/cycle1"/>
    <dgm:cxn modelId="{E49C01A8-DD48-4932-8D72-4D042896B343}" type="presParOf" srcId="{1A416783-227B-4E55-8C35-6B101FC328CF}" destId="{A8ABDFA2-55CE-435B-8CBD-79E9A847F258}" srcOrd="1" destOrd="0" presId="urn:microsoft.com/office/officeart/2005/8/layout/cycle1"/>
    <dgm:cxn modelId="{D6EDE24B-02A4-49E6-A6B4-0DA2E0EF3B29}" type="presParOf" srcId="{1A416783-227B-4E55-8C35-6B101FC328CF}" destId="{1F82A770-B6CA-48CF-96CD-169BEFE86126}" srcOrd="2" destOrd="0" presId="urn:microsoft.com/office/officeart/2005/8/layout/cycle1"/>
    <dgm:cxn modelId="{23C79121-69F1-496B-A556-61CCB61A2A84}" type="presParOf" srcId="{1A416783-227B-4E55-8C35-6B101FC328CF}" destId="{E3A7D7C0-9DF5-49AF-A382-F8F80C5E5634}" srcOrd="3" destOrd="0" presId="urn:microsoft.com/office/officeart/2005/8/layout/cycle1"/>
    <dgm:cxn modelId="{372919AB-FF74-4515-AB03-0A5810403728}" type="presParOf" srcId="{1A416783-227B-4E55-8C35-6B101FC328CF}" destId="{F952EFF1-5BB3-4CE3-8796-069453E17E90}" srcOrd="4" destOrd="0" presId="urn:microsoft.com/office/officeart/2005/8/layout/cycle1"/>
    <dgm:cxn modelId="{8F8FD705-F64F-46A3-A514-400E65E9FA71}" type="presParOf" srcId="{1A416783-227B-4E55-8C35-6B101FC328CF}" destId="{BB0BB339-6D0F-4EF9-9730-93F068E6F652}" srcOrd="5" destOrd="0" presId="urn:microsoft.com/office/officeart/2005/8/layout/cycle1"/>
    <dgm:cxn modelId="{6AF1726E-7417-4DE2-A898-364DFCA39EC9}" type="presParOf" srcId="{1A416783-227B-4E55-8C35-6B101FC328CF}" destId="{ED2856C6-1556-469A-BFA8-B554ED9D4BA1}" srcOrd="6" destOrd="0" presId="urn:microsoft.com/office/officeart/2005/8/layout/cycle1"/>
    <dgm:cxn modelId="{614C9CFC-FAD8-4437-A356-AF00D26CFEBF}" type="presParOf" srcId="{1A416783-227B-4E55-8C35-6B101FC328CF}" destId="{CC8AC851-C3FF-44D6-B283-B0F3813ED84D}" srcOrd="7" destOrd="0" presId="urn:microsoft.com/office/officeart/2005/8/layout/cycle1"/>
    <dgm:cxn modelId="{42BC91BD-6826-4379-A06C-380E875E21F8}" type="presParOf" srcId="{1A416783-227B-4E55-8C35-6B101FC328CF}" destId="{7DCCCECC-378C-4A08-A568-A9925A9CECD8}" srcOrd="8" destOrd="0" presId="urn:microsoft.com/office/officeart/2005/8/layout/cycle1"/>
    <dgm:cxn modelId="{D39EF276-BDAC-4E63-BCE9-D0AE02D4D1D5}" type="presParOf" srcId="{1A416783-227B-4E55-8C35-6B101FC328CF}" destId="{02D11CB9-1715-4FC8-ABCB-AC23112F0B2E}" srcOrd="9" destOrd="0" presId="urn:microsoft.com/office/officeart/2005/8/layout/cycle1"/>
    <dgm:cxn modelId="{2227183C-460D-4AA1-A2C6-1CC819CB092D}" type="presParOf" srcId="{1A416783-227B-4E55-8C35-6B101FC328CF}" destId="{3008F030-7EE1-48A6-A19B-4991D63DE528}" srcOrd="10" destOrd="0" presId="urn:microsoft.com/office/officeart/2005/8/layout/cycle1"/>
    <dgm:cxn modelId="{33029BF2-FFBD-4231-BC71-E13D849E13DC}" type="presParOf" srcId="{1A416783-227B-4E55-8C35-6B101FC328CF}" destId="{47F13250-1EEF-401F-9EC7-88E280927409}" srcOrd="11" destOrd="0" presId="urn:microsoft.com/office/officeart/2005/8/layout/cycle1"/>
    <dgm:cxn modelId="{6B4B5507-573E-49AF-99A7-5DA4F4527398}" type="presParOf" srcId="{1A416783-227B-4E55-8C35-6B101FC328CF}" destId="{D82AC771-1F3C-49DD-8F40-E88C65480AB5}" srcOrd="12" destOrd="0" presId="urn:microsoft.com/office/officeart/2005/8/layout/cycle1"/>
    <dgm:cxn modelId="{D99243B6-5C42-4423-BD11-C8C8AF5D5FCA}" type="presParOf" srcId="{1A416783-227B-4E55-8C35-6B101FC328CF}" destId="{60F1CB3E-5F2A-44E9-8F84-26D9FEB1B5D5}" srcOrd="13" destOrd="0" presId="urn:microsoft.com/office/officeart/2005/8/layout/cycle1"/>
    <dgm:cxn modelId="{A353960F-BDE9-428A-A4B1-0AC7BDAB9C2F}" type="presParOf" srcId="{1A416783-227B-4E55-8C35-6B101FC328CF}" destId="{9E0B6A13-5BC9-4581-8065-40E9C1400D90}"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998FE-D426-4E61-A9CB-39643BBADCF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ZA"/>
        </a:p>
      </dgm:t>
    </dgm:pt>
    <dgm:pt modelId="{0999BC29-57B3-4344-8A24-DF0B9987BB91}">
      <dgm:prSet phldrT="[Text]"/>
      <dgm:spPr/>
      <dgm:t>
        <a:bodyPr/>
        <a:lstStyle/>
        <a:p>
          <a:r>
            <a:rPr lang="en-ZA" dirty="0" smtClean="0"/>
            <a:t>Accurate data</a:t>
          </a:r>
          <a:endParaRPr lang="en-ZA" dirty="0"/>
        </a:p>
      </dgm:t>
    </dgm:pt>
    <dgm:pt modelId="{E50EA725-261A-4E57-8B02-DDC0549F9511}" type="parTrans" cxnId="{DFC72643-815F-4400-A907-BF05189DC217}">
      <dgm:prSet/>
      <dgm:spPr/>
      <dgm:t>
        <a:bodyPr/>
        <a:lstStyle/>
        <a:p>
          <a:endParaRPr lang="en-ZA"/>
        </a:p>
      </dgm:t>
    </dgm:pt>
    <dgm:pt modelId="{C3978185-07BF-4E2F-939C-A780B2099A27}" type="sibTrans" cxnId="{DFC72643-815F-4400-A907-BF05189DC217}">
      <dgm:prSet/>
      <dgm:spPr/>
      <dgm:t>
        <a:bodyPr/>
        <a:lstStyle/>
        <a:p>
          <a:endParaRPr lang="en-ZA"/>
        </a:p>
      </dgm:t>
    </dgm:pt>
    <dgm:pt modelId="{EEFA5727-CF35-474F-8F33-F57E6F8E95C1}">
      <dgm:prSet phldrT="[Text]"/>
      <dgm:spPr/>
      <dgm:t>
        <a:bodyPr/>
        <a:lstStyle/>
        <a:p>
          <a:r>
            <a:rPr lang="en-ZA" dirty="0" smtClean="0"/>
            <a:t>Regulations</a:t>
          </a:r>
          <a:endParaRPr lang="en-ZA" dirty="0"/>
        </a:p>
      </dgm:t>
    </dgm:pt>
    <dgm:pt modelId="{75DBE824-3922-4087-A7F7-DC249C1E5F7E}" type="parTrans" cxnId="{B375299C-A321-4B5A-B9FB-80D8079B784D}">
      <dgm:prSet/>
      <dgm:spPr/>
      <dgm:t>
        <a:bodyPr/>
        <a:lstStyle/>
        <a:p>
          <a:endParaRPr lang="en-ZA"/>
        </a:p>
      </dgm:t>
    </dgm:pt>
    <dgm:pt modelId="{8FAE1B64-B355-4E6E-ABE2-ABB1CD0E6237}" type="sibTrans" cxnId="{B375299C-A321-4B5A-B9FB-80D8079B784D}">
      <dgm:prSet/>
      <dgm:spPr/>
      <dgm:t>
        <a:bodyPr/>
        <a:lstStyle/>
        <a:p>
          <a:endParaRPr lang="en-ZA"/>
        </a:p>
      </dgm:t>
    </dgm:pt>
    <dgm:pt modelId="{02D122EF-4C68-474A-B29E-02DA3FC89418}">
      <dgm:prSet phldrT="[Text]"/>
      <dgm:spPr/>
      <dgm:t>
        <a:bodyPr/>
        <a:lstStyle/>
        <a:p>
          <a:r>
            <a:rPr lang="en-ZA" dirty="0" smtClean="0"/>
            <a:t>Data sharing</a:t>
          </a:r>
          <a:endParaRPr lang="en-ZA" dirty="0"/>
        </a:p>
      </dgm:t>
    </dgm:pt>
    <dgm:pt modelId="{D8416DB1-B3B1-410D-8D31-EB784395C49E}" type="parTrans" cxnId="{30F30DB4-D57B-4C60-A4DE-BA1FB065F2CB}">
      <dgm:prSet/>
      <dgm:spPr/>
      <dgm:t>
        <a:bodyPr/>
        <a:lstStyle/>
        <a:p>
          <a:endParaRPr lang="en-ZA"/>
        </a:p>
      </dgm:t>
    </dgm:pt>
    <dgm:pt modelId="{FF268199-21E4-4735-9FF7-A0BAC4CBEF01}" type="sibTrans" cxnId="{30F30DB4-D57B-4C60-A4DE-BA1FB065F2CB}">
      <dgm:prSet/>
      <dgm:spPr/>
      <dgm:t>
        <a:bodyPr/>
        <a:lstStyle/>
        <a:p>
          <a:endParaRPr lang="en-ZA"/>
        </a:p>
      </dgm:t>
    </dgm:pt>
    <dgm:pt modelId="{E86426BB-BC8F-4488-ACDC-B1BDB3AB5D42}">
      <dgm:prSet phldrT="[Text]"/>
      <dgm:spPr/>
      <dgm:t>
        <a:bodyPr/>
        <a:lstStyle/>
        <a:p>
          <a:r>
            <a:rPr lang="en-ZA" dirty="0" smtClean="0"/>
            <a:t>Observation network</a:t>
          </a:r>
          <a:endParaRPr lang="en-ZA" dirty="0"/>
        </a:p>
      </dgm:t>
    </dgm:pt>
    <dgm:pt modelId="{E8E5285F-F4C8-47FF-8785-A7CC8EBA10FE}" type="parTrans" cxnId="{AD670EE7-731A-40D5-9444-5EEA06316A0B}">
      <dgm:prSet/>
      <dgm:spPr/>
      <dgm:t>
        <a:bodyPr/>
        <a:lstStyle/>
        <a:p>
          <a:endParaRPr lang="en-ZA"/>
        </a:p>
      </dgm:t>
    </dgm:pt>
    <dgm:pt modelId="{33C6653A-F05B-41C5-AD80-9D79FF14D1CC}" type="sibTrans" cxnId="{AD670EE7-731A-40D5-9444-5EEA06316A0B}">
      <dgm:prSet/>
      <dgm:spPr/>
      <dgm:t>
        <a:bodyPr/>
        <a:lstStyle/>
        <a:p>
          <a:endParaRPr lang="en-ZA"/>
        </a:p>
      </dgm:t>
    </dgm:pt>
    <dgm:pt modelId="{DEF8E913-256E-415B-85A6-3A2FB398907C}">
      <dgm:prSet phldrT="[Text]"/>
      <dgm:spPr/>
      <dgm:t>
        <a:bodyPr/>
        <a:lstStyle/>
        <a:p>
          <a:r>
            <a:rPr lang="en-ZA" dirty="0" smtClean="0"/>
            <a:t>Market</a:t>
          </a:r>
          <a:endParaRPr lang="en-ZA" dirty="0"/>
        </a:p>
      </dgm:t>
    </dgm:pt>
    <dgm:pt modelId="{EE246E32-2EE8-479F-B0AD-B3369F329710}" type="parTrans" cxnId="{68BD81D1-0969-470C-BD24-DD83AA1408CE}">
      <dgm:prSet/>
      <dgm:spPr/>
      <dgm:t>
        <a:bodyPr/>
        <a:lstStyle/>
        <a:p>
          <a:endParaRPr lang="en-ZA"/>
        </a:p>
      </dgm:t>
    </dgm:pt>
    <dgm:pt modelId="{000F5A54-D12F-46D8-8A9B-AF82F11EE7B2}" type="sibTrans" cxnId="{68BD81D1-0969-470C-BD24-DD83AA1408CE}">
      <dgm:prSet/>
      <dgm:spPr/>
      <dgm:t>
        <a:bodyPr/>
        <a:lstStyle/>
        <a:p>
          <a:endParaRPr lang="en-ZA"/>
        </a:p>
      </dgm:t>
    </dgm:pt>
    <dgm:pt modelId="{F4364601-3F56-496F-A3A2-ADAE845A1162}" type="pres">
      <dgm:prSet presAssocID="{4C1998FE-D426-4E61-A9CB-39643BBADCF4}" presName="cycle" presStyleCnt="0">
        <dgm:presLayoutVars>
          <dgm:dir/>
          <dgm:resizeHandles val="exact"/>
        </dgm:presLayoutVars>
      </dgm:prSet>
      <dgm:spPr/>
    </dgm:pt>
    <dgm:pt modelId="{9E485748-FBC9-4AB5-AFB2-0097ACE0A888}" type="pres">
      <dgm:prSet presAssocID="{0999BC29-57B3-4344-8A24-DF0B9987BB91}" presName="dummy" presStyleCnt="0"/>
      <dgm:spPr/>
    </dgm:pt>
    <dgm:pt modelId="{08486F50-E6AE-4F49-94CA-57D34CBD5430}" type="pres">
      <dgm:prSet presAssocID="{0999BC29-57B3-4344-8A24-DF0B9987BB91}" presName="node" presStyleLbl="revTx" presStyleIdx="0" presStyleCnt="5">
        <dgm:presLayoutVars>
          <dgm:bulletEnabled val="1"/>
        </dgm:presLayoutVars>
      </dgm:prSet>
      <dgm:spPr/>
      <dgm:t>
        <a:bodyPr/>
        <a:lstStyle/>
        <a:p>
          <a:endParaRPr lang="en-ZA"/>
        </a:p>
      </dgm:t>
    </dgm:pt>
    <dgm:pt modelId="{EED6BDA3-E2A6-4EFE-BA1C-95EC8B9580AF}" type="pres">
      <dgm:prSet presAssocID="{C3978185-07BF-4E2F-939C-A780B2099A27}" presName="sibTrans" presStyleLbl="node1" presStyleIdx="0" presStyleCnt="5"/>
      <dgm:spPr/>
    </dgm:pt>
    <dgm:pt modelId="{414F2C0F-6376-4CDC-B919-CC7DB90EF0DB}" type="pres">
      <dgm:prSet presAssocID="{EEFA5727-CF35-474F-8F33-F57E6F8E95C1}" presName="dummy" presStyleCnt="0"/>
      <dgm:spPr/>
    </dgm:pt>
    <dgm:pt modelId="{B2175303-4BFE-4CE9-9ECD-D4574812E781}" type="pres">
      <dgm:prSet presAssocID="{EEFA5727-CF35-474F-8F33-F57E6F8E95C1}" presName="node" presStyleLbl="revTx" presStyleIdx="1" presStyleCnt="5">
        <dgm:presLayoutVars>
          <dgm:bulletEnabled val="1"/>
        </dgm:presLayoutVars>
      </dgm:prSet>
      <dgm:spPr/>
      <dgm:t>
        <a:bodyPr/>
        <a:lstStyle/>
        <a:p>
          <a:endParaRPr lang="en-ZA"/>
        </a:p>
      </dgm:t>
    </dgm:pt>
    <dgm:pt modelId="{9EAD2C24-3747-4A6E-BCBB-CE12A1276FE6}" type="pres">
      <dgm:prSet presAssocID="{8FAE1B64-B355-4E6E-ABE2-ABB1CD0E6237}" presName="sibTrans" presStyleLbl="node1" presStyleIdx="1" presStyleCnt="5"/>
      <dgm:spPr/>
    </dgm:pt>
    <dgm:pt modelId="{826C2A70-A389-4933-9F9D-48CB961754D3}" type="pres">
      <dgm:prSet presAssocID="{02D122EF-4C68-474A-B29E-02DA3FC89418}" presName="dummy" presStyleCnt="0"/>
      <dgm:spPr/>
    </dgm:pt>
    <dgm:pt modelId="{5DF0F4D8-8B88-4560-A4A3-062B6161CDAD}" type="pres">
      <dgm:prSet presAssocID="{02D122EF-4C68-474A-B29E-02DA3FC89418}" presName="node" presStyleLbl="revTx" presStyleIdx="2" presStyleCnt="5">
        <dgm:presLayoutVars>
          <dgm:bulletEnabled val="1"/>
        </dgm:presLayoutVars>
      </dgm:prSet>
      <dgm:spPr/>
      <dgm:t>
        <a:bodyPr/>
        <a:lstStyle/>
        <a:p>
          <a:endParaRPr lang="en-ZA"/>
        </a:p>
      </dgm:t>
    </dgm:pt>
    <dgm:pt modelId="{12E75E63-E7B5-4069-9DCB-45B253959ECF}" type="pres">
      <dgm:prSet presAssocID="{FF268199-21E4-4735-9FF7-A0BAC4CBEF01}" presName="sibTrans" presStyleLbl="node1" presStyleIdx="2" presStyleCnt="5"/>
      <dgm:spPr/>
    </dgm:pt>
    <dgm:pt modelId="{B15C733B-BD45-47C3-BF5C-B2743714B450}" type="pres">
      <dgm:prSet presAssocID="{E86426BB-BC8F-4488-ACDC-B1BDB3AB5D42}" presName="dummy" presStyleCnt="0"/>
      <dgm:spPr/>
    </dgm:pt>
    <dgm:pt modelId="{1D490438-96AD-4226-8140-E68D7DC578B7}" type="pres">
      <dgm:prSet presAssocID="{E86426BB-BC8F-4488-ACDC-B1BDB3AB5D42}" presName="node" presStyleLbl="revTx" presStyleIdx="3" presStyleCnt="5">
        <dgm:presLayoutVars>
          <dgm:bulletEnabled val="1"/>
        </dgm:presLayoutVars>
      </dgm:prSet>
      <dgm:spPr/>
    </dgm:pt>
    <dgm:pt modelId="{59E83D07-9E7E-49EE-A626-49950769F823}" type="pres">
      <dgm:prSet presAssocID="{33C6653A-F05B-41C5-AD80-9D79FF14D1CC}" presName="sibTrans" presStyleLbl="node1" presStyleIdx="3" presStyleCnt="5"/>
      <dgm:spPr/>
    </dgm:pt>
    <dgm:pt modelId="{F36DAEDD-F63D-46E1-9B07-E6062C94F03C}" type="pres">
      <dgm:prSet presAssocID="{DEF8E913-256E-415B-85A6-3A2FB398907C}" presName="dummy" presStyleCnt="0"/>
      <dgm:spPr/>
    </dgm:pt>
    <dgm:pt modelId="{B342C157-8103-4ABD-8BF5-3BA599C0AB55}" type="pres">
      <dgm:prSet presAssocID="{DEF8E913-256E-415B-85A6-3A2FB398907C}" presName="node" presStyleLbl="revTx" presStyleIdx="4" presStyleCnt="5">
        <dgm:presLayoutVars>
          <dgm:bulletEnabled val="1"/>
        </dgm:presLayoutVars>
      </dgm:prSet>
      <dgm:spPr/>
    </dgm:pt>
    <dgm:pt modelId="{4E62D215-A43B-4893-ACE3-853348AC3E36}" type="pres">
      <dgm:prSet presAssocID="{000F5A54-D12F-46D8-8A9B-AF82F11EE7B2}" presName="sibTrans" presStyleLbl="node1" presStyleIdx="4" presStyleCnt="5"/>
      <dgm:spPr/>
    </dgm:pt>
  </dgm:ptLst>
  <dgm:cxnLst>
    <dgm:cxn modelId="{41B3F855-3B67-4A65-86F5-6406FCB512EC}" type="presOf" srcId="{4C1998FE-D426-4E61-A9CB-39643BBADCF4}" destId="{F4364601-3F56-496F-A3A2-ADAE845A1162}" srcOrd="0" destOrd="0" presId="urn:microsoft.com/office/officeart/2005/8/layout/cycle1"/>
    <dgm:cxn modelId="{30F30DB4-D57B-4C60-A4DE-BA1FB065F2CB}" srcId="{4C1998FE-D426-4E61-A9CB-39643BBADCF4}" destId="{02D122EF-4C68-474A-B29E-02DA3FC89418}" srcOrd="2" destOrd="0" parTransId="{D8416DB1-B3B1-410D-8D31-EB784395C49E}" sibTransId="{FF268199-21E4-4735-9FF7-A0BAC4CBEF01}"/>
    <dgm:cxn modelId="{68BD81D1-0969-470C-BD24-DD83AA1408CE}" srcId="{4C1998FE-D426-4E61-A9CB-39643BBADCF4}" destId="{DEF8E913-256E-415B-85A6-3A2FB398907C}" srcOrd="4" destOrd="0" parTransId="{EE246E32-2EE8-479F-B0AD-B3369F329710}" sibTransId="{000F5A54-D12F-46D8-8A9B-AF82F11EE7B2}"/>
    <dgm:cxn modelId="{4D24F255-88F9-4E1C-94A5-61BAD1A69D7E}" type="presOf" srcId="{02D122EF-4C68-474A-B29E-02DA3FC89418}" destId="{5DF0F4D8-8B88-4560-A4A3-062B6161CDAD}" srcOrd="0" destOrd="0" presId="urn:microsoft.com/office/officeart/2005/8/layout/cycle1"/>
    <dgm:cxn modelId="{16094250-26DD-4BB7-B2A5-040EC1942DA4}" type="presOf" srcId="{0999BC29-57B3-4344-8A24-DF0B9987BB91}" destId="{08486F50-E6AE-4F49-94CA-57D34CBD5430}" srcOrd="0" destOrd="0" presId="urn:microsoft.com/office/officeart/2005/8/layout/cycle1"/>
    <dgm:cxn modelId="{8B27B059-EEB5-47CB-875E-330A85FA3813}" type="presOf" srcId="{000F5A54-D12F-46D8-8A9B-AF82F11EE7B2}" destId="{4E62D215-A43B-4893-ACE3-853348AC3E36}" srcOrd="0" destOrd="0" presId="urn:microsoft.com/office/officeart/2005/8/layout/cycle1"/>
    <dgm:cxn modelId="{A4C3C34D-31E9-413C-9B55-9693EE69F933}" type="presOf" srcId="{8FAE1B64-B355-4E6E-ABE2-ABB1CD0E6237}" destId="{9EAD2C24-3747-4A6E-BCBB-CE12A1276FE6}" srcOrd="0" destOrd="0" presId="urn:microsoft.com/office/officeart/2005/8/layout/cycle1"/>
    <dgm:cxn modelId="{DFC72643-815F-4400-A907-BF05189DC217}" srcId="{4C1998FE-D426-4E61-A9CB-39643BBADCF4}" destId="{0999BC29-57B3-4344-8A24-DF0B9987BB91}" srcOrd="0" destOrd="0" parTransId="{E50EA725-261A-4E57-8B02-DDC0549F9511}" sibTransId="{C3978185-07BF-4E2F-939C-A780B2099A27}"/>
    <dgm:cxn modelId="{B375299C-A321-4B5A-B9FB-80D8079B784D}" srcId="{4C1998FE-D426-4E61-A9CB-39643BBADCF4}" destId="{EEFA5727-CF35-474F-8F33-F57E6F8E95C1}" srcOrd="1" destOrd="0" parTransId="{75DBE824-3922-4087-A7F7-DC249C1E5F7E}" sibTransId="{8FAE1B64-B355-4E6E-ABE2-ABB1CD0E6237}"/>
    <dgm:cxn modelId="{CB7DAE16-40E4-4C71-9F9B-D16FEF886E13}" type="presOf" srcId="{DEF8E913-256E-415B-85A6-3A2FB398907C}" destId="{B342C157-8103-4ABD-8BF5-3BA599C0AB55}" srcOrd="0" destOrd="0" presId="urn:microsoft.com/office/officeart/2005/8/layout/cycle1"/>
    <dgm:cxn modelId="{DD70AB7E-FEE7-4A3F-AF99-2FABF00FDB7B}" type="presOf" srcId="{E86426BB-BC8F-4488-ACDC-B1BDB3AB5D42}" destId="{1D490438-96AD-4226-8140-E68D7DC578B7}" srcOrd="0" destOrd="0" presId="urn:microsoft.com/office/officeart/2005/8/layout/cycle1"/>
    <dgm:cxn modelId="{50ADBCF6-2DBA-4AC9-AB18-018CF388385D}" type="presOf" srcId="{EEFA5727-CF35-474F-8F33-F57E6F8E95C1}" destId="{B2175303-4BFE-4CE9-9ECD-D4574812E781}" srcOrd="0" destOrd="0" presId="urn:microsoft.com/office/officeart/2005/8/layout/cycle1"/>
    <dgm:cxn modelId="{AD670EE7-731A-40D5-9444-5EEA06316A0B}" srcId="{4C1998FE-D426-4E61-A9CB-39643BBADCF4}" destId="{E86426BB-BC8F-4488-ACDC-B1BDB3AB5D42}" srcOrd="3" destOrd="0" parTransId="{E8E5285F-F4C8-47FF-8785-A7CC8EBA10FE}" sibTransId="{33C6653A-F05B-41C5-AD80-9D79FF14D1CC}"/>
    <dgm:cxn modelId="{FBA79C88-950E-45C8-B4C4-7C6251F30729}" type="presOf" srcId="{33C6653A-F05B-41C5-AD80-9D79FF14D1CC}" destId="{59E83D07-9E7E-49EE-A626-49950769F823}" srcOrd="0" destOrd="0" presId="urn:microsoft.com/office/officeart/2005/8/layout/cycle1"/>
    <dgm:cxn modelId="{3E374E63-A168-46E1-B18D-9B767C8294F6}" type="presOf" srcId="{C3978185-07BF-4E2F-939C-A780B2099A27}" destId="{EED6BDA3-E2A6-4EFE-BA1C-95EC8B9580AF}" srcOrd="0" destOrd="0" presId="urn:microsoft.com/office/officeart/2005/8/layout/cycle1"/>
    <dgm:cxn modelId="{A90FA628-E9AF-4499-BEB2-730F0FD7ADC0}" type="presOf" srcId="{FF268199-21E4-4735-9FF7-A0BAC4CBEF01}" destId="{12E75E63-E7B5-4069-9DCB-45B253959ECF}" srcOrd="0" destOrd="0" presId="urn:microsoft.com/office/officeart/2005/8/layout/cycle1"/>
    <dgm:cxn modelId="{91704CDF-E68B-4886-8B9D-830678457FDA}" type="presParOf" srcId="{F4364601-3F56-496F-A3A2-ADAE845A1162}" destId="{9E485748-FBC9-4AB5-AFB2-0097ACE0A888}" srcOrd="0" destOrd="0" presId="urn:microsoft.com/office/officeart/2005/8/layout/cycle1"/>
    <dgm:cxn modelId="{5D971A17-649C-4E8C-BE82-027F69C40F55}" type="presParOf" srcId="{F4364601-3F56-496F-A3A2-ADAE845A1162}" destId="{08486F50-E6AE-4F49-94CA-57D34CBD5430}" srcOrd="1" destOrd="0" presId="urn:microsoft.com/office/officeart/2005/8/layout/cycle1"/>
    <dgm:cxn modelId="{159D504D-7BD2-44F3-B97D-4C8F136EFB6B}" type="presParOf" srcId="{F4364601-3F56-496F-A3A2-ADAE845A1162}" destId="{EED6BDA3-E2A6-4EFE-BA1C-95EC8B9580AF}" srcOrd="2" destOrd="0" presId="urn:microsoft.com/office/officeart/2005/8/layout/cycle1"/>
    <dgm:cxn modelId="{8CE7EDA3-CB44-47B9-8DC9-AE21B2100E09}" type="presParOf" srcId="{F4364601-3F56-496F-A3A2-ADAE845A1162}" destId="{414F2C0F-6376-4CDC-B919-CC7DB90EF0DB}" srcOrd="3" destOrd="0" presId="urn:microsoft.com/office/officeart/2005/8/layout/cycle1"/>
    <dgm:cxn modelId="{AB2725A1-1CAB-42C4-8261-C651BB85AE59}" type="presParOf" srcId="{F4364601-3F56-496F-A3A2-ADAE845A1162}" destId="{B2175303-4BFE-4CE9-9ECD-D4574812E781}" srcOrd="4" destOrd="0" presId="urn:microsoft.com/office/officeart/2005/8/layout/cycle1"/>
    <dgm:cxn modelId="{D36CEA55-DC9A-4BDC-8BC6-648BFC78875A}" type="presParOf" srcId="{F4364601-3F56-496F-A3A2-ADAE845A1162}" destId="{9EAD2C24-3747-4A6E-BCBB-CE12A1276FE6}" srcOrd="5" destOrd="0" presId="urn:microsoft.com/office/officeart/2005/8/layout/cycle1"/>
    <dgm:cxn modelId="{18561186-0E9E-4638-94B0-E7CF77011076}" type="presParOf" srcId="{F4364601-3F56-496F-A3A2-ADAE845A1162}" destId="{826C2A70-A389-4933-9F9D-48CB961754D3}" srcOrd="6" destOrd="0" presId="urn:microsoft.com/office/officeart/2005/8/layout/cycle1"/>
    <dgm:cxn modelId="{909703DE-F84E-4599-8164-A7A87F3FFCEB}" type="presParOf" srcId="{F4364601-3F56-496F-A3A2-ADAE845A1162}" destId="{5DF0F4D8-8B88-4560-A4A3-062B6161CDAD}" srcOrd="7" destOrd="0" presId="urn:microsoft.com/office/officeart/2005/8/layout/cycle1"/>
    <dgm:cxn modelId="{7B689297-DE0B-4BFB-B23E-B4037CC61A80}" type="presParOf" srcId="{F4364601-3F56-496F-A3A2-ADAE845A1162}" destId="{12E75E63-E7B5-4069-9DCB-45B253959ECF}" srcOrd="8" destOrd="0" presId="urn:microsoft.com/office/officeart/2005/8/layout/cycle1"/>
    <dgm:cxn modelId="{6F659F22-EAA3-4481-91A7-7CCBB66531C9}" type="presParOf" srcId="{F4364601-3F56-496F-A3A2-ADAE845A1162}" destId="{B15C733B-BD45-47C3-BF5C-B2743714B450}" srcOrd="9" destOrd="0" presId="urn:microsoft.com/office/officeart/2005/8/layout/cycle1"/>
    <dgm:cxn modelId="{177FC408-3A1B-49F7-8BC3-5CC831D1C318}" type="presParOf" srcId="{F4364601-3F56-496F-A3A2-ADAE845A1162}" destId="{1D490438-96AD-4226-8140-E68D7DC578B7}" srcOrd="10" destOrd="0" presId="urn:microsoft.com/office/officeart/2005/8/layout/cycle1"/>
    <dgm:cxn modelId="{A160D693-B1B9-4B33-98DA-07F7D1FD4A3E}" type="presParOf" srcId="{F4364601-3F56-496F-A3A2-ADAE845A1162}" destId="{59E83D07-9E7E-49EE-A626-49950769F823}" srcOrd="11" destOrd="0" presId="urn:microsoft.com/office/officeart/2005/8/layout/cycle1"/>
    <dgm:cxn modelId="{155AF988-006B-426C-BC23-4ABD703F048F}" type="presParOf" srcId="{F4364601-3F56-496F-A3A2-ADAE845A1162}" destId="{F36DAEDD-F63D-46E1-9B07-E6062C94F03C}" srcOrd="12" destOrd="0" presId="urn:microsoft.com/office/officeart/2005/8/layout/cycle1"/>
    <dgm:cxn modelId="{D7AA9AA8-8DCC-4B63-8F6F-438626BD39A2}" type="presParOf" srcId="{F4364601-3F56-496F-A3A2-ADAE845A1162}" destId="{B342C157-8103-4ABD-8BF5-3BA599C0AB55}" srcOrd="13" destOrd="0" presId="urn:microsoft.com/office/officeart/2005/8/layout/cycle1"/>
    <dgm:cxn modelId="{41BF3584-4320-4888-B50C-C3721CDACDD9}" type="presParOf" srcId="{F4364601-3F56-496F-A3A2-ADAE845A1162}" destId="{4E62D215-A43B-4893-ACE3-853348AC3E36}"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BDFA2-55CE-435B-8CBD-79E9A847F258}">
      <dsp:nvSpPr>
        <dsp:cNvPr id="0" name=""/>
        <dsp:cNvSpPr/>
      </dsp:nvSpPr>
      <dsp:spPr>
        <a:xfrm>
          <a:off x="5857897" y="40894"/>
          <a:ext cx="1434709" cy="143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NHMS status </a:t>
          </a:r>
          <a:endParaRPr lang="en-ZA" sz="2000" kern="1200" dirty="0"/>
        </a:p>
      </dsp:txBody>
      <dsp:txXfrm>
        <a:off x="5857897" y="40894"/>
        <a:ext cx="1434709" cy="1434709"/>
      </dsp:txXfrm>
    </dsp:sp>
    <dsp:sp modelId="{1F82A770-B6CA-48CF-96CD-169BEFE86126}">
      <dsp:nvSpPr>
        <dsp:cNvPr id="0" name=""/>
        <dsp:cNvSpPr/>
      </dsp:nvSpPr>
      <dsp:spPr>
        <a:xfrm>
          <a:off x="2484367" y="-439"/>
          <a:ext cx="5377341" cy="5377341"/>
        </a:xfrm>
        <a:prstGeom prst="circularArrow">
          <a:avLst>
            <a:gd name="adj1" fmla="val 5203"/>
            <a:gd name="adj2" fmla="val 336100"/>
            <a:gd name="adj3" fmla="val 21292480"/>
            <a:gd name="adj4" fmla="val 19766907"/>
            <a:gd name="adj5" fmla="val 60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52EFF1-5BB3-4CE3-8796-069453E17E90}">
      <dsp:nvSpPr>
        <dsp:cNvPr id="0" name=""/>
        <dsp:cNvSpPr/>
      </dsp:nvSpPr>
      <dsp:spPr>
        <a:xfrm>
          <a:off x="6724512" y="2708063"/>
          <a:ext cx="1434709" cy="143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Revenue sharing</a:t>
          </a:r>
          <a:endParaRPr lang="en-ZA" sz="2000" kern="1200" dirty="0"/>
        </a:p>
      </dsp:txBody>
      <dsp:txXfrm>
        <a:off x="6724512" y="2708063"/>
        <a:ext cx="1434709" cy="1434709"/>
      </dsp:txXfrm>
    </dsp:sp>
    <dsp:sp modelId="{BB0BB339-6D0F-4EF9-9730-93F068E6F652}">
      <dsp:nvSpPr>
        <dsp:cNvPr id="0" name=""/>
        <dsp:cNvSpPr/>
      </dsp:nvSpPr>
      <dsp:spPr>
        <a:xfrm>
          <a:off x="2484367" y="-439"/>
          <a:ext cx="5377341" cy="5377341"/>
        </a:xfrm>
        <a:prstGeom prst="circularArrow">
          <a:avLst>
            <a:gd name="adj1" fmla="val 5203"/>
            <a:gd name="adj2" fmla="val 336100"/>
            <a:gd name="adj3" fmla="val 4013908"/>
            <a:gd name="adj4" fmla="val 2254158"/>
            <a:gd name="adj5" fmla="val 60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AC851-C3FF-44D6-B283-B0F3813ED84D}">
      <dsp:nvSpPr>
        <dsp:cNvPr id="0" name=""/>
        <dsp:cNvSpPr/>
      </dsp:nvSpPr>
      <dsp:spPr>
        <a:xfrm>
          <a:off x="4455683" y="4356464"/>
          <a:ext cx="1434709" cy="143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Gov. funding</a:t>
          </a:r>
          <a:endParaRPr lang="en-ZA" sz="2000" kern="1200" dirty="0"/>
        </a:p>
      </dsp:txBody>
      <dsp:txXfrm>
        <a:off x="4455683" y="4356464"/>
        <a:ext cx="1434709" cy="1434709"/>
      </dsp:txXfrm>
    </dsp:sp>
    <dsp:sp modelId="{7DCCCECC-378C-4A08-A568-A9925A9CECD8}">
      <dsp:nvSpPr>
        <dsp:cNvPr id="0" name=""/>
        <dsp:cNvSpPr/>
      </dsp:nvSpPr>
      <dsp:spPr>
        <a:xfrm>
          <a:off x="2484367" y="-439"/>
          <a:ext cx="5377341" cy="5377341"/>
        </a:xfrm>
        <a:prstGeom prst="circularArrow">
          <a:avLst>
            <a:gd name="adj1" fmla="val 5203"/>
            <a:gd name="adj2" fmla="val 336100"/>
            <a:gd name="adj3" fmla="val 8209742"/>
            <a:gd name="adj4" fmla="val 6449992"/>
            <a:gd name="adj5" fmla="val 60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8F030-7EE1-48A6-A19B-4991D63DE528}">
      <dsp:nvSpPr>
        <dsp:cNvPr id="0" name=""/>
        <dsp:cNvSpPr/>
      </dsp:nvSpPr>
      <dsp:spPr>
        <a:xfrm>
          <a:off x="2186854" y="2708063"/>
          <a:ext cx="1434709" cy="143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Improved products</a:t>
          </a:r>
          <a:endParaRPr lang="en-ZA" sz="2000" kern="1200" dirty="0"/>
        </a:p>
      </dsp:txBody>
      <dsp:txXfrm>
        <a:off x="2186854" y="2708063"/>
        <a:ext cx="1434709" cy="1434709"/>
      </dsp:txXfrm>
    </dsp:sp>
    <dsp:sp modelId="{47F13250-1EEF-401F-9EC7-88E280927409}">
      <dsp:nvSpPr>
        <dsp:cNvPr id="0" name=""/>
        <dsp:cNvSpPr/>
      </dsp:nvSpPr>
      <dsp:spPr>
        <a:xfrm>
          <a:off x="2484367" y="-439"/>
          <a:ext cx="5377341" cy="5377341"/>
        </a:xfrm>
        <a:prstGeom prst="circularArrow">
          <a:avLst>
            <a:gd name="adj1" fmla="val 5203"/>
            <a:gd name="adj2" fmla="val 336100"/>
            <a:gd name="adj3" fmla="val 12296993"/>
            <a:gd name="adj4" fmla="val 10771420"/>
            <a:gd name="adj5" fmla="val 60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1CB3E-5F2A-44E9-8F84-26D9FEB1B5D5}">
      <dsp:nvSpPr>
        <dsp:cNvPr id="0" name=""/>
        <dsp:cNvSpPr/>
      </dsp:nvSpPr>
      <dsp:spPr>
        <a:xfrm>
          <a:off x="3053469" y="40894"/>
          <a:ext cx="1434709" cy="1434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Weather market</a:t>
          </a:r>
          <a:endParaRPr lang="en-ZA" sz="2000" kern="1200" dirty="0"/>
        </a:p>
      </dsp:txBody>
      <dsp:txXfrm>
        <a:off x="3053469" y="40894"/>
        <a:ext cx="1434709" cy="1434709"/>
      </dsp:txXfrm>
    </dsp:sp>
    <dsp:sp modelId="{9E0B6A13-5BC9-4581-8065-40E9C1400D90}">
      <dsp:nvSpPr>
        <dsp:cNvPr id="0" name=""/>
        <dsp:cNvSpPr/>
      </dsp:nvSpPr>
      <dsp:spPr>
        <a:xfrm>
          <a:off x="2484367" y="-439"/>
          <a:ext cx="5377341" cy="5377341"/>
        </a:xfrm>
        <a:prstGeom prst="circularArrow">
          <a:avLst>
            <a:gd name="adj1" fmla="val 5203"/>
            <a:gd name="adj2" fmla="val 336100"/>
            <a:gd name="adj3" fmla="val 16864899"/>
            <a:gd name="adj4" fmla="val 15199001"/>
            <a:gd name="adj5" fmla="val 60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86F50-E6AE-4F49-94CA-57D34CBD5430}">
      <dsp:nvSpPr>
        <dsp:cNvPr id="0" name=""/>
        <dsp:cNvSpPr/>
      </dsp:nvSpPr>
      <dsp:spPr>
        <a:xfrm>
          <a:off x="3118352" y="32045"/>
          <a:ext cx="1092851" cy="109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smtClean="0"/>
            <a:t>Accurate data</a:t>
          </a:r>
          <a:endParaRPr lang="en-ZA" sz="1600" kern="1200" dirty="0"/>
        </a:p>
      </dsp:txBody>
      <dsp:txXfrm>
        <a:off x="3118352" y="32045"/>
        <a:ext cx="1092851" cy="1092851"/>
      </dsp:txXfrm>
    </dsp:sp>
    <dsp:sp modelId="{EED6BDA3-E2A6-4EFE-BA1C-95EC8B9580AF}">
      <dsp:nvSpPr>
        <dsp:cNvPr id="0" name=""/>
        <dsp:cNvSpPr/>
      </dsp:nvSpPr>
      <dsp:spPr>
        <a:xfrm>
          <a:off x="548096" y="492"/>
          <a:ext cx="4096751" cy="4096751"/>
        </a:xfrm>
        <a:prstGeom prst="circularArrow">
          <a:avLst>
            <a:gd name="adj1" fmla="val 5202"/>
            <a:gd name="adj2" fmla="val 336035"/>
            <a:gd name="adj3" fmla="val 21292747"/>
            <a:gd name="adj4" fmla="val 19766673"/>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75303-4BFE-4CE9-9ECD-D4574812E781}">
      <dsp:nvSpPr>
        <dsp:cNvPr id="0" name=""/>
        <dsp:cNvSpPr/>
      </dsp:nvSpPr>
      <dsp:spPr>
        <a:xfrm>
          <a:off x="3778602" y="2064084"/>
          <a:ext cx="1092851" cy="109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smtClean="0"/>
            <a:t>Regulations</a:t>
          </a:r>
          <a:endParaRPr lang="en-ZA" sz="1600" kern="1200" dirty="0"/>
        </a:p>
      </dsp:txBody>
      <dsp:txXfrm>
        <a:off x="3778602" y="2064084"/>
        <a:ext cx="1092851" cy="1092851"/>
      </dsp:txXfrm>
    </dsp:sp>
    <dsp:sp modelId="{9EAD2C24-3747-4A6E-BCBB-CE12A1276FE6}">
      <dsp:nvSpPr>
        <dsp:cNvPr id="0" name=""/>
        <dsp:cNvSpPr/>
      </dsp:nvSpPr>
      <dsp:spPr>
        <a:xfrm>
          <a:off x="548096" y="492"/>
          <a:ext cx="4096751" cy="4096751"/>
        </a:xfrm>
        <a:prstGeom prst="circularArrow">
          <a:avLst>
            <a:gd name="adj1" fmla="val 5202"/>
            <a:gd name="adj2" fmla="val 336035"/>
            <a:gd name="adj3" fmla="val 4014185"/>
            <a:gd name="adj4" fmla="val 2253904"/>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0F4D8-8B88-4560-A4A3-062B6161CDAD}">
      <dsp:nvSpPr>
        <dsp:cNvPr id="0" name=""/>
        <dsp:cNvSpPr/>
      </dsp:nvSpPr>
      <dsp:spPr>
        <a:xfrm>
          <a:off x="2050046" y="3319953"/>
          <a:ext cx="1092851" cy="109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smtClean="0"/>
            <a:t>Data sharing</a:t>
          </a:r>
          <a:endParaRPr lang="en-ZA" sz="1600" kern="1200" dirty="0"/>
        </a:p>
      </dsp:txBody>
      <dsp:txXfrm>
        <a:off x="2050046" y="3319953"/>
        <a:ext cx="1092851" cy="1092851"/>
      </dsp:txXfrm>
    </dsp:sp>
    <dsp:sp modelId="{12E75E63-E7B5-4069-9DCB-45B253959ECF}">
      <dsp:nvSpPr>
        <dsp:cNvPr id="0" name=""/>
        <dsp:cNvSpPr/>
      </dsp:nvSpPr>
      <dsp:spPr>
        <a:xfrm>
          <a:off x="548096" y="492"/>
          <a:ext cx="4096751" cy="4096751"/>
        </a:xfrm>
        <a:prstGeom prst="circularArrow">
          <a:avLst>
            <a:gd name="adj1" fmla="val 5202"/>
            <a:gd name="adj2" fmla="val 336035"/>
            <a:gd name="adj3" fmla="val 8210062"/>
            <a:gd name="adj4" fmla="val 6449781"/>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90438-96AD-4226-8140-E68D7DC578B7}">
      <dsp:nvSpPr>
        <dsp:cNvPr id="0" name=""/>
        <dsp:cNvSpPr/>
      </dsp:nvSpPr>
      <dsp:spPr>
        <a:xfrm>
          <a:off x="321490" y="2064084"/>
          <a:ext cx="1092851" cy="109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smtClean="0"/>
            <a:t>Observation network</a:t>
          </a:r>
          <a:endParaRPr lang="en-ZA" sz="1600" kern="1200" dirty="0"/>
        </a:p>
      </dsp:txBody>
      <dsp:txXfrm>
        <a:off x="321490" y="2064084"/>
        <a:ext cx="1092851" cy="1092851"/>
      </dsp:txXfrm>
    </dsp:sp>
    <dsp:sp modelId="{59E83D07-9E7E-49EE-A626-49950769F823}">
      <dsp:nvSpPr>
        <dsp:cNvPr id="0" name=""/>
        <dsp:cNvSpPr/>
      </dsp:nvSpPr>
      <dsp:spPr>
        <a:xfrm>
          <a:off x="548096" y="492"/>
          <a:ext cx="4096751" cy="4096751"/>
        </a:xfrm>
        <a:prstGeom prst="circularArrow">
          <a:avLst>
            <a:gd name="adj1" fmla="val 5202"/>
            <a:gd name="adj2" fmla="val 336035"/>
            <a:gd name="adj3" fmla="val 12297293"/>
            <a:gd name="adj4" fmla="val 10771219"/>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2C157-8103-4ABD-8BF5-3BA599C0AB55}">
      <dsp:nvSpPr>
        <dsp:cNvPr id="0" name=""/>
        <dsp:cNvSpPr/>
      </dsp:nvSpPr>
      <dsp:spPr>
        <a:xfrm>
          <a:off x="981740" y="32045"/>
          <a:ext cx="1092851" cy="109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smtClean="0"/>
            <a:t>Market</a:t>
          </a:r>
          <a:endParaRPr lang="en-ZA" sz="1600" kern="1200" dirty="0"/>
        </a:p>
      </dsp:txBody>
      <dsp:txXfrm>
        <a:off x="981740" y="32045"/>
        <a:ext cx="1092851" cy="1092851"/>
      </dsp:txXfrm>
    </dsp:sp>
    <dsp:sp modelId="{4E62D215-A43B-4893-ACE3-853348AC3E36}">
      <dsp:nvSpPr>
        <dsp:cNvPr id="0" name=""/>
        <dsp:cNvSpPr/>
      </dsp:nvSpPr>
      <dsp:spPr>
        <a:xfrm>
          <a:off x="548096" y="492"/>
          <a:ext cx="4096751" cy="4096751"/>
        </a:xfrm>
        <a:prstGeom prst="circularArrow">
          <a:avLst>
            <a:gd name="adj1" fmla="val 5202"/>
            <a:gd name="adj2" fmla="val 336035"/>
            <a:gd name="adj3" fmla="val 16865175"/>
            <a:gd name="adj4" fmla="val 15198790"/>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8D01F-2261-4CDD-9D89-EB7E0BC616F4}" type="datetimeFigureOut">
              <a:rPr lang="en-ZA" smtClean="0"/>
              <a:pPr/>
              <a:t>15-03-2016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C9A8C-CA82-41C9-AA9C-5938482EE3CE}" type="slidenum">
              <a:rPr lang="en-ZA" smtClean="0"/>
              <a:pPr/>
              <a:t>‹#›</a:t>
            </a:fld>
            <a:endParaRPr lang="en-ZA"/>
          </a:p>
        </p:txBody>
      </p:sp>
    </p:spTree>
    <p:extLst>
      <p:ext uri="{BB962C8B-B14F-4D97-AF65-F5344CB8AC3E}">
        <p14:creationId xmlns:p14="http://schemas.microsoft.com/office/powerpoint/2010/main" val="145526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val="250081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13</a:t>
            </a:fld>
            <a:endParaRPr lang="en-ZA">
              <a:solidFill>
                <a:prstClr val="black"/>
              </a:solidFill>
            </a:endParaRPr>
          </a:p>
        </p:txBody>
      </p:sp>
    </p:spTree>
    <p:extLst>
      <p:ext uri="{BB962C8B-B14F-4D97-AF65-F5344CB8AC3E}">
        <p14:creationId xmlns:p14="http://schemas.microsoft.com/office/powerpoint/2010/main" val="414418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14</a:t>
            </a:fld>
            <a:endParaRPr lang="en-ZA">
              <a:solidFill>
                <a:prstClr val="black"/>
              </a:solidFill>
            </a:endParaRPr>
          </a:p>
        </p:txBody>
      </p:sp>
    </p:spTree>
    <p:extLst>
      <p:ext uri="{BB962C8B-B14F-4D97-AF65-F5344CB8AC3E}">
        <p14:creationId xmlns:p14="http://schemas.microsoft.com/office/powerpoint/2010/main" val="12426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15</a:t>
            </a:fld>
            <a:endParaRPr lang="en-ZA">
              <a:solidFill>
                <a:prstClr val="black"/>
              </a:solidFill>
            </a:endParaRPr>
          </a:p>
        </p:txBody>
      </p:sp>
    </p:spTree>
    <p:extLst>
      <p:ext uri="{BB962C8B-B14F-4D97-AF65-F5344CB8AC3E}">
        <p14:creationId xmlns:p14="http://schemas.microsoft.com/office/powerpoint/2010/main" val="226155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val="168948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val="109272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18</a:t>
            </a:fld>
            <a:endParaRPr lang="en-ZA">
              <a:solidFill>
                <a:prstClr val="black"/>
              </a:solidFill>
            </a:endParaRPr>
          </a:p>
        </p:txBody>
      </p:sp>
    </p:spTree>
    <p:extLst>
      <p:ext uri="{BB962C8B-B14F-4D97-AF65-F5344CB8AC3E}">
        <p14:creationId xmlns:p14="http://schemas.microsoft.com/office/powerpoint/2010/main" val="2952746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19</a:t>
            </a:fld>
            <a:endParaRPr lang="en-ZA">
              <a:solidFill>
                <a:prstClr val="black"/>
              </a:solidFill>
            </a:endParaRPr>
          </a:p>
        </p:txBody>
      </p:sp>
    </p:spTree>
    <p:extLst>
      <p:ext uri="{BB962C8B-B14F-4D97-AF65-F5344CB8AC3E}">
        <p14:creationId xmlns:p14="http://schemas.microsoft.com/office/powerpoint/2010/main" val="1191099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12357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21</a:t>
            </a:fld>
            <a:endParaRPr lang="en-ZA">
              <a:solidFill>
                <a:prstClr val="black"/>
              </a:solidFill>
            </a:endParaRPr>
          </a:p>
        </p:txBody>
      </p:sp>
    </p:spTree>
    <p:extLst>
      <p:ext uri="{BB962C8B-B14F-4D97-AF65-F5344CB8AC3E}">
        <p14:creationId xmlns:p14="http://schemas.microsoft.com/office/powerpoint/2010/main" val="1516691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t>22</a:t>
            </a:fld>
            <a:endParaRPr lang="en-ZA"/>
          </a:p>
        </p:txBody>
      </p:sp>
    </p:spTree>
    <p:extLst>
      <p:ext uri="{BB962C8B-B14F-4D97-AF65-F5344CB8AC3E}">
        <p14:creationId xmlns:p14="http://schemas.microsoft.com/office/powerpoint/2010/main" val="245519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3</a:t>
            </a:fld>
            <a:endParaRPr lang="en-ZA">
              <a:solidFill>
                <a:prstClr val="black"/>
              </a:solidFill>
            </a:endParaRPr>
          </a:p>
        </p:txBody>
      </p:sp>
    </p:spTree>
    <p:extLst>
      <p:ext uri="{BB962C8B-B14F-4D97-AF65-F5344CB8AC3E}">
        <p14:creationId xmlns:p14="http://schemas.microsoft.com/office/powerpoint/2010/main" val="251390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val="210915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val="269790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8</a:t>
            </a:fld>
            <a:endParaRPr lang="en-ZA">
              <a:solidFill>
                <a:prstClr val="black"/>
              </a:solidFill>
            </a:endParaRPr>
          </a:p>
        </p:txBody>
      </p:sp>
    </p:spTree>
    <p:extLst>
      <p:ext uri="{BB962C8B-B14F-4D97-AF65-F5344CB8AC3E}">
        <p14:creationId xmlns:p14="http://schemas.microsoft.com/office/powerpoint/2010/main" val="280035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val="133870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10</a:t>
            </a:fld>
            <a:endParaRPr lang="en-ZA">
              <a:solidFill>
                <a:prstClr val="black"/>
              </a:solidFill>
            </a:endParaRPr>
          </a:p>
        </p:txBody>
      </p:sp>
    </p:spTree>
    <p:extLst>
      <p:ext uri="{BB962C8B-B14F-4D97-AF65-F5344CB8AC3E}">
        <p14:creationId xmlns:p14="http://schemas.microsoft.com/office/powerpoint/2010/main" val="376639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11</a:t>
            </a:fld>
            <a:endParaRPr lang="en-ZA">
              <a:solidFill>
                <a:prstClr val="black"/>
              </a:solidFill>
            </a:endParaRPr>
          </a:p>
        </p:txBody>
      </p:sp>
    </p:spTree>
    <p:extLst>
      <p:ext uri="{BB962C8B-B14F-4D97-AF65-F5344CB8AC3E}">
        <p14:creationId xmlns:p14="http://schemas.microsoft.com/office/powerpoint/2010/main" val="96057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Executive Summary</a:t>
            </a:r>
          </a:p>
          <a:p>
            <a:r>
              <a:rPr lang="en-ZA" dirty="0" smtClean="0"/>
              <a:t>The availability of timeous, accurate and sufficiently granular weather and climate information is an urgent priority by African countries for them to adapt effectively to the negative effects of climate change. These effects include greater frequencies and intensities of droughts and floods, major shifts in the growing season of crops, and increases in the frequency and severity of hazardous local weather events such as severe thunderstorms. National Meteorological and Hydrological Services (NMHSs) are well-positioned to play a leading role in providing this information.</a:t>
            </a:r>
          </a:p>
          <a:p>
            <a:r>
              <a:rPr lang="en-ZA" dirty="0" smtClean="0"/>
              <a:t>In most African countries, the NHMSs do not have sufficient resources to provide the timeous, accurate and tailored weather and climate information products (also known as “climate information (CI) and early warning (EW) services”) required by stakeholders as diverse as private sector businesses, government departments, urban dwellers, and smallholder farmers. Such stakeholders are increasingly turning to private weather companies that operate globally and tailor their products from satellite data as well as historical weather data</a:t>
            </a:r>
          </a:p>
          <a:p>
            <a:endParaRPr lang="en-ZA" dirty="0"/>
          </a:p>
        </p:txBody>
      </p:sp>
      <p:sp>
        <p:nvSpPr>
          <p:cNvPr id="4" name="Slide Number Placeholder 3"/>
          <p:cNvSpPr>
            <a:spLocks noGrp="1"/>
          </p:cNvSpPr>
          <p:nvPr>
            <p:ph type="sldNum" sz="quarter" idx="10"/>
          </p:nvPr>
        </p:nvSpPr>
        <p:spPr/>
        <p:txBody>
          <a:bodyPr/>
          <a:lstStyle/>
          <a:p>
            <a:fld id="{6B1BC518-4BC8-4DFF-9D15-216A34198AF6}" type="slidenum">
              <a:rPr lang="en-ZA" smtClean="0">
                <a:solidFill>
                  <a:prstClr val="black"/>
                </a:solidFill>
              </a:rPr>
              <a:pPr/>
              <a:t>12</a:t>
            </a:fld>
            <a:endParaRPr lang="en-ZA">
              <a:solidFill>
                <a:prstClr val="black"/>
              </a:solidFill>
            </a:endParaRPr>
          </a:p>
        </p:txBody>
      </p:sp>
    </p:spTree>
    <p:extLst>
      <p:ext uri="{BB962C8B-B14F-4D97-AF65-F5344CB8AC3E}">
        <p14:creationId xmlns:p14="http://schemas.microsoft.com/office/powerpoint/2010/main" val="2267477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644CD24-1A92-4016-9957-181FB33ED627}" type="datetime1">
              <a:rPr lang="en-ZA" smtClean="0"/>
              <a:t>15-03-2016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45812" y="164307"/>
            <a:ext cx="1581150" cy="1343025"/>
          </a:xfrm>
          <a:prstGeom prst="rect">
            <a:avLst/>
          </a:prstGeom>
        </p:spPr>
      </p:pic>
    </p:spTree>
    <p:extLst>
      <p:ext uri="{BB962C8B-B14F-4D97-AF65-F5344CB8AC3E}">
        <p14:creationId xmlns:p14="http://schemas.microsoft.com/office/powerpoint/2010/main" val="2293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C7F489F-2115-4229-9D9B-F11E9BA2A161}" type="datetime1">
              <a:rPr lang="en-ZA" smtClean="0"/>
              <a:t>15-03-2016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50435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024A4D-55FE-4D6F-AA5D-D0391A48204C}" type="datetime1">
              <a:rPr lang="en-ZA" smtClean="0"/>
              <a:t>15-03-2016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7860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76627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00941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26387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5789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1926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96308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73448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383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DFB0A62-E37C-4F90-A8C6-AE1AAAC725D8}" type="datetime1">
              <a:rPr lang="en-ZA" smtClean="0"/>
              <a:t>15-03-2016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8794" y="347663"/>
            <a:ext cx="1581150" cy="1343025"/>
          </a:xfrm>
          <a:prstGeom prst="rect">
            <a:avLst/>
          </a:prstGeom>
        </p:spPr>
      </p:pic>
    </p:spTree>
    <p:extLst>
      <p:ext uri="{BB962C8B-B14F-4D97-AF65-F5344CB8AC3E}">
        <p14:creationId xmlns:p14="http://schemas.microsoft.com/office/powerpoint/2010/main" val="427201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0541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754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60490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00262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937034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25455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8003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549767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14679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8898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BBEB4-B3D0-4425-862D-3D017C59AA5A}" type="datetime1">
              <a:rPr lang="en-ZA" smtClean="0"/>
              <a:t>15-03-2016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19E6B96-096C-4B7F-BB82-A76007EDE823}" type="slidenum">
              <a:rPr lang="en-ZA" smtClean="0"/>
              <a:pPr/>
              <a:t>‹#›</a:t>
            </a:fld>
            <a:endParaRPr lang="en-Z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68493" y="339725"/>
            <a:ext cx="1581150" cy="1343025"/>
          </a:xfrm>
          <a:prstGeom prst="rect">
            <a:avLst/>
          </a:prstGeom>
        </p:spPr>
      </p:pic>
    </p:spTree>
    <p:extLst>
      <p:ext uri="{BB962C8B-B14F-4D97-AF65-F5344CB8AC3E}">
        <p14:creationId xmlns:p14="http://schemas.microsoft.com/office/powerpoint/2010/main" val="1848551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15443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1334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85927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80995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58D972B6-81BA-4193-8EA7-48826176C510}" type="datetime1">
              <a:rPr lang="en-ZA" smtClean="0"/>
              <a:t>15-03-2016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2358" y="356393"/>
            <a:ext cx="1581150" cy="1343025"/>
          </a:xfrm>
          <a:prstGeom prst="rect">
            <a:avLst/>
          </a:prstGeom>
        </p:spPr>
      </p:pic>
    </p:spTree>
    <p:extLst>
      <p:ext uri="{BB962C8B-B14F-4D97-AF65-F5344CB8AC3E}">
        <p14:creationId xmlns:p14="http://schemas.microsoft.com/office/powerpoint/2010/main" val="425297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BBB4E61-9989-4C6E-9F26-B04260B2F3F0}" type="datetime1">
              <a:rPr lang="en-ZA" smtClean="0"/>
              <a:t>15-03-2016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19E6B96-096C-4B7F-BB82-A76007EDE823}" type="slidenum">
              <a:rPr lang="en-ZA" smtClean="0"/>
              <a:pPr/>
              <a:t>‹#›</a:t>
            </a:fld>
            <a:endParaRPr lang="en-Z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10825" y="351632"/>
            <a:ext cx="1581150" cy="1343025"/>
          </a:xfrm>
          <a:prstGeom prst="rect">
            <a:avLst/>
          </a:prstGeom>
        </p:spPr>
      </p:pic>
    </p:spTree>
    <p:extLst>
      <p:ext uri="{BB962C8B-B14F-4D97-AF65-F5344CB8AC3E}">
        <p14:creationId xmlns:p14="http://schemas.microsoft.com/office/powerpoint/2010/main" val="340801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5F3BD3-A52A-4492-8C3C-B6A8F79742AB}" type="datetime1">
              <a:rPr lang="en-ZA" smtClean="0"/>
              <a:t>15-03-2016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19E6B96-096C-4B7F-BB82-A76007EDE823}" type="slidenum">
              <a:rPr lang="en-ZA" smtClean="0"/>
              <a:pPr/>
              <a:t>‹#›</a:t>
            </a:fld>
            <a:endParaRPr lang="en-ZA"/>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02362" y="356393"/>
            <a:ext cx="1581150" cy="1343025"/>
          </a:xfrm>
          <a:prstGeom prst="rect">
            <a:avLst/>
          </a:prstGeom>
        </p:spPr>
      </p:pic>
    </p:spTree>
    <p:extLst>
      <p:ext uri="{BB962C8B-B14F-4D97-AF65-F5344CB8AC3E}">
        <p14:creationId xmlns:p14="http://schemas.microsoft.com/office/powerpoint/2010/main" val="21774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FF329-B718-4FF6-8AFA-9BF6D79FC514}" type="datetime1">
              <a:rPr lang="en-ZA" smtClean="0"/>
              <a:t>15-03-2016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211746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8FB65-6D63-4B5B-B9A6-D1DD96E4FEA4}" type="datetime1">
              <a:rPr lang="en-ZA" smtClean="0"/>
              <a:t>15-03-2016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9489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9B824-A613-4AE6-9CB3-66250A903432}" type="datetime1">
              <a:rPr lang="en-ZA" smtClean="0"/>
              <a:t>15-03-2016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19E6B96-096C-4B7F-BB82-A76007EDE823}" type="slidenum">
              <a:rPr lang="en-ZA" smtClean="0"/>
              <a:pPr/>
              <a:t>‹#›</a:t>
            </a:fld>
            <a:endParaRPr lang="en-ZA"/>
          </a:p>
        </p:txBody>
      </p:sp>
    </p:spTree>
    <p:extLst>
      <p:ext uri="{BB962C8B-B14F-4D97-AF65-F5344CB8AC3E}">
        <p14:creationId xmlns:p14="http://schemas.microsoft.com/office/powerpoint/2010/main" val="10997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723ED-9412-4B3E-B479-51F7465E4159}" type="datetime1">
              <a:rPr lang="en-ZA" smtClean="0"/>
              <a:t>15-03-2016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E6B96-096C-4B7F-BB82-A76007EDE823}" type="slidenum">
              <a:rPr lang="en-ZA" smtClean="0"/>
              <a:pPr/>
              <a:t>‹#›</a:t>
            </a:fld>
            <a:endParaRPr lang="en-ZA"/>
          </a:p>
        </p:txBody>
      </p:sp>
    </p:spTree>
    <p:extLst>
      <p:ext uri="{BB962C8B-B14F-4D97-AF65-F5344CB8AC3E}">
        <p14:creationId xmlns:p14="http://schemas.microsoft.com/office/powerpoint/2010/main" val="1970862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74896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F8707-8C4A-4A60-8510-947600605DC4}" type="datetimeFigureOut">
              <a:rPr lang="en-ZA" smtClean="0">
                <a:solidFill>
                  <a:prstClr val="black">
                    <a:tint val="75000"/>
                  </a:prstClr>
                </a:solidFill>
              </a:rPr>
              <a:pPr/>
              <a:t>15-03-2016</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AB6F2-AE10-495E-B363-0F6E06E1587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9016857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4es.co.za/"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7.jpg"/><Relationship Id="rId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jpe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5227" y="272077"/>
            <a:ext cx="9562641" cy="1547257"/>
          </a:xfrm>
        </p:spPr>
        <p:txBody>
          <a:bodyPr>
            <a:normAutofit fontScale="90000"/>
          </a:bodyPr>
          <a:lstStyle/>
          <a:p>
            <a:r>
              <a:rPr lang="en-ZA" sz="5400" b="1" dirty="0" smtClean="0">
                <a:latin typeface="Arial" panose="020B0604020202020204" pitchFamily="34" charset="0"/>
                <a:cs typeface="Arial" panose="020B0604020202020204" pitchFamily="34" charset="0"/>
              </a:rPr>
              <a:t>Main Findings </a:t>
            </a:r>
            <a:r>
              <a:rPr lang="en-ZA" sz="5400" b="1" dirty="0">
                <a:latin typeface="Arial" panose="020B0604020202020204" pitchFamily="34" charset="0"/>
                <a:cs typeface="Arial" panose="020B0604020202020204" pitchFamily="34" charset="0"/>
              </a:rPr>
              <a:t>of the CIRDA Market Assessment</a:t>
            </a:r>
          </a:p>
        </p:txBody>
      </p:sp>
      <p:sp>
        <p:nvSpPr>
          <p:cNvPr id="3" name="Subtitle 2"/>
          <p:cNvSpPr>
            <a:spLocks noGrp="1"/>
          </p:cNvSpPr>
          <p:nvPr>
            <p:ph type="subTitle" idx="1"/>
          </p:nvPr>
        </p:nvSpPr>
        <p:spPr>
          <a:xfrm>
            <a:off x="1544547" y="2139347"/>
            <a:ext cx="9144000" cy="793692"/>
          </a:xfrm>
        </p:spPr>
        <p:txBody>
          <a:bodyPr/>
          <a:lstStyle/>
          <a:p>
            <a:r>
              <a:rPr lang="en-ZA" dirty="0" smtClean="0">
                <a:latin typeface="Arial" panose="020B0604020202020204" pitchFamily="34" charset="0"/>
                <a:cs typeface="Arial" panose="020B0604020202020204" pitchFamily="34" charset="0"/>
              </a:rPr>
              <a:t>Revenue-generating opportunities through tailored weather information products</a:t>
            </a:r>
            <a:endParaRPr lang="en-Z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97839" y="5583238"/>
            <a:ext cx="2219136" cy="847417"/>
          </a:xfrm>
          <a:prstGeom prst="rect">
            <a:avLst/>
          </a:prstGeom>
        </p:spPr>
      </p:pic>
      <p:sp>
        <p:nvSpPr>
          <p:cNvPr id="19" name="Subtitle 2"/>
          <p:cNvSpPr txBox="1">
            <a:spLocks/>
          </p:cNvSpPr>
          <p:nvPr/>
        </p:nvSpPr>
        <p:spPr>
          <a:xfrm>
            <a:off x="4526447" y="3429180"/>
            <a:ext cx="3180202" cy="10430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ZA" sz="1600" b="1" dirty="0" smtClean="0">
                <a:latin typeface="Arial" panose="020B0604020202020204" pitchFamily="34" charset="0"/>
                <a:cs typeface="Arial" panose="020B0604020202020204" pitchFamily="34" charset="0"/>
              </a:rPr>
              <a:t>Anthony Mills </a:t>
            </a:r>
          </a:p>
          <a:p>
            <a:r>
              <a:rPr lang="en-ZA" sz="1600" b="1" dirty="0" smtClean="0">
                <a:latin typeface="Arial" panose="020B0604020202020204" pitchFamily="34" charset="0"/>
                <a:cs typeface="Arial" panose="020B0604020202020204" pitchFamily="34" charset="0"/>
              </a:rPr>
              <a:t>CEO C4 </a:t>
            </a:r>
            <a:r>
              <a:rPr lang="en-ZA" sz="1600" b="1" dirty="0" err="1" smtClean="0">
                <a:latin typeface="Arial" panose="020B0604020202020204" pitchFamily="34" charset="0"/>
                <a:cs typeface="Arial" panose="020B0604020202020204" pitchFamily="34" charset="0"/>
              </a:rPr>
              <a:t>EcoSolutions</a:t>
            </a:r>
            <a:endParaRPr lang="en-ZA" sz="1600" b="1" dirty="0" smtClean="0">
              <a:latin typeface="Arial" panose="020B0604020202020204" pitchFamily="34" charset="0"/>
              <a:cs typeface="Arial" panose="020B0604020202020204" pitchFamily="34" charset="0"/>
            </a:endParaRPr>
          </a:p>
          <a:p>
            <a:r>
              <a:rPr lang="en-ZA" sz="1600" dirty="0" smtClean="0">
                <a:latin typeface="Arial" panose="020B0604020202020204" pitchFamily="34" charset="0"/>
                <a:cs typeface="Arial" panose="020B0604020202020204" pitchFamily="34" charset="0"/>
              </a:rPr>
              <a:t>Cape Town, South Africa</a:t>
            </a:r>
          </a:p>
          <a:p>
            <a:r>
              <a:rPr lang="en-ZA" sz="1600" dirty="0" smtClean="0">
                <a:latin typeface="Arial" panose="020B0604020202020204" pitchFamily="34" charset="0"/>
                <a:cs typeface="Arial" panose="020B0604020202020204" pitchFamily="34" charset="0"/>
                <a:hlinkClick r:id="rId3"/>
              </a:rPr>
              <a:t>www.c4es.co.za</a:t>
            </a:r>
            <a:endParaRPr lang="en-ZA" sz="1600" dirty="0" smtClean="0">
              <a:latin typeface="Arial" panose="020B0604020202020204" pitchFamily="34" charset="0"/>
              <a:cs typeface="Arial" panose="020B0604020202020204" pitchFamily="34" charset="0"/>
            </a:endParaRPr>
          </a:p>
          <a:p>
            <a:endParaRPr lang="en-ZA" sz="1600" dirty="0" smtClean="0">
              <a:latin typeface="Arial" panose="020B0604020202020204" pitchFamily="34" charset="0"/>
              <a:cs typeface="Arial" panose="020B0604020202020204" pitchFamily="34" charset="0"/>
            </a:endParaRPr>
          </a:p>
          <a:p>
            <a:endParaRPr lang="en-ZA"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39" y="3277341"/>
            <a:ext cx="3566330" cy="186807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10878" y="3237262"/>
            <a:ext cx="890941" cy="1838656"/>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6272" y="3237262"/>
            <a:ext cx="1493298" cy="1824766"/>
          </a:xfrm>
          <a:prstGeom prst="rect">
            <a:avLst/>
          </a:prstGeom>
          <a:ln>
            <a:solidFill>
              <a:schemeClr val="tx1"/>
            </a:solidFill>
          </a:ln>
        </p:spPr>
      </p:pic>
      <p:sp>
        <p:nvSpPr>
          <p:cNvPr id="5" name="Rectangle 4"/>
          <p:cNvSpPr/>
          <p:nvPr/>
        </p:nvSpPr>
        <p:spPr>
          <a:xfrm>
            <a:off x="3130537" y="5544834"/>
            <a:ext cx="6146800" cy="923330"/>
          </a:xfrm>
          <a:prstGeom prst="rect">
            <a:avLst/>
          </a:prstGeom>
        </p:spPr>
        <p:txBody>
          <a:bodyPr wrap="square">
            <a:spAutoFit/>
          </a:bodyPr>
          <a:lstStyle/>
          <a:p>
            <a:pPr algn="ctr"/>
            <a:r>
              <a:rPr lang="en-ZA" b="1" dirty="0"/>
              <a:t>UNDP CIRDA Country Program Managers Workshop </a:t>
            </a:r>
            <a:br>
              <a:rPr lang="en-ZA" b="1" dirty="0"/>
            </a:br>
            <a:r>
              <a:rPr lang="en-ZA" b="1" dirty="0" smtClean="0"/>
              <a:t>15-17 March 2016</a:t>
            </a:r>
            <a:r>
              <a:rPr lang="en-ZA" b="1" dirty="0"/>
              <a:t/>
            </a:r>
            <a:br>
              <a:rPr lang="en-ZA" b="1" dirty="0"/>
            </a:br>
            <a:r>
              <a:rPr lang="en-ZA" b="1" dirty="0" smtClean="0"/>
              <a:t>Livingstone, Zambia </a:t>
            </a:r>
            <a:endParaRPr lang="en-GB" b="1" dirty="0"/>
          </a:p>
        </p:txBody>
      </p:sp>
      <p:pic>
        <p:nvPicPr>
          <p:cNvPr id="6" name="Picture 5"/>
          <p:cNvPicPr>
            <a:picLocks noChangeAspect="1"/>
          </p:cNvPicPr>
          <p:nvPr/>
        </p:nvPicPr>
        <p:blipFill>
          <a:blip r:embed="rId7"/>
          <a:stretch>
            <a:fillRect/>
          </a:stretch>
        </p:blipFill>
        <p:spPr>
          <a:xfrm>
            <a:off x="10277312" y="5393932"/>
            <a:ext cx="1449014" cy="1271741"/>
          </a:xfrm>
          <a:prstGeom prst="rect">
            <a:avLst/>
          </a:prstGeom>
        </p:spPr>
      </p:pic>
      <p:sp>
        <p:nvSpPr>
          <p:cNvPr id="7" name="Rectangle 6"/>
          <p:cNvSpPr/>
          <p:nvPr/>
        </p:nvSpPr>
        <p:spPr>
          <a:xfrm>
            <a:off x="10277312" y="0"/>
            <a:ext cx="1815371" cy="1736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88458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179955" y="1254037"/>
            <a:ext cx="11327101" cy="491343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err="1" smtClean="0">
                <a:latin typeface="Arial" panose="020B0604020202020204" pitchFamily="34" charset="0"/>
                <a:cs typeface="Arial" panose="020B0604020202020204" pitchFamily="34" charset="0"/>
              </a:rPr>
              <a:t>Meteogroup</a:t>
            </a:r>
            <a:r>
              <a:rPr lang="en-GB" sz="2000" b="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Dutch weather company; c</a:t>
            </a:r>
            <a:r>
              <a:rPr lang="en-ZA" sz="2000" dirty="0" err="1" smtClean="0">
                <a:latin typeface="Arial" panose="020B0604020202020204" pitchFamily="34" charset="0"/>
                <a:cs typeface="Arial" panose="020B0604020202020204" pitchFamily="34" charset="0"/>
              </a:rPr>
              <a:t>ombine</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data from </a:t>
            </a:r>
            <a:r>
              <a:rPr lang="en-ZA" sz="2000" dirty="0" smtClean="0">
                <a:latin typeface="Arial" panose="020B0604020202020204" pitchFamily="34" charset="0"/>
                <a:cs typeface="Arial" panose="020B0604020202020204" pitchFamily="34" charset="0"/>
              </a:rPr>
              <a:t>numerous sources </a:t>
            </a:r>
            <a:r>
              <a:rPr lang="en-ZA" sz="2000" dirty="0">
                <a:latin typeface="Arial" panose="020B0604020202020204" pitchFamily="34" charset="0"/>
                <a:cs typeface="Arial" panose="020B0604020202020204" pitchFamily="34" charset="0"/>
              </a:rPr>
              <a:t>to provide reliable and detailed weather </a:t>
            </a:r>
            <a:r>
              <a:rPr lang="en-ZA" sz="2000" dirty="0" smtClean="0">
                <a:latin typeface="Arial" panose="020B0604020202020204" pitchFamily="34" charset="0"/>
                <a:cs typeface="Arial" panose="020B0604020202020204" pitchFamily="34" charset="0"/>
              </a:rPr>
              <a:t>forecasts; </a:t>
            </a:r>
            <a:r>
              <a:rPr lang="en-GB" sz="2000" dirty="0" smtClean="0">
                <a:latin typeface="Arial" panose="020B0604020202020204" pitchFamily="34" charset="0"/>
                <a:cs typeface="Arial" panose="020B0604020202020204" pitchFamily="34" charset="0"/>
              </a:rPr>
              <a:t>140 forecasters on their staff. </a:t>
            </a:r>
          </a:p>
          <a:p>
            <a:pPr marL="0" indent="0">
              <a:buNone/>
            </a:pPr>
            <a:endParaRPr lang="en-GB" sz="5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a:t>
            </a:r>
            <a:r>
              <a:rPr lang="en-ZA" sz="2000" dirty="0">
                <a:latin typeface="Arial" panose="020B0604020202020204" pitchFamily="34" charset="0"/>
                <a:cs typeface="Arial" panose="020B0604020202020204" pitchFamily="34" charset="0"/>
              </a:rPr>
              <a:t>In the </a:t>
            </a:r>
            <a:r>
              <a:rPr lang="en-ZA" sz="2000" dirty="0" smtClean="0">
                <a:latin typeface="Arial" panose="020B0604020202020204" pitchFamily="34" charset="0"/>
                <a:cs typeface="Arial" panose="020B0604020202020204" pitchFamily="34" charset="0"/>
              </a:rPr>
              <a:t>1990s [in Europe], </a:t>
            </a:r>
            <a:r>
              <a:rPr lang="en-ZA" sz="2000" dirty="0">
                <a:latin typeface="Arial" panose="020B0604020202020204" pitchFamily="34" charset="0"/>
                <a:cs typeface="Arial" panose="020B0604020202020204" pitchFamily="34" charset="0"/>
              </a:rPr>
              <a:t>competition between NHMSs and private weather companies was pervasive. </a:t>
            </a:r>
            <a:r>
              <a:rPr lang="en-ZA" sz="2000" b="1" dirty="0">
                <a:latin typeface="Arial" panose="020B0604020202020204" pitchFamily="34" charset="0"/>
                <a:cs typeface="Arial" panose="020B0604020202020204" pitchFamily="34" charset="0"/>
              </a:rPr>
              <a:t>Currently, however, NHMSs make their data readily available</a:t>
            </a:r>
            <a:r>
              <a:rPr lang="en-GB" sz="2000" dirty="0" smtClean="0">
                <a:latin typeface="Arial" panose="020B0604020202020204" pitchFamily="34" charset="0"/>
                <a:cs typeface="Arial" panose="020B0604020202020204" pitchFamily="34" charset="0"/>
              </a:rPr>
              <a:t>.”</a:t>
            </a:r>
          </a:p>
          <a:p>
            <a:pPr marL="0" indent="0">
              <a:buNone/>
            </a:pPr>
            <a:endParaRPr lang="en-GB" sz="5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Meteogroup</a:t>
            </a:r>
            <a:r>
              <a:rPr lang="en-GB" sz="2000" dirty="0" smtClean="0">
                <a:latin typeface="Arial" panose="020B0604020202020204" pitchFamily="34" charset="0"/>
                <a:cs typeface="Arial" panose="020B0604020202020204" pitchFamily="34" charset="0"/>
              </a:rPr>
              <a:t>]…pays </a:t>
            </a:r>
            <a:r>
              <a:rPr lang="en-GB" sz="2000" dirty="0">
                <a:latin typeface="Arial" panose="020B0604020202020204" pitchFamily="34" charset="0"/>
                <a:cs typeface="Arial" panose="020B0604020202020204" pitchFamily="34" charset="0"/>
              </a:rPr>
              <a:t>a standard, fixed price for the data – which is often 11% of the revenue </a:t>
            </a:r>
            <a:r>
              <a:rPr lang="en-GB"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0" indent="0">
              <a:buNone/>
            </a:pPr>
            <a:endParaRPr lang="en-ZA" sz="500" dirty="0">
              <a:latin typeface="Arial" panose="020B0604020202020204" pitchFamily="34" charset="0"/>
              <a:cs typeface="Arial" panose="020B0604020202020204" pitchFamily="34" charset="0"/>
            </a:endParaRPr>
          </a:p>
          <a:p>
            <a:pPr marL="0" indent="0">
              <a:buNone/>
            </a:pPr>
            <a:r>
              <a:rPr lang="en-GB" sz="2000" dirty="0" smtClean="0">
                <a:latin typeface="Arial" panose="020B0604020202020204" pitchFamily="34" charset="0"/>
                <a:cs typeface="Arial" panose="020B0604020202020204" pitchFamily="34" charset="0"/>
              </a:rPr>
              <a:t>“</a:t>
            </a:r>
            <a:r>
              <a:rPr lang="en-ZA" sz="2000" dirty="0">
                <a:latin typeface="Arial" panose="020B0604020202020204" pitchFamily="34" charset="0"/>
                <a:cs typeface="Arial" panose="020B0604020202020204" pitchFamily="34" charset="0"/>
              </a:rPr>
              <a:t>Raw weather data in isolation has limited value. Rather value is generated from weather data through the development of services. The precise value of these services is determined by data reliability and </a:t>
            </a:r>
            <a:r>
              <a:rPr lang="en-ZA" sz="2000" dirty="0" smtClean="0">
                <a:latin typeface="Arial" panose="020B0604020202020204" pitchFamily="34" charset="0"/>
                <a:cs typeface="Arial" panose="020B0604020202020204" pitchFamily="34" charset="0"/>
              </a:rPr>
              <a:t>…incomes</a:t>
            </a:r>
            <a:r>
              <a:rPr lang="en-ZA" sz="2000" dirty="0">
                <a:latin typeface="Arial" panose="020B0604020202020204" pitchFamily="34" charset="0"/>
                <a:cs typeface="Arial" panose="020B0604020202020204" pitchFamily="34" charset="0"/>
              </a:rPr>
              <a:t>. </a:t>
            </a:r>
            <a:r>
              <a:rPr lang="en-ZA" sz="2000" b="1" dirty="0">
                <a:latin typeface="Arial" panose="020B0604020202020204" pitchFamily="34" charset="0"/>
                <a:cs typeface="Arial" panose="020B0604020202020204" pitchFamily="34" charset="0"/>
              </a:rPr>
              <a:t>The challenge for NHMSs in African countries is to make their data available</a:t>
            </a:r>
            <a:r>
              <a:rPr lang="en-ZA" sz="2000" dirty="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a:t>
            </a:r>
          </a:p>
          <a:p>
            <a:pPr marL="0" indent="0">
              <a:buNone/>
            </a:pPr>
            <a:endParaRPr lang="en-GB" sz="500" dirty="0" smtClean="0">
              <a:latin typeface="Arial" panose="020B0604020202020204" pitchFamily="34" charset="0"/>
              <a:cs typeface="Arial" panose="020B0604020202020204" pitchFamily="34" charset="0"/>
            </a:endParaRPr>
          </a:p>
          <a:p>
            <a:pPr marL="0" indent="0">
              <a:buNone/>
            </a:pPr>
            <a:r>
              <a:rPr lang="en-GB" sz="2000" b="1" dirty="0" smtClean="0">
                <a:latin typeface="Arial" panose="020B0604020202020204" pitchFamily="34" charset="0"/>
                <a:cs typeface="Arial" panose="020B0604020202020204" pitchFamily="34" charset="0"/>
              </a:rPr>
              <a:t>Anonymous</a:t>
            </a:r>
            <a:r>
              <a:rPr lang="en-GB" sz="2000" dirty="0" smtClean="0">
                <a:latin typeface="Arial" panose="020B0604020202020204" pitchFamily="34" charset="0"/>
                <a:cs typeface="Arial" panose="020B0604020202020204" pitchFamily="34" charset="0"/>
              </a:rPr>
              <a:t>: “</a:t>
            </a: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majority of NHMSs </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are focused on owning the data instead of improving the availability of these data</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Pertinent quotes from interviews</a:t>
            </a:r>
            <a:endParaRPr lang="en-ZA"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57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260880" y="1254037"/>
            <a:ext cx="11327101" cy="532142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smtClean="0">
                <a:latin typeface="Arial" panose="020B0604020202020204" pitchFamily="34" charset="0"/>
                <a:cs typeface="Arial" panose="020B0604020202020204" pitchFamily="34" charset="0"/>
              </a:rPr>
              <a:t>Anonymous private weather company:</a:t>
            </a:r>
          </a:p>
          <a:p>
            <a:pPr marL="0" indent="0">
              <a:buNone/>
            </a:pPr>
            <a:endParaRPr lang="en-ZA" sz="500" dirty="0" smtClean="0">
              <a:latin typeface="Arial" panose="020B0604020202020204" pitchFamily="34" charset="0"/>
              <a:cs typeface="Arial" panose="020B0604020202020204" pitchFamily="34" charset="0"/>
            </a:endParaRPr>
          </a:p>
          <a:p>
            <a:pPr marL="0" indent="0">
              <a:buNone/>
            </a:pPr>
            <a:r>
              <a:rPr lang="en-ZA" sz="2000" dirty="0" smtClean="0">
                <a:latin typeface="Arial" panose="020B0604020202020204" pitchFamily="34" charset="0"/>
                <a:cs typeface="Arial" panose="020B0604020202020204" pitchFamily="34" charset="0"/>
              </a:rPr>
              <a:t>“…has </a:t>
            </a:r>
            <a:r>
              <a:rPr lang="en-ZA" sz="2000" b="1" dirty="0">
                <a:latin typeface="Arial" panose="020B0604020202020204" pitchFamily="34" charset="0"/>
                <a:cs typeface="Arial" panose="020B0604020202020204" pitchFamily="34" charset="0"/>
              </a:rPr>
              <a:t>direct supply agreements with many NHMSs </a:t>
            </a:r>
            <a:r>
              <a:rPr lang="en-ZA" sz="2000" dirty="0">
                <a:latin typeface="Arial" panose="020B0604020202020204" pitchFamily="34" charset="0"/>
                <a:cs typeface="Arial" panose="020B0604020202020204" pitchFamily="34" charset="0"/>
              </a:rPr>
              <a:t>worldwide </a:t>
            </a:r>
            <a:r>
              <a:rPr lang="en-ZA" sz="2000" dirty="0" smtClean="0">
                <a:latin typeface="Arial" panose="020B0604020202020204" pitchFamily="34" charset="0"/>
                <a:cs typeface="Arial" panose="020B0604020202020204" pitchFamily="34" charset="0"/>
              </a:rPr>
              <a:t>…</a:t>
            </a:r>
            <a:r>
              <a:rPr lang="en-ZA" sz="2000" b="1" dirty="0" smtClean="0">
                <a:latin typeface="Arial" panose="020B0604020202020204" pitchFamily="34" charset="0"/>
                <a:cs typeface="Arial" panose="020B0604020202020204" pitchFamily="34" charset="0"/>
              </a:rPr>
              <a:t>purchases </a:t>
            </a:r>
            <a:r>
              <a:rPr lang="en-ZA" sz="2000" b="1" dirty="0">
                <a:latin typeface="Arial" panose="020B0604020202020204" pitchFamily="34" charset="0"/>
                <a:cs typeface="Arial" panose="020B0604020202020204" pitchFamily="34" charset="0"/>
              </a:rPr>
              <a:t>weather stations </a:t>
            </a:r>
            <a:r>
              <a:rPr lang="en-ZA" sz="2000" dirty="0" smtClean="0">
                <a:latin typeface="Arial" panose="020B0604020202020204" pitchFamily="34" charset="0"/>
                <a:cs typeface="Arial" panose="020B0604020202020204" pitchFamily="34" charset="0"/>
              </a:rPr>
              <a:t>…can </a:t>
            </a:r>
            <a:r>
              <a:rPr lang="en-ZA" sz="2000" b="1" dirty="0">
                <a:latin typeface="Arial" panose="020B0604020202020204" pitchFamily="34" charset="0"/>
                <a:cs typeface="Arial" panose="020B0604020202020204" pitchFamily="34" charset="0"/>
              </a:rPr>
              <a:t>access unrestricted </a:t>
            </a:r>
            <a:r>
              <a:rPr lang="en-ZA" sz="2000" b="1" dirty="0" smtClean="0">
                <a:latin typeface="Arial" panose="020B0604020202020204" pitchFamily="34" charset="0"/>
                <a:cs typeface="Arial" panose="020B0604020202020204" pitchFamily="34" charset="0"/>
              </a:rPr>
              <a:t>data</a:t>
            </a:r>
            <a:r>
              <a:rPr lang="en-ZA" sz="2000" dirty="0" smtClean="0">
                <a:latin typeface="Arial" panose="020B0604020202020204" pitchFamily="34" charset="0"/>
                <a:cs typeface="Arial" panose="020B0604020202020204" pitchFamily="34" charset="0"/>
              </a:rPr>
              <a:t>… </a:t>
            </a:r>
            <a:r>
              <a:rPr lang="en-ZA" sz="2000" b="1" dirty="0">
                <a:latin typeface="Arial" panose="020B0604020202020204" pitchFamily="34" charset="0"/>
                <a:cs typeface="Arial" panose="020B0604020202020204" pitchFamily="34" charset="0"/>
              </a:rPr>
              <a:t>increases the value </a:t>
            </a:r>
            <a:r>
              <a:rPr lang="en-ZA" sz="2000" dirty="0">
                <a:latin typeface="Arial" panose="020B0604020202020204" pitchFamily="34" charset="0"/>
                <a:cs typeface="Arial" panose="020B0604020202020204" pitchFamily="34" charset="0"/>
              </a:rPr>
              <a:t>of the data by packaging it and selling these packages to end users</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0" indent="0">
              <a:buNone/>
            </a:pPr>
            <a:endParaRPr lang="en-ZA" sz="500" dirty="0" smtClean="0">
              <a:latin typeface="Arial" panose="020B0604020202020204" pitchFamily="34" charset="0"/>
              <a:cs typeface="Arial" panose="020B0604020202020204" pitchFamily="34" charset="0"/>
            </a:endParaRPr>
          </a:p>
          <a:p>
            <a:pPr marL="0" indent="0">
              <a:buNone/>
            </a:pPr>
            <a:r>
              <a:rPr lang="en-ZA" sz="2000" dirty="0" smtClean="0">
                <a:latin typeface="Arial" panose="020B0604020202020204" pitchFamily="34" charset="0"/>
                <a:cs typeface="Arial" panose="020B0604020202020204" pitchFamily="34" charset="0"/>
              </a:rPr>
              <a:t>On one NHMS: “…staff </a:t>
            </a:r>
            <a:r>
              <a:rPr lang="en-ZA" sz="2000" dirty="0">
                <a:latin typeface="Arial" panose="020B0604020202020204" pitchFamily="34" charset="0"/>
                <a:cs typeface="Arial" panose="020B0604020202020204" pitchFamily="34" charset="0"/>
              </a:rPr>
              <a:t>within the NHMS </a:t>
            </a:r>
            <a:r>
              <a:rPr lang="en-ZA" sz="2000" b="1" dirty="0">
                <a:latin typeface="Arial" panose="020B0604020202020204" pitchFamily="34" charset="0"/>
                <a:cs typeface="Arial" panose="020B0604020202020204" pitchFamily="34" charset="0"/>
              </a:rPr>
              <a:t>do not understand the market value </a:t>
            </a:r>
            <a:r>
              <a:rPr lang="en-ZA" sz="2000" dirty="0">
                <a:latin typeface="Arial" panose="020B0604020202020204" pitchFamily="34" charset="0"/>
                <a:cs typeface="Arial" panose="020B0604020202020204" pitchFamily="34" charset="0"/>
              </a:rPr>
              <a:t>of weather data and either </a:t>
            </a:r>
            <a:r>
              <a:rPr lang="en-ZA" sz="2000" b="1" dirty="0" err="1">
                <a:latin typeface="Arial" panose="020B0604020202020204" pitchFamily="34" charset="0"/>
                <a:cs typeface="Arial" panose="020B0604020202020204" pitchFamily="34" charset="0"/>
              </a:rPr>
              <a:t>underprice</a:t>
            </a:r>
            <a:r>
              <a:rPr lang="en-ZA" sz="2000" b="1" dirty="0">
                <a:latin typeface="Arial" panose="020B0604020202020204" pitchFamily="34" charset="0"/>
                <a:cs typeface="Arial" panose="020B0604020202020204" pitchFamily="34" charset="0"/>
              </a:rPr>
              <a:t> or overprice these data</a:t>
            </a:r>
            <a:r>
              <a:rPr lang="en-ZA" sz="2000" dirty="0">
                <a:latin typeface="Arial" panose="020B0604020202020204" pitchFamily="34" charset="0"/>
                <a:cs typeface="Arial" panose="020B0604020202020204" pitchFamily="34" charset="0"/>
              </a:rPr>
              <a:t>; ii) the NHMS collects and stores weather data but </a:t>
            </a:r>
            <a:r>
              <a:rPr lang="en-ZA" sz="2000" b="1" dirty="0">
                <a:latin typeface="Arial" panose="020B0604020202020204" pitchFamily="34" charset="0"/>
                <a:cs typeface="Arial" panose="020B0604020202020204" pitchFamily="34" charset="0"/>
              </a:rPr>
              <a:t>not in an appropriate format </a:t>
            </a:r>
            <a:r>
              <a:rPr lang="en-ZA" sz="2000" dirty="0">
                <a:latin typeface="Arial" panose="020B0604020202020204" pitchFamily="34" charset="0"/>
                <a:cs typeface="Arial" panose="020B0604020202020204" pitchFamily="34" charset="0"/>
              </a:rPr>
              <a:t>for users, such as excel spreadsheets; and iii) the </a:t>
            </a:r>
            <a:r>
              <a:rPr lang="en-ZA" sz="2000" b="1" dirty="0">
                <a:latin typeface="Arial" panose="020B0604020202020204" pitchFamily="34" charset="0"/>
                <a:cs typeface="Arial" panose="020B0604020202020204" pitchFamily="34" charset="0"/>
              </a:rPr>
              <a:t>quality of weather data is limited</a:t>
            </a:r>
            <a:r>
              <a:rPr lang="en-ZA"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marL="0" indent="0">
              <a:buNone/>
            </a:pPr>
            <a:endParaRPr lang="en-ZA" sz="500" dirty="0">
              <a:latin typeface="Arial" panose="020B0604020202020204" pitchFamily="34" charset="0"/>
              <a:cs typeface="Arial" panose="020B0604020202020204" pitchFamily="34" charset="0"/>
            </a:endParaRPr>
          </a:p>
          <a:p>
            <a:pPr marL="0" indent="0">
              <a:buNone/>
            </a:pPr>
            <a:r>
              <a:rPr lang="en-ZA" sz="2000" dirty="0" smtClean="0">
                <a:latin typeface="Arial" panose="020B0604020202020204" pitchFamily="34" charset="0"/>
                <a:cs typeface="Arial" panose="020B0604020202020204" pitchFamily="34" charset="0"/>
              </a:rPr>
              <a:t>“It </a:t>
            </a:r>
            <a:r>
              <a:rPr lang="en-ZA" sz="2000" dirty="0">
                <a:latin typeface="Arial" panose="020B0604020202020204" pitchFamily="34" charset="0"/>
                <a:cs typeface="Arial" panose="020B0604020202020204" pitchFamily="34" charset="0"/>
              </a:rPr>
              <a:t>would be ideal if </a:t>
            </a:r>
            <a:r>
              <a:rPr lang="en-ZA" sz="2000" dirty="0" smtClean="0">
                <a:latin typeface="Arial" panose="020B0604020202020204" pitchFamily="34" charset="0"/>
                <a:cs typeface="Arial" panose="020B0604020202020204" pitchFamily="34" charset="0"/>
              </a:rPr>
              <a:t>[weather company] partners </a:t>
            </a:r>
            <a:r>
              <a:rPr lang="en-ZA" sz="2000" dirty="0">
                <a:latin typeface="Arial" panose="020B0604020202020204" pitchFamily="34" charset="0"/>
                <a:cs typeface="Arial" panose="020B0604020202020204" pitchFamily="34" charset="0"/>
              </a:rPr>
              <a:t>with NHMSs in Africa to assist them with adding value to their data.” </a:t>
            </a:r>
            <a:endParaRPr lang="en-ZA" sz="2000" dirty="0" smtClean="0">
              <a:latin typeface="Arial" panose="020B0604020202020204" pitchFamily="34" charset="0"/>
              <a:cs typeface="Arial" panose="020B0604020202020204" pitchFamily="34" charset="0"/>
            </a:endParaRPr>
          </a:p>
          <a:p>
            <a:pPr marL="0" indent="0">
              <a:buNone/>
            </a:pPr>
            <a:endParaRPr lang="en-ZA" sz="500" dirty="0">
              <a:latin typeface="Arial" panose="020B0604020202020204" pitchFamily="34" charset="0"/>
              <a:cs typeface="Arial" panose="020B0604020202020204" pitchFamily="34" charset="0"/>
            </a:endParaRPr>
          </a:p>
          <a:p>
            <a:pPr marL="0" indent="0">
              <a:buNone/>
            </a:pPr>
            <a:r>
              <a:rPr lang="en-ZA" sz="2000" dirty="0" smtClean="0">
                <a:latin typeface="Arial" panose="020B0604020202020204" pitchFamily="34" charset="0"/>
                <a:cs typeface="Arial" panose="020B0604020202020204" pitchFamily="34" charset="0"/>
              </a:rPr>
              <a:t>[Weather company could] “…act </a:t>
            </a:r>
            <a:r>
              <a:rPr lang="en-ZA" sz="2000" dirty="0">
                <a:latin typeface="Arial" panose="020B0604020202020204" pitchFamily="34" charset="0"/>
                <a:cs typeface="Arial" panose="020B0604020202020204" pitchFamily="34" charset="0"/>
              </a:rPr>
              <a:t>as an intermediary for private sector companies wishing to access weather information from </a:t>
            </a:r>
            <a:r>
              <a:rPr lang="en-ZA" sz="2000" dirty="0" smtClean="0">
                <a:latin typeface="Arial" panose="020B0604020202020204" pitchFamily="34" charset="0"/>
                <a:cs typeface="Arial" panose="020B0604020202020204" pitchFamily="34" charset="0"/>
              </a:rPr>
              <a:t>[country x]… </a:t>
            </a:r>
            <a:r>
              <a:rPr lang="en-ZA" sz="2000" dirty="0">
                <a:latin typeface="Arial" panose="020B0604020202020204" pitchFamily="34" charset="0"/>
                <a:cs typeface="Arial" panose="020B0604020202020204" pitchFamily="34" charset="0"/>
              </a:rPr>
              <a:t>Instead of 20 companies contacting the NHMS, </a:t>
            </a:r>
            <a:r>
              <a:rPr lang="en-ZA" sz="2000" dirty="0" smtClean="0">
                <a:latin typeface="Arial" panose="020B0604020202020204" pitchFamily="34" charset="0"/>
                <a:cs typeface="Arial" panose="020B0604020202020204" pitchFamily="34" charset="0"/>
              </a:rPr>
              <a:t>[weather company] </a:t>
            </a:r>
            <a:r>
              <a:rPr lang="en-ZA" sz="2000" dirty="0">
                <a:latin typeface="Arial" panose="020B0604020202020204" pitchFamily="34" charset="0"/>
                <a:cs typeface="Arial" panose="020B0604020202020204" pitchFamily="34" charset="0"/>
              </a:rPr>
              <a:t>can act on behalf of these 20 companies to streamline the information sharing process. </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Pertinent quotes from interviews</a:t>
            </a:r>
            <a:endParaRPr lang="en-ZA"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404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260880" y="1254037"/>
            <a:ext cx="11327101" cy="532142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err="1" smtClean="0">
                <a:latin typeface="Arial" panose="020B0604020202020204" pitchFamily="34" charset="0"/>
                <a:cs typeface="Arial" panose="020B0604020202020204" pitchFamily="34" charset="0"/>
              </a:rPr>
              <a:t>Meteogroup</a:t>
            </a:r>
            <a:r>
              <a:rPr lang="en-GB" b="1" dirty="0" smtClean="0">
                <a:latin typeface="Arial" panose="020B0604020202020204" pitchFamily="34" charset="0"/>
                <a:cs typeface="Arial" panose="020B0604020202020204" pitchFamily="34" charset="0"/>
              </a:rPr>
              <a:t>:</a:t>
            </a:r>
          </a:p>
          <a:p>
            <a:pPr marL="0" indent="0">
              <a:buNone/>
            </a:pPr>
            <a:endParaRPr lang="en-ZA" sz="1200" dirty="0" smtClean="0">
              <a:latin typeface="Arial" panose="020B0604020202020204" pitchFamily="34" charset="0"/>
              <a:cs typeface="Arial" panose="020B0604020202020204" pitchFamily="34" charset="0"/>
            </a:endParaRPr>
          </a:p>
          <a:p>
            <a:pPr marL="0" indent="0">
              <a:buNone/>
            </a:pPr>
            <a:r>
              <a:rPr lang="en-ZA" dirty="0" smtClean="0">
                <a:latin typeface="Arial" panose="020B0604020202020204" pitchFamily="34" charset="0"/>
                <a:cs typeface="Arial" panose="020B0604020202020204" pitchFamily="34" charset="0"/>
              </a:rPr>
              <a:t>What </a:t>
            </a:r>
            <a:r>
              <a:rPr lang="en-ZA" dirty="0">
                <a:latin typeface="Arial" panose="020B0604020202020204" pitchFamily="34" charset="0"/>
                <a:cs typeface="Arial" panose="020B0604020202020204" pitchFamily="34" charset="0"/>
              </a:rPr>
              <a:t>factors are needed for </a:t>
            </a:r>
            <a:r>
              <a:rPr lang="en-ZA" dirty="0" err="1">
                <a:latin typeface="Arial" panose="020B0604020202020204" pitchFamily="34" charset="0"/>
                <a:cs typeface="Arial" panose="020B0604020202020204" pitchFamily="34" charset="0"/>
              </a:rPr>
              <a:t>Meteogroup</a:t>
            </a:r>
            <a:r>
              <a:rPr lang="en-ZA" dirty="0">
                <a:latin typeface="Arial" panose="020B0604020202020204" pitchFamily="34" charset="0"/>
                <a:cs typeface="Arial" panose="020B0604020202020204" pitchFamily="34" charset="0"/>
              </a:rPr>
              <a:t> to start working in Africa?</a:t>
            </a:r>
          </a:p>
          <a:p>
            <a:r>
              <a:rPr lang="en-ZA" dirty="0">
                <a:latin typeface="Arial" panose="020B0604020202020204" pitchFamily="34" charset="0"/>
                <a:cs typeface="Arial" panose="020B0604020202020204" pitchFamily="34" charset="0"/>
              </a:rPr>
              <a:t>p</a:t>
            </a:r>
            <a:r>
              <a:rPr lang="en-ZA" dirty="0" smtClean="0">
                <a:latin typeface="Arial" panose="020B0604020202020204" pitchFamily="34" charset="0"/>
                <a:cs typeface="Arial" panose="020B0604020202020204" pitchFamily="34" charset="0"/>
              </a:rPr>
              <a:t>olitical </a:t>
            </a:r>
            <a:r>
              <a:rPr lang="en-ZA" dirty="0">
                <a:latin typeface="Arial" panose="020B0604020202020204" pitchFamily="34" charset="0"/>
                <a:cs typeface="Arial" panose="020B0604020202020204" pitchFamily="34" charset="0"/>
              </a:rPr>
              <a:t>stability;</a:t>
            </a:r>
          </a:p>
          <a:p>
            <a:r>
              <a:rPr lang="en-ZA" dirty="0" smtClean="0">
                <a:latin typeface="Arial" panose="020B0604020202020204" pitchFamily="34" charset="0"/>
                <a:cs typeface="Arial" panose="020B0604020202020204" pitchFamily="34" charset="0"/>
              </a:rPr>
              <a:t>favourable </a:t>
            </a:r>
            <a:r>
              <a:rPr lang="en-ZA" dirty="0">
                <a:latin typeface="Arial" panose="020B0604020202020204" pitchFamily="34" charset="0"/>
                <a:cs typeface="Arial" panose="020B0604020202020204" pitchFamily="34" charset="0"/>
              </a:rPr>
              <a:t>legislative and regulatory frameworks; </a:t>
            </a:r>
          </a:p>
          <a:p>
            <a:r>
              <a:rPr lang="en-ZA" dirty="0" smtClean="0">
                <a:latin typeface="Arial" panose="020B0604020202020204" pitchFamily="34" charset="0"/>
                <a:cs typeface="Arial" panose="020B0604020202020204" pitchFamily="34" charset="0"/>
              </a:rPr>
              <a:t>an </a:t>
            </a:r>
            <a:r>
              <a:rPr lang="en-ZA" dirty="0">
                <a:latin typeface="Arial" panose="020B0604020202020204" pitchFamily="34" charset="0"/>
                <a:cs typeface="Arial" panose="020B0604020202020204" pitchFamily="34" charset="0"/>
              </a:rPr>
              <a:t>NHMS that has a basic operating observation network with adequate reliability;</a:t>
            </a:r>
          </a:p>
          <a:p>
            <a:r>
              <a:rPr lang="en-ZA" dirty="0" smtClean="0">
                <a:latin typeface="Arial" panose="020B0604020202020204" pitchFamily="34" charset="0"/>
                <a:cs typeface="Arial" panose="020B0604020202020204" pitchFamily="34" charset="0"/>
              </a:rPr>
              <a:t>industries </a:t>
            </a:r>
            <a:r>
              <a:rPr lang="en-ZA" dirty="0">
                <a:latin typeface="Arial" panose="020B0604020202020204" pitchFamily="34" charset="0"/>
                <a:cs typeface="Arial" panose="020B0604020202020204" pitchFamily="34" charset="0"/>
              </a:rPr>
              <a:t>with a strong dependence on weather information;</a:t>
            </a:r>
          </a:p>
          <a:p>
            <a:r>
              <a:rPr lang="en-ZA" dirty="0" smtClean="0">
                <a:latin typeface="Arial" panose="020B0604020202020204" pitchFamily="34" charset="0"/>
                <a:cs typeface="Arial" panose="020B0604020202020204" pitchFamily="34" charset="0"/>
              </a:rPr>
              <a:t>a </a:t>
            </a:r>
            <a:r>
              <a:rPr lang="en-ZA" dirty="0">
                <a:latin typeface="Arial" panose="020B0604020202020204" pitchFamily="34" charset="0"/>
                <a:cs typeface="Arial" panose="020B0604020202020204" pitchFamily="34" charset="0"/>
              </a:rPr>
              <a:t>reliable means of communication with farmers; and</a:t>
            </a:r>
          </a:p>
          <a:p>
            <a:r>
              <a:rPr lang="en-ZA" dirty="0" smtClean="0">
                <a:latin typeface="Arial" panose="020B0604020202020204" pitchFamily="34" charset="0"/>
                <a:cs typeface="Arial" panose="020B0604020202020204" pitchFamily="34" charset="0"/>
              </a:rPr>
              <a:t>adequate </a:t>
            </a:r>
            <a:r>
              <a:rPr lang="en-ZA" dirty="0">
                <a:latin typeface="Arial" panose="020B0604020202020204" pitchFamily="34" charset="0"/>
                <a:cs typeface="Arial" panose="020B0604020202020204" pitchFamily="34" charset="0"/>
              </a:rPr>
              <a:t>levels of education in end users, particularly with regards to weather information</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Pertinent quotes from interviews</a:t>
            </a:r>
            <a:endParaRPr lang="en-ZA"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379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438449" y="1657160"/>
            <a:ext cx="11327101" cy="532142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err="1" smtClean="0">
                <a:latin typeface="Arial" panose="020B0604020202020204" pitchFamily="34" charset="0"/>
                <a:cs typeface="Arial" panose="020B0604020202020204" pitchFamily="34" charset="0"/>
              </a:rPr>
              <a:t>Meteogroup</a:t>
            </a:r>
            <a:r>
              <a:rPr lang="en-GB" b="1" dirty="0" smtClean="0">
                <a:latin typeface="Arial" panose="020B0604020202020204" pitchFamily="34" charset="0"/>
                <a:cs typeface="Arial" panose="020B0604020202020204" pitchFamily="34" charset="0"/>
              </a:rPr>
              <a:t>:</a:t>
            </a:r>
          </a:p>
          <a:p>
            <a:pPr marL="0" indent="0">
              <a:buNone/>
            </a:pPr>
            <a:endParaRPr lang="en-ZA" sz="1200" dirty="0" smtClean="0">
              <a:latin typeface="Arial" panose="020B0604020202020204" pitchFamily="34" charset="0"/>
              <a:cs typeface="Arial" panose="020B0604020202020204" pitchFamily="34" charset="0"/>
            </a:endParaRPr>
          </a:p>
          <a:p>
            <a:pPr marL="0" indent="0">
              <a:buNone/>
            </a:pPr>
            <a:r>
              <a:rPr lang="en-ZA" dirty="0" smtClean="0">
                <a:latin typeface="Arial" panose="020B0604020202020204" pitchFamily="34" charset="0"/>
                <a:cs typeface="Arial" panose="020B0604020202020204" pitchFamily="34" charset="0"/>
              </a:rPr>
              <a:t>Did </a:t>
            </a:r>
            <a:r>
              <a:rPr lang="en-ZA" dirty="0" err="1">
                <a:latin typeface="Arial" panose="020B0604020202020204" pitchFamily="34" charset="0"/>
                <a:cs typeface="Arial" panose="020B0604020202020204" pitchFamily="34" charset="0"/>
              </a:rPr>
              <a:t>Meteogroup</a:t>
            </a:r>
            <a:r>
              <a:rPr lang="en-ZA" dirty="0">
                <a:latin typeface="Arial" panose="020B0604020202020204" pitchFamily="34" charset="0"/>
                <a:cs typeface="Arial" panose="020B0604020202020204" pitchFamily="34" charset="0"/>
              </a:rPr>
              <a:t> outcompete the NHMS </a:t>
            </a:r>
            <a:r>
              <a:rPr lang="en-ZA" dirty="0" smtClean="0">
                <a:latin typeface="Arial" panose="020B0604020202020204" pitchFamily="34" charset="0"/>
                <a:cs typeface="Arial" panose="020B0604020202020204" pitchFamily="34" charset="0"/>
              </a:rPr>
              <a:t>in [country x]…?</a:t>
            </a:r>
            <a:endParaRPr lang="en-ZA" dirty="0">
              <a:latin typeface="Arial" panose="020B0604020202020204" pitchFamily="34" charset="0"/>
              <a:cs typeface="Arial" panose="020B0604020202020204" pitchFamily="34" charset="0"/>
            </a:endParaRPr>
          </a:p>
          <a:p>
            <a:pPr marL="0" indent="0">
              <a:buNone/>
            </a:pPr>
            <a:endParaRPr lang="en-ZA" dirty="0" smtClean="0">
              <a:latin typeface="Arial" panose="020B0604020202020204" pitchFamily="34" charset="0"/>
              <a:cs typeface="Arial" panose="020B0604020202020204" pitchFamily="34" charset="0"/>
            </a:endParaRPr>
          </a:p>
          <a:p>
            <a:pPr marL="0" indent="0">
              <a:buNone/>
            </a:pPr>
            <a:r>
              <a:rPr lang="en-ZA" dirty="0" smtClean="0">
                <a:latin typeface="Arial" panose="020B0604020202020204" pitchFamily="34" charset="0"/>
                <a:cs typeface="Arial" panose="020B0604020202020204" pitchFamily="34" charset="0"/>
              </a:rPr>
              <a:t>“No</a:t>
            </a:r>
            <a:r>
              <a:rPr lang="en-ZA" dirty="0">
                <a:latin typeface="Arial" panose="020B0604020202020204" pitchFamily="34" charset="0"/>
                <a:cs typeface="Arial" panose="020B0604020202020204" pitchFamily="34" charset="0"/>
              </a:rPr>
              <a:t>, the basic infrastructure provided and maintained by the NHMS was of value to </a:t>
            </a:r>
            <a:r>
              <a:rPr lang="en-ZA" dirty="0" err="1">
                <a:latin typeface="Arial" panose="020B0604020202020204" pitchFamily="34" charset="0"/>
                <a:cs typeface="Arial" panose="020B0604020202020204" pitchFamily="34" charset="0"/>
              </a:rPr>
              <a:t>Meteogroup</a:t>
            </a:r>
            <a:r>
              <a:rPr lang="en-ZA" dirty="0">
                <a:latin typeface="Arial" panose="020B0604020202020204" pitchFamily="34" charset="0"/>
                <a:cs typeface="Arial" panose="020B0604020202020204" pitchFamily="34" charset="0"/>
              </a:rPr>
              <a:t>. Therefore, cooperation with the NHMS was promoted, rather than competition – an approach followed by </a:t>
            </a:r>
            <a:r>
              <a:rPr lang="en-ZA" dirty="0" err="1">
                <a:latin typeface="Arial" panose="020B0604020202020204" pitchFamily="34" charset="0"/>
                <a:cs typeface="Arial" panose="020B0604020202020204" pitchFamily="34" charset="0"/>
              </a:rPr>
              <a:t>Meteogroup</a:t>
            </a:r>
            <a:r>
              <a:rPr lang="en-ZA" dirty="0">
                <a:latin typeface="Arial" panose="020B0604020202020204" pitchFamily="34" charset="0"/>
                <a:cs typeface="Arial" panose="020B0604020202020204" pitchFamily="34" charset="0"/>
              </a:rPr>
              <a:t> in all countries where it is active</a:t>
            </a:r>
            <a:r>
              <a:rPr lang="en-ZA"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Pertinent quotes from interviews</a:t>
            </a:r>
            <a:endParaRPr lang="en-ZA"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4090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6" name="Content Placeholder 2"/>
          <p:cNvSpPr txBox="1">
            <a:spLocks/>
          </p:cNvSpPr>
          <p:nvPr/>
        </p:nvSpPr>
        <p:spPr>
          <a:xfrm>
            <a:off x="224009" y="1659753"/>
            <a:ext cx="7700236" cy="4233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ZA" dirty="0" smtClean="0">
                <a:latin typeface="Arial" panose="020B0604020202020204" pitchFamily="34" charset="0"/>
                <a:cs typeface="Arial" panose="020B0604020202020204" pitchFamily="34" charset="0"/>
              </a:rPr>
              <a:t>NHMSs </a:t>
            </a:r>
            <a:r>
              <a:rPr lang="en-ZA" dirty="0">
                <a:latin typeface="Arial" panose="020B0604020202020204" pitchFamily="34" charset="0"/>
                <a:cs typeface="Arial" panose="020B0604020202020204" pitchFamily="34" charset="0"/>
              </a:rPr>
              <a:t>should </a:t>
            </a:r>
            <a:r>
              <a:rPr lang="en-ZA" b="1" dirty="0" smtClean="0">
                <a:latin typeface="Arial" panose="020B0604020202020204" pitchFamily="34" charset="0"/>
                <a:cs typeface="Arial" panose="020B0604020202020204" pitchFamily="34" charset="0"/>
              </a:rPr>
              <a:t>partner </a:t>
            </a:r>
            <a:r>
              <a:rPr lang="en-ZA" b="1" dirty="0">
                <a:latin typeface="Arial" panose="020B0604020202020204" pitchFamily="34" charset="0"/>
                <a:cs typeface="Arial" panose="020B0604020202020204" pitchFamily="34" charset="0"/>
              </a:rPr>
              <a:t>with rather than compete with</a:t>
            </a:r>
            <a:r>
              <a:rPr lang="en-ZA" dirty="0">
                <a:latin typeface="Arial" panose="020B0604020202020204" pitchFamily="34" charset="0"/>
                <a:cs typeface="Arial" panose="020B0604020202020204" pitchFamily="34" charset="0"/>
              </a:rPr>
              <a:t> private sector weather </a:t>
            </a:r>
            <a:r>
              <a:rPr lang="en-ZA" dirty="0" smtClean="0">
                <a:latin typeface="Arial" panose="020B0604020202020204" pitchFamily="34" charset="0"/>
                <a:cs typeface="Arial" panose="020B0604020202020204" pitchFamily="34" charset="0"/>
              </a:rPr>
              <a:t>companies.</a:t>
            </a:r>
          </a:p>
          <a:p>
            <a:pPr marL="457200" indent="-457200">
              <a:buFont typeface="+mj-lt"/>
              <a:buAutoNum type="arabicPeriod"/>
            </a:pPr>
            <a:endParaRPr lang="en-ZA" sz="900" dirty="0" smtClean="0">
              <a:latin typeface="Arial" panose="020B0604020202020204" pitchFamily="34" charset="0"/>
              <a:cs typeface="Arial" panose="020B0604020202020204" pitchFamily="34" charset="0"/>
            </a:endParaRPr>
          </a:p>
          <a:p>
            <a:pPr marL="457200" indent="-457200">
              <a:buFont typeface="+mj-lt"/>
              <a:buAutoNum type="arabicPeriod"/>
            </a:pPr>
            <a:r>
              <a:rPr lang="en-ZA" dirty="0">
                <a:latin typeface="Arial" panose="020B0604020202020204" pitchFamily="34" charset="0"/>
                <a:cs typeface="Arial" panose="020B0604020202020204" pitchFamily="34" charset="0"/>
              </a:rPr>
              <a:t>NHMSs should </a:t>
            </a:r>
            <a:r>
              <a:rPr lang="en-ZA" b="1" dirty="0">
                <a:latin typeface="Arial" panose="020B0604020202020204" pitchFamily="34" charset="0"/>
                <a:cs typeface="Arial" panose="020B0604020202020204" pitchFamily="34" charset="0"/>
              </a:rPr>
              <a:t>embark on phased, slow transitions </a:t>
            </a:r>
            <a:r>
              <a:rPr lang="en-ZA" dirty="0">
                <a:latin typeface="Arial" panose="020B0604020202020204" pitchFamily="34" charset="0"/>
                <a:cs typeface="Arial" panose="020B0604020202020204" pitchFamily="34" charset="0"/>
              </a:rPr>
              <a:t>into entities that derive benefits from the national private weather </a:t>
            </a:r>
            <a:r>
              <a:rPr lang="en-ZA" dirty="0" smtClean="0">
                <a:latin typeface="Arial" panose="020B0604020202020204" pitchFamily="34" charset="0"/>
                <a:cs typeface="Arial" panose="020B0604020202020204" pitchFamily="34" charset="0"/>
              </a:rPr>
              <a:t>markets.</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6295" y="5223276"/>
            <a:ext cx="2265705" cy="1647449"/>
          </a:xfrm>
          <a:prstGeom prst="rect">
            <a:avLst/>
          </a:prstGeom>
          <a:ln>
            <a:solidFill>
              <a:sysClr val="windowText" lastClr="000000"/>
            </a:solidFill>
          </a:ln>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0972" y="5212117"/>
            <a:ext cx="2502424" cy="1658608"/>
          </a:xfrm>
          <a:prstGeom prst="rect">
            <a:avLst/>
          </a:prstGeom>
          <a:ln>
            <a:solidFill>
              <a:sysClr val="window" lastClr="FFFFFF">
                <a:hueOff val="0"/>
                <a:satOff val="0"/>
                <a:lumOff val="0"/>
              </a:sysClr>
            </a:solidFill>
          </a:ln>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44101" y="5210551"/>
            <a:ext cx="1903199" cy="1647449"/>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11502" y="5217900"/>
            <a:ext cx="2875794" cy="1640100"/>
          </a:xfrm>
          <a:prstGeom prst="rect">
            <a:avLst/>
          </a:prstGeom>
        </p:spPr>
      </p:pic>
      <p:pic>
        <p:nvPicPr>
          <p:cNvPr id="14" name="Pictur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08406" y="5217900"/>
            <a:ext cx="1271694" cy="1642810"/>
          </a:xfrm>
          <a:prstGeom prst="rect">
            <a:avLst/>
          </a:prstGeom>
        </p:spPr>
      </p:pic>
      <p:pic>
        <p:nvPicPr>
          <p:cNvPr id="15" name="Picture 14"/>
          <p:cNvPicPr>
            <a:picLocks noChangeAspect="1"/>
          </p:cNvPicPr>
          <p:nvPr/>
        </p:nvPicPr>
        <p:blipFill>
          <a:blip r:embed="rId10"/>
          <a:stretch>
            <a:fillRect/>
          </a:stretch>
        </p:blipFill>
        <p:spPr>
          <a:xfrm>
            <a:off x="-1" y="5212117"/>
            <a:ext cx="2501229" cy="1658608"/>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244101" y="1815659"/>
            <a:ext cx="3643532" cy="2729132"/>
          </a:xfrm>
          <a:prstGeom prst="rect">
            <a:avLst/>
          </a:prstGeom>
        </p:spPr>
      </p:pic>
      <p:sp>
        <p:nvSpPr>
          <p:cNvPr id="17" name="TextBox 16"/>
          <p:cNvSpPr txBox="1"/>
          <p:nvPr/>
        </p:nvSpPr>
        <p:spPr>
          <a:xfrm>
            <a:off x="3091703" y="234884"/>
            <a:ext cx="6721300"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Market Assessment Conclusions</a:t>
            </a:r>
            <a:endParaRPr lang="en-ZA"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550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6" name="Content Placeholder 2"/>
          <p:cNvSpPr txBox="1">
            <a:spLocks/>
          </p:cNvSpPr>
          <p:nvPr/>
        </p:nvSpPr>
        <p:spPr>
          <a:xfrm>
            <a:off x="221052" y="1620929"/>
            <a:ext cx="3957740" cy="3433955"/>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b="1" dirty="0" smtClean="0">
                <a:latin typeface="Arial" panose="020B0604020202020204" pitchFamily="34" charset="0"/>
                <a:cs typeface="Arial" panose="020B0604020202020204" pitchFamily="34" charset="0"/>
              </a:rPr>
              <a:t>NHMSs</a:t>
            </a:r>
          </a:p>
          <a:p>
            <a:r>
              <a:rPr lang="en-ZA" sz="2400" dirty="0" smtClean="0">
                <a:latin typeface="Arial" panose="020B0604020202020204" pitchFamily="34" charset="0"/>
                <a:cs typeface="Arial" panose="020B0604020202020204" pitchFamily="34" charset="0"/>
              </a:rPr>
              <a:t>Primary weather information</a:t>
            </a:r>
          </a:p>
          <a:p>
            <a:r>
              <a:rPr lang="en-ZA" sz="2400" dirty="0" smtClean="0">
                <a:latin typeface="Arial" panose="020B0604020202020204" pitchFamily="34" charset="0"/>
                <a:cs typeface="Arial" panose="020B0604020202020204" pitchFamily="34" charset="0"/>
              </a:rPr>
              <a:t>Local scale weather phenomena</a:t>
            </a:r>
          </a:p>
          <a:p>
            <a:r>
              <a:rPr lang="en-ZA" sz="2400" dirty="0" smtClean="0">
                <a:latin typeface="Arial" panose="020B0604020202020204" pitchFamily="34" charset="0"/>
                <a:cs typeface="Arial" panose="020B0604020202020204" pitchFamily="34" charset="0"/>
              </a:rPr>
              <a:t>Regulatory environment</a:t>
            </a:r>
          </a:p>
          <a:p>
            <a:r>
              <a:rPr lang="en-ZA" sz="2400" dirty="0" smtClean="0">
                <a:latin typeface="Arial" panose="020B0604020202020204" pitchFamily="34" charset="0"/>
                <a:cs typeface="Arial" panose="020B0604020202020204" pitchFamily="34" charset="0"/>
              </a:rPr>
              <a:t>Guardian of national data</a:t>
            </a:r>
          </a:p>
          <a:p>
            <a:r>
              <a:rPr lang="en-ZA" sz="2400" dirty="0" smtClean="0">
                <a:latin typeface="Arial" panose="020B0604020202020204" pitchFamily="34" charset="0"/>
                <a:cs typeface="Arial" panose="020B0604020202020204" pitchFamily="34" charset="0"/>
              </a:rPr>
              <a:t>Trusted intermediary</a:t>
            </a:r>
          </a:p>
          <a:p>
            <a:r>
              <a:rPr lang="en-ZA" sz="2400" dirty="0" smtClean="0">
                <a:latin typeface="Arial" panose="020B0604020202020204" pitchFamily="34" charset="0"/>
                <a:cs typeface="Arial" panose="020B0604020202020204" pitchFamily="34" charset="0"/>
              </a:rPr>
              <a:t>Protecting public good</a:t>
            </a:r>
            <a:endParaRPr lang="en-ZA" sz="24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78792" y="1876126"/>
            <a:ext cx="3643532" cy="2729132"/>
          </a:xfrm>
          <a:prstGeom prst="rect">
            <a:avLst/>
          </a:prstGeom>
        </p:spPr>
      </p:pic>
      <p:sp>
        <p:nvSpPr>
          <p:cNvPr id="11" name="TextBox 10"/>
          <p:cNvSpPr txBox="1"/>
          <p:nvPr/>
        </p:nvSpPr>
        <p:spPr>
          <a:xfrm>
            <a:off x="3691471" y="237832"/>
            <a:ext cx="5328000"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Conclusions: partnering</a:t>
            </a:r>
            <a:endParaRPr lang="en-ZA" sz="2800" dirty="0">
              <a:solidFill>
                <a:prstClr val="black"/>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8277985" y="1801148"/>
            <a:ext cx="3869168" cy="3146279"/>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b="1" dirty="0" smtClean="0">
                <a:latin typeface="Arial" panose="020B0604020202020204" pitchFamily="34" charset="0"/>
                <a:cs typeface="Arial" panose="020B0604020202020204" pitchFamily="34" charset="0"/>
              </a:rPr>
              <a:t>Weather companies</a:t>
            </a:r>
          </a:p>
          <a:p>
            <a:r>
              <a:rPr lang="en-ZA" sz="2400" dirty="0">
                <a:latin typeface="Arial" panose="020B0604020202020204" pitchFamily="34" charset="0"/>
                <a:cs typeface="Arial" panose="020B0604020202020204" pitchFamily="34" charset="0"/>
              </a:rPr>
              <a:t>Satellite data</a:t>
            </a:r>
          </a:p>
          <a:p>
            <a:r>
              <a:rPr lang="en-ZA" sz="2400" dirty="0" smtClean="0">
                <a:latin typeface="Arial" panose="020B0604020202020204" pitchFamily="34" charset="0"/>
                <a:cs typeface="Arial" panose="020B0604020202020204" pitchFamily="34" charset="0"/>
              </a:rPr>
              <a:t>Product development</a:t>
            </a:r>
          </a:p>
          <a:p>
            <a:r>
              <a:rPr lang="en-ZA" sz="2400" dirty="0" smtClean="0">
                <a:latin typeface="Arial" panose="020B0604020202020204" pitchFamily="34" charset="0"/>
                <a:cs typeface="Arial" panose="020B0604020202020204" pitchFamily="34" charset="0"/>
              </a:rPr>
              <a:t>Innovation</a:t>
            </a:r>
          </a:p>
          <a:p>
            <a:r>
              <a:rPr lang="en-ZA" sz="2400" dirty="0" smtClean="0">
                <a:latin typeface="Arial" panose="020B0604020202020204" pitchFamily="34" charset="0"/>
                <a:cs typeface="Arial" panose="020B0604020202020204" pitchFamily="34" charset="0"/>
              </a:rPr>
              <a:t>Niche products</a:t>
            </a:r>
          </a:p>
          <a:p>
            <a:r>
              <a:rPr lang="en-ZA" sz="2400" dirty="0" smtClean="0">
                <a:latin typeface="Arial" panose="020B0604020202020204" pitchFamily="34" charset="0"/>
                <a:cs typeface="Arial" panose="020B0604020202020204" pitchFamily="34" charset="0"/>
              </a:rPr>
              <a:t>Marketing</a:t>
            </a:r>
          </a:p>
          <a:p>
            <a:r>
              <a:rPr lang="en-ZA" sz="2400" dirty="0" smtClean="0">
                <a:latin typeface="Arial" panose="020B0604020202020204" pitchFamily="34" charset="0"/>
                <a:cs typeface="Arial" panose="020B0604020202020204" pitchFamily="34" charset="0"/>
              </a:rPr>
              <a:t>Sales</a:t>
            </a:r>
          </a:p>
        </p:txBody>
      </p:sp>
      <p:sp>
        <p:nvSpPr>
          <p:cNvPr id="13" name="Rectangle 12"/>
          <p:cNvSpPr/>
          <p:nvPr/>
        </p:nvSpPr>
        <p:spPr>
          <a:xfrm>
            <a:off x="407423" y="5395708"/>
            <a:ext cx="11911955" cy="1200329"/>
          </a:xfrm>
          <a:prstGeom prst="rect">
            <a:avLst/>
          </a:prstGeom>
        </p:spPr>
        <p:txBody>
          <a:bodyPr wrap="square">
            <a:spAutoFit/>
          </a:bodyPr>
          <a:lstStyle/>
          <a:p>
            <a:r>
              <a:rPr lang="en-ZA" sz="2400" b="1" dirty="0" smtClean="0">
                <a:latin typeface="Arial" panose="020B0604020202020204" pitchFamily="34" charset="0"/>
                <a:cs typeface="Arial" panose="020B0604020202020204" pitchFamily="34" charset="0"/>
              </a:rPr>
              <a:t>Partnership principles: competitive</a:t>
            </a:r>
            <a:r>
              <a:rPr lang="en-ZA" sz="2400" b="1" dirty="0">
                <a:latin typeface="Arial" panose="020B0604020202020204" pitchFamily="34" charset="0"/>
                <a:cs typeface="Arial" panose="020B0604020202020204" pitchFamily="34" charset="0"/>
              </a:rPr>
              <a:t>, </a:t>
            </a:r>
            <a:r>
              <a:rPr lang="en-ZA" sz="2400" b="1" dirty="0" smtClean="0">
                <a:latin typeface="Arial" panose="020B0604020202020204" pitchFamily="34" charset="0"/>
                <a:cs typeface="Arial" panose="020B0604020202020204" pitchFamily="34" charset="0"/>
              </a:rPr>
              <a:t>non-exclusive </a:t>
            </a:r>
            <a:r>
              <a:rPr lang="en-ZA" sz="2400" b="1" dirty="0">
                <a:latin typeface="Arial" panose="020B0604020202020204" pitchFamily="34" charset="0"/>
                <a:cs typeface="Arial" panose="020B0604020202020204" pitchFamily="34" charset="0"/>
              </a:rPr>
              <a:t>and </a:t>
            </a:r>
            <a:r>
              <a:rPr lang="en-ZA" sz="2400" b="1" dirty="0" smtClean="0">
                <a:latin typeface="Arial" panose="020B0604020202020204" pitchFamily="34" charset="0"/>
                <a:cs typeface="Arial" panose="020B0604020202020204" pitchFamily="34" charset="0"/>
              </a:rPr>
              <a:t>performance-based.</a:t>
            </a:r>
          </a:p>
          <a:p>
            <a:endParaRPr lang="en-ZA" sz="2400" b="1" dirty="0">
              <a:latin typeface="Arial" panose="020B0604020202020204" pitchFamily="34" charset="0"/>
              <a:cs typeface="Arial" panose="020B0604020202020204" pitchFamily="34" charset="0"/>
            </a:endParaRPr>
          </a:p>
          <a:p>
            <a:r>
              <a:rPr lang="en-ZA" sz="2400" b="1" dirty="0" smtClean="0">
                <a:latin typeface="Arial" panose="020B0604020202020204" pitchFamily="34" charset="0"/>
                <a:cs typeface="Arial" panose="020B0604020202020204" pitchFamily="34" charset="0"/>
              </a:rPr>
              <a:t>Lessons learned from Netherlands, USA and South Africa</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092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6" name="Content Placeholder 2"/>
          <p:cNvSpPr txBox="1">
            <a:spLocks/>
          </p:cNvSpPr>
          <p:nvPr/>
        </p:nvSpPr>
        <p:spPr>
          <a:xfrm>
            <a:off x="191554" y="1468799"/>
            <a:ext cx="7695234" cy="5389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solidFill>
                  <a:prstClr val="black"/>
                </a:solidFill>
                <a:latin typeface="Arial" panose="020B0604020202020204" pitchFamily="34" charset="0"/>
                <a:cs typeface="Arial" panose="020B0604020202020204" pitchFamily="34" charset="0"/>
              </a:rPr>
              <a:t>Considerable interest from private sector to engage with (</a:t>
            </a:r>
            <a:r>
              <a:rPr lang="en-ZA" b="1" dirty="0" smtClean="0">
                <a:solidFill>
                  <a:prstClr val="black"/>
                </a:solidFill>
                <a:latin typeface="Arial" panose="020B0604020202020204" pitchFamily="34" charset="0"/>
                <a:cs typeface="Arial" panose="020B0604020202020204" pitchFamily="34" charset="0"/>
              </a:rPr>
              <a:t>even invest in</a:t>
            </a:r>
            <a:r>
              <a:rPr lang="en-ZA" dirty="0" smtClean="0">
                <a:solidFill>
                  <a:prstClr val="black"/>
                </a:solidFill>
                <a:latin typeface="Arial" panose="020B0604020202020204" pitchFamily="34" charset="0"/>
                <a:cs typeface="Arial" panose="020B0604020202020204" pitchFamily="34" charset="0"/>
              </a:rPr>
              <a:t>) NHMSs</a:t>
            </a:r>
            <a:endParaRPr lang="en-ZA" dirty="0" smtClean="0">
              <a:solidFill>
                <a:prstClr val="black"/>
              </a:solidFill>
              <a:latin typeface="Arial" panose="020B0604020202020204" pitchFamily="34" charset="0"/>
              <a:cs typeface="Arial" panose="020B0604020202020204" pitchFamily="34" charset="0"/>
            </a:endParaRPr>
          </a:p>
          <a:p>
            <a:r>
              <a:rPr lang="en-ZA" dirty="0" smtClean="0">
                <a:solidFill>
                  <a:prstClr val="black"/>
                </a:solidFill>
                <a:latin typeface="Arial" panose="020B0604020202020204" pitchFamily="34" charset="0"/>
                <a:cs typeface="Arial" panose="020B0604020202020204" pitchFamily="34" charset="0"/>
              </a:rPr>
              <a:t>Companies specialising in </a:t>
            </a:r>
            <a:r>
              <a:rPr lang="en-ZA" dirty="0" smtClean="0">
                <a:solidFill>
                  <a:prstClr val="black"/>
                </a:solidFill>
                <a:latin typeface="Arial" panose="020B0604020202020204" pitchFamily="34" charset="0"/>
                <a:cs typeface="Arial" panose="020B0604020202020204" pitchFamily="34" charset="0"/>
              </a:rPr>
              <a:t>data acquisition identified as ideal partners</a:t>
            </a:r>
          </a:p>
          <a:p>
            <a:r>
              <a:rPr lang="en-ZA" dirty="0" smtClean="0">
                <a:solidFill>
                  <a:prstClr val="black"/>
                </a:solidFill>
                <a:latin typeface="Arial" panose="020B0604020202020204" pitchFamily="34" charset="0"/>
                <a:cs typeface="Arial" panose="020B0604020202020204" pitchFamily="34" charset="0"/>
              </a:rPr>
              <a:t>Cultural shift towards entrepreneurial mind-set can take 10+ years (New Zealand experience)</a:t>
            </a:r>
          </a:p>
          <a:p>
            <a:r>
              <a:rPr lang="en-ZA" dirty="0" smtClean="0">
                <a:solidFill>
                  <a:prstClr val="black"/>
                </a:solidFill>
                <a:latin typeface="Arial" panose="020B0604020202020204" pitchFamily="34" charset="0"/>
                <a:cs typeface="Arial" panose="020B0604020202020204" pitchFamily="34" charset="0"/>
              </a:rPr>
              <a:t>New skills sets (business development, negotiation skills etc.) required</a:t>
            </a:r>
          </a:p>
          <a:p>
            <a:endParaRPr lang="en-ZA" dirty="0" smtClean="0">
              <a:solidFill>
                <a:prstClr val="black"/>
              </a:solidFill>
              <a:latin typeface="Arial" panose="020B0604020202020204" pitchFamily="34" charset="0"/>
              <a:cs typeface="Arial" panose="020B0604020202020204" pitchFamily="34" charset="0"/>
            </a:endParaRPr>
          </a:p>
          <a:p>
            <a:pPr marL="0" indent="0">
              <a:buNone/>
            </a:pPr>
            <a:endParaRPr lang="en-ZA" dirty="0" smtClean="0">
              <a:solidFill>
                <a:prstClr val="black"/>
              </a:solidFill>
              <a:latin typeface="Arial" panose="020B0604020202020204" pitchFamily="34" charset="0"/>
              <a:cs typeface="Arial" panose="020B0604020202020204" pitchFamily="34" charset="0"/>
            </a:endParaRPr>
          </a:p>
          <a:p>
            <a:endParaRPr lang="en-ZA" dirty="0" smtClean="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2844" y="4536177"/>
            <a:ext cx="1102854" cy="1809911"/>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61754" y="4585795"/>
            <a:ext cx="2005780" cy="1710677"/>
          </a:xfrm>
          <a:prstGeom prst="rect">
            <a:avLst/>
          </a:prstGeom>
        </p:spPr>
      </p:pic>
      <p:sp>
        <p:nvSpPr>
          <p:cNvPr id="12" name="TextBox 11"/>
          <p:cNvSpPr txBox="1"/>
          <p:nvPr/>
        </p:nvSpPr>
        <p:spPr>
          <a:xfrm>
            <a:off x="3337510" y="254943"/>
            <a:ext cx="5328000"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Conclusions: partnering</a:t>
            </a:r>
            <a:endParaRPr lang="en-ZA" sz="2800" dirty="0">
              <a:solidFill>
                <a:prstClr val="black"/>
              </a:solidFill>
              <a:latin typeface="Arial" panose="020B0604020202020204" pitchFamily="34" charset="0"/>
              <a:cs typeface="Arial" panose="020B0604020202020204" pitchFamily="34" charset="0"/>
            </a:endParaRPr>
          </a:p>
        </p:txBody>
      </p:sp>
      <p:pic>
        <p:nvPicPr>
          <p:cNvPr id="13" name="Picture 2" descr="http://2.bp.blogspot.com/-2REopC5DpO8/T-2pZ5xl9uI/AAAAAAAAA_Y/9PA7xengafY/s1600/fotografia-mariposa-monarca-proceso-transformacion-completa-oruga-crisalida-danaus-plexippus-avescesar.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985331" y="1268242"/>
            <a:ext cx="3962490" cy="276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55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graphicFrame>
        <p:nvGraphicFramePr>
          <p:cNvPr id="6" name="Diagram 5"/>
          <p:cNvGraphicFramePr/>
          <p:nvPr/>
        </p:nvGraphicFramePr>
        <p:xfrm>
          <a:off x="863029" y="1065472"/>
          <a:ext cx="10346077" cy="579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Up Arrow 1"/>
          <p:cNvSpPr/>
          <p:nvPr/>
        </p:nvSpPr>
        <p:spPr>
          <a:xfrm>
            <a:off x="8265557" y="1555143"/>
            <a:ext cx="297951" cy="752378"/>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Up Arrow 10"/>
          <p:cNvSpPr/>
          <p:nvPr/>
        </p:nvSpPr>
        <p:spPr>
          <a:xfrm>
            <a:off x="3738081" y="1547443"/>
            <a:ext cx="297951" cy="752378"/>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Up Arrow 11"/>
          <p:cNvSpPr/>
          <p:nvPr/>
        </p:nvSpPr>
        <p:spPr>
          <a:xfrm>
            <a:off x="7159376" y="5996684"/>
            <a:ext cx="297951" cy="752378"/>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Up Arrow 12"/>
          <p:cNvSpPr/>
          <p:nvPr/>
        </p:nvSpPr>
        <p:spPr>
          <a:xfrm>
            <a:off x="8870495" y="4115746"/>
            <a:ext cx="297951" cy="752378"/>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Up Arrow 13"/>
          <p:cNvSpPr/>
          <p:nvPr/>
        </p:nvSpPr>
        <p:spPr>
          <a:xfrm>
            <a:off x="2743200" y="4102351"/>
            <a:ext cx="297951" cy="752378"/>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p:nvSpPr>
        <p:spPr>
          <a:xfrm>
            <a:off x="4571971" y="2570101"/>
            <a:ext cx="3246663" cy="1754326"/>
          </a:xfrm>
          <a:prstGeom prst="rect">
            <a:avLst/>
          </a:prstGeom>
          <a:noFill/>
        </p:spPr>
        <p:txBody>
          <a:bodyPr wrap="square" rtlCol="0">
            <a:spAutoFit/>
          </a:bodyPr>
          <a:lstStyle/>
          <a:p>
            <a:r>
              <a:rPr lang="en-ZA" sz="3600" b="1" dirty="0" smtClean="0"/>
              <a:t>Virtuous cycle:</a:t>
            </a:r>
          </a:p>
          <a:p>
            <a:r>
              <a:rPr lang="en-ZA" sz="3600" b="1" dirty="0"/>
              <a:t>u</a:t>
            </a:r>
            <a:r>
              <a:rPr lang="en-ZA" sz="3600" b="1" dirty="0" smtClean="0"/>
              <a:t>nderpinned by strong NHMS</a:t>
            </a:r>
            <a:endParaRPr lang="en-ZA" sz="3600" b="1" dirty="0"/>
          </a:p>
        </p:txBody>
      </p:sp>
      <p:sp>
        <p:nvSpPr>
          <p:cNvPr id="15" name="TextBox 14"/>
          <p:cNvSpPr txBox="1"/>
          <p:nvPr/>
        </p:nvSpPr>
        <p:spPr>
          <a:xfrm>
            <a:off x="3691471" y="237832"/>
            <a:ext cx="5328000"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Conclusions: partnering</a:t>
            </a:r>
            <a:endParaRPr lang="en-ZA" sz="28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301390" y="1301567"/>
            <a:ext cx="2671281" cy="1200329"/>
          </a:xfrm>
          <a:prstGeom prst="rect">
            <a:avLst/>
          </a:prstGeom>
          <a:solidFill>
            <a:schemeClr val="accent1">
              <a:lumMod val="40000"/>
              <a:lumOff val="60000"/>
            </a:schemeClr>
          </a:solidFill>
        </p:spPr>
        <p:txBody>
          <a:bodyPr wrap="square" rtlCol="0">
            <a:spAutoFit/>
          </a:bodyPr>
          <a:lstStyle/>
          <a:p>
            <a:r>
              <a:rPr lang="en-ZA" sz="2400" dirty="0" smtClean="0"/>
              <a:t>Accurate, consistent data from NHMS</a:t>
            </a:r>
          </a:p>
        </p:txBody>
      </p:sp>
      <p:sp>
        <p:nvSpPr>
          <p:cNvPr id="16" name="TextBox 15"/>
          <p:cNvSpPr txBox="1"/>
          <p:nvPr/>
        </p:nvSpPr>
        <p:spPr>
          <a:xfrm>
            <a:off x="9159411" y="1301567"/>
            <a:ext cx="2869617" cy="1200329"/>
          </a:xfrm>
          <a:prstGeom prst="rect">
            <a:avLst/>
          </a:prstGeom>
          <a:solidFill>
            <a:schemeClr val="accent1">
              <a:lumMod val="40000"/>
              <a:lumOff val="60000"/>
            </a:schemeClr>
          </a:solidFill>
        </p:spPr>
        <p:txBody>
          <a:bodyPr wrap="square" rtlCol="0">
            <a:spAutoFit/>
          </a:bodyPr>
          <a:lstStyle/>
          <a:p>
            <a:r>
              <a:rPr lang="en-ZA" sz="2400" dirty="0" smtClean="0"/>
              <a:t>Policies and regulations that promote data sharing</a:t>
            </a:r>
          </a:p>
        </p:txBody>
      </p:sp>
      <p:sp>
        <p:nvSpPr>
          <p:cNvPr id="17" name="TextBox 16"/>
          <p:cNvSpPr txBox="1"/>
          <p:nvPr/>
        </p:nvSpPr>
        <p:spPr>
          <a:xfrm>
            <a:off x="8861460" y="5172544"/>
            <a:ext cx="3064946" cy="830997"/>
          </a:xfrm>
          <a:prstGeom prst="rect">
            <a:avLst/>
          </a:prstGeom>
          <a:solidFill>
            <a:schemeClr val="accent1">
              <a:lumMod val="40000"/>
              <a:lumOff val="60000"/>
            </a:schemeClr>
          </a:solidFill>
        </p:spPr>
        <p:txBody>
          <a:bodyPr wrap="square" rtlCol="0">
            <a:spAutoFit/>
          </a:bodyPr>
          <a:lstStyle/>
          <a:p>
            <a:r>
              <a:rPr lang="en-ZA" sz="2400" dirty="0" smtClean="0"/>
              <a:t>Expanding ground observation network</a:t>
            </a:r>
          </a:p>
        </p:txBody>
      </p:sp>
      <p:sp>
        <p:nvSpPr>
          <p:cNvPr id="18" name="TextBox 17"/>
          <p:cNvSpPr txBox="1"/>
          <p:nvPr/>
        </p:nvSpPr>
        <p:spPr>
          <a:xfrm>
            <a:off x="301390" y="5288680"/>
            <a:ext cx="3064946" cy="1200329"/>
          </a:xfrm>
          <a:prstGeom prst="rect">
            <a:avLst/>
          </a:prstGeom>
          <a:solidFill>
            <a:schemeClr val="accent1">
              <a:lumMod val="40000"/>
              <a:lumOff val="60000"/>
            </a:schemeClr>
          </a:solidFill>
        </p:spPr>
        <p:txBody>
          <a:bodyPr wrap="square" rtlCol="0">
            <a:spAutoFit/>
          </a:bodyPr>
          <a:lstStyle/>
          <a:p>
            <a:r>
              <a:rPr lang="en-ZA" sz="2400" dirty="0" smtClean="0"/>
              <a:t>Society aware of socio-economic benefits of strong NHMS</a:t>
            </a:r>
          </a:p>
        </p:txBody>
      </p:sp>
    </p:spTree>
    <p:extLst>
      <p:ext uri="{BB962C8B-B14F-4D97-AF65-F5344CB8AC3E}">
        <p14:creationId xmlns:p14="http://schemas.microsoft.com/office/powerpoint/2010/main" val="1086791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6" name="Content Placeholder 2"/>
          <p:cNvSpPr txBox="1">
            <a:spLocks/>
          </p:cNvSpPr>
          <p:nvPr/>
        </p:nvSpPr>
        <p:spPr>
          <a:xfrm>
            <a:off x="294202" y="1556967"/>
            <a:ext cx="7441555" cy="43092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400" dirty="0" smtClean="0">
                <a:solidFill>
                  <a:prstClr val="black"/>
                </a:solidFill>
                <a:latin typeface="Arial" panose="020B0604020202020204" pitchFamily="34" charset="0"/>
                <a:cs typeface="Arial" panose="020B0604020202020204" pitchFamily="34" charset="0"/>
              </a:rPr>
              <a:t>3 main </a:t>
            </a:r>
            <a:r>
              <a:rPr lang="en-ZA" sz="2400" dirty="0" smtClean="0">
                <a:solidFill>
                  <a:prstClr val="black"/>
                </a:solidFill>
                <a:latin typeface="Arial" panose="020B0604020202020204" pitchFamily="34" charset="0"/>
                <a:cs typeface="Arial" panose="020B0604020202020204" pitchFamily="34" charset="0"/>
              </a:rPr>
              <a:t>groups emerged across countries in the CIRDA programme:</a:t>
            </a:r>
          </a:p>
          <a:p>
            <a:pPr marL="0" indent="0">
              <a:buNone/>
            </a:pPr>
            <a:endParaRPr lang="en-ZA" sz="2400" dirty="0" smtClean="0">
              <a:solidFill>
                <a:prstClr val="black"/>
              </a:solidFill>
              <a:latin typeface="Arial" panose="020B0604020202020204" pitchFamily="34" charset="0"/>
              <a:cs typeface="Arial" panose="020B0604020202020204" pitchFamily="34" charset="0"/>
            </a:endParaRPr>
          </a:p>
          <a:p>
            <a:pPr marL="457200" indent="-457200">
              <a:buFont typeface="+mj-lt"/>
              <a:buAutoNum type="arabicPeriod"/>
            </a:pPr>
            <a:r>
              <a:rPr lang="en-ZA" sz="2400" b="1" dirty="0">
                <a:solidFill>
                  <a:prstClr val="black"/>
                </a:solidFill>
                <a:latin typeface="Arial" panose="020B0604020202020204" pitchFamily="34" charset="0"/>
                <a:cs typeface="Arial" panose="020B0604020202020204" pitchFamily="34" charset="0"/>
              </a:rPr>
              <a:t>Ready to engage with selected private sector </a:t>
            </a:r>
            <a:r>
              <a:rPr lang="en-ZA" sz="2400" b="1" dirty="0" smtClean="0">
                <a:solidFill>
                  <a:prstClr val="black"/>
                </a:solidFill>
                <a:latin typeface="Arial" panose="020B0604020202020204" pitchFamily="34" charset="0"/>
                <a:cs typeface="Arial" panose="020B0604020202020204" pitchFamily="34" charset="0"/>
              </a:rPr>
              <a:t>companies</a:t>
            </a:r>
            <a:r>
              <a:rPr lang="en-ZA" sz="2400" dirty="0" smtClean="0">
                <a:solidFill>
                  <a:prstClr val="black"/>
                </a:solidFill>
                <a:latin typeface="Arial" panose="020B0604020202020204" pitchFamily="34" charset="0"/>
                <a:cs typeface="Arial" panose="020B0604020202020204" pitchFamily="34" charset="0"/>
              </a:rPr>
              <a:t>: Tanzania</a:t>
            </a:r>
            <a:r>
              <a:rPr lang="en-ZA" sz="2400" dirty="0">
                <a:solidFill>
                  <a:prstClr val="black"/>
                </a:solidFill>
                <a:latin typeface="Arial" panose="020B0604020202020204" pitchFamily="34" charset="0"/>
                <a:cs typeface="Arial" panose="020B0604020202020204" pitchFamily="34" charset="0"/>
              </a:rPr>
              <a:t>, Zambia and Burkina </a:t>
            </a:r>
            <a:r>
              <a:rPr lang="en-ZA" sz="2400" dirty="0" smtClean="0">
                <a:solidFill>
                  <a:prstClr val="black"/>
                </a:solidFill>
                <a:latin typeface="Arial" panose="020B0604020202020204" pitchFamily="34" charset="0"/>
                <a:cs typeface="Arial" panose="020B0604020202020204" pitchFamily="34" charset="0"/>
              </a:rPr>
              <a:t>Faso</a:t>
            </a:r>
          </a:p>
          <a:p>
            <a:pPr marL="457200" indent="-457200">
              <a:buFont typeface="+mj-lt"/>
              <a:buAutoNum type="arabicPeriod"/>
            </a:pPr>
            <a:r>
              <a:rPr lang="en-ZA" sz="2400" b="1" dirty="0" smtClean="0">
                <a:solidFill>
                  <a:prstClr val="black"/>
                </a:solidFill>
                <a:latin typeface="Arial" panose="020B0604020202020204" pitchFamily="34" charset="0"/>
                <a:cs typeface="Arial" panose="020B0604020202020204" pitchFamily="34" charset="0"/>
              </a:rPr>
              <a:t>Moderate </a:t>
            </a:r>
            <a:r>
              <a:rPr lang="en-ZA" sz="2400" b="1" dirty="0">
                <a:solidFill>
                  <a:prstClr val="black"/>
                </a:solidFill>
                <a:latin typeface="Arial" panose="020B0604020202020204" pitchFamily="34" charset="0"/>
                <a:cs typeface="Arial" panose="020B0604020202020204" pitchFamily="34" charset="0"/>
              </a:rPr>
              <a:t>capacity building required before extensive engagement with the private </a:t>
            </a:r>
            <a:r>
              <a:rPr lang="en-ZA" sz="2400" b="1" dirty="0" smtClean="0">
                <a:solidFill>
                  <a:prstClr val="black"/>
                </a:solidFill>
                <a:latin typeface="Arial" panose="020B0604020202020204" pitchFamily="34" charset="0"/>
                <a:cs typeface="Arial" panose="020B0604020202020204" pitchFamily="34" charset="0"/>
              </a:rPr>
              <a:t>sector</a:t>
            </a:r>
            <a:r>
              <a:rPr lang="en-ZA" sz="2400" dirty="0" smtClean="0">
                <a:solidFill>
                  <a:prstClr val="black"/>
                </a:solidFill>
                <a:latin typeface="Arial" panose="020B0604020202020204" pitchFamily="34" charset="0"/>
                <a:cs typeface="Arial" panose="020B0604020202020204" pitchFamily="34" charset="0"/>
              </a:rPr>
              <a:t>: Benin</a:t>
            </a:r>
            <a:r>
              <a:rPr lang="en-ZA" sz="2400" dirty="0">
                <a:solidFill>
                  <a:prstClr val="black"/>
                </a:solidFill>
                <a:latin typeface="Arial" panose="020B0604020202020204" pitchFamily="34" charset="0"/>
                <a:cs typeface="Arial" panose="020B0604020202020204" pitchFamily="34" charset="0"/>
              </a:rPr>
              <a:t>, Ethiopia, the Gambia, Malawi and </a:t>
            </a:r>
            <a:r>
              <a:rPr lang="en-ZA" sz="2400" dirty="0" smtClean="0">
                <a:solidFill>
                  <a:prstClr val="black"/>
                </a:solidFill>
                <a:latin typeface="Arial" panose="020B0604020202020204" pitchFamily="34" charset="0"/>
                <a:cs typeface="Arial" panose="020B0604020202020204" pitchFamily="34" charset="0"/>
              </a:rPr>
              <a:t>Uganda </a:t>
            </a:r>
            <a:r>
              <a:rPr lang="en-ZA" sz="2400" dirty="0">
                <a:solidFill>
                  <a:prstClr val="black"/>
                </a:solidFill>
                <a:latin typeface="Arial" panose="020B0604020202020204" pitchFamily="34" charset="0"/>
                <a:cs typeface="Arial" panose="020B0604020202020204" pitchFamily="34" charset="0"/>
              </a:rPr>
              <a:t>and </a:t>
            </a:r>
            <a:endParaRPr lang="en-ZA" sz="2400" dirty="0" smtClean="0">
              <a:solidFill>
                <a:prstClr val="black"/>
              </a:solidFill>
              <a:latin typeface="Arial" panose="020B0604020202020204" pitchFamily="34" charset="0"/>
              <a:cs typeface="Arial" panose="020B0604020202020204" pitchFamily="34" charset="0"/>
            </a:endParaRPr>
          </a:p>
          <a:p>
            <a:pPr marL="457200" indent="-457200">
              <a:buFont typeface="+mj-lt"/>
              <a:buAutoNum type="arabicPeriod"/>
            </a:pPr>
            <a:r>
              <a:rPr lang="en-ZA" sz="2400" b="1" dirty="0">
                <a:solidFill>
                  <a:prstClr val="black"/>
                </a:solidFill>
                <a:latin typeface="Arial" panose="020B0604020202020204" pitchFamily="34" charset="0"/>
                <a:cs typeface="Arial" panose="020B0604020202020204" pitchFamily="34" charset="0"/>
              </a:rPr>
              <a:t>I</a:t>
            </a:r>
            <a:r>
              <a:rPr lang="en-ZA" sz="2400" b="1" dirty="0" smtClean="0">
                <a:solidFill>
                  <a:prstClr val="black"/>
                </a:solidFill>
                <a:latin typeface="Arial" panose="020B0604020202020204" pitchFamily="34" charset="0"/>
                <a:cs typeface="Arial" panose="020B0604020202020204" pitchFamily="34" charset="0"/>
              </a:rPr>
              <a:t>ntensive </a:t>
            </a:r>
            <a:r>
              <a:rPr lang="en-ZA" sz="2400" b="1" dirty="0">
                <a:solidFill>
                  <a:prstClr val="black"/>
                </a:solidFill>
                <a:latin typeface="Arial" panose="020B0604020202020204" pitchFamily="34" charset="0"/>
                <a:cs typeface="Arial" panose="020B0604020202020204" pitchFamily="34" charset="0"/>
              </a:rPr>
              <a:t>capacity building required before extensive engagement with the private </a:t>
            </a:r>
            <a:r>
              <a:rPr lang="en-ZA" sz="2400" b="1" dirty="0" smtClean="0">
                <a:solidFill>
                  <a:prstClr val="black"/>
                </a:solidFill>
                <a:latin typeface="Arial" panose="020B0604020202020204" pitchFamily="34" charset="0"/>
                <a:cs typeface="Arial" panose="020B0604020202020204" pitchFamily="34" charset="0"/>
              </a:rPr>
              <a:t>sector</a:t>
            </a:r>
            <a:r>
              <a:rPr lang="en-ZA" sz="2400" dirty="0" smtClean="0">
                <a:solidFill>
                  <a:prstClr val="black"/>
                </a:solidFill>
                <a:latin typeface="Arial" panose="020B0604020202020204" pitchFamily="34" charset="0"/>
                <a:cs typeface="Arial" panose="020B0604020202020204" pitchFamily="34" charset="0"/>
              </a:rPr>
              <a:t>: Liberia</a:t>
            </a:r>
            <a:r>
              <a:rPr lang="en-ZA" sz="2400" dirty="0">
                <a:solidFill>
                  <a:prstClr val="black"/>
                </a:solidFill>
                <a:latin typeface="Arial" panose="020B0604020202020204" pitchFamily="34" charset="0"/>
                <a:cs typeface="Arial" panose="020B0604020202020204" pitchFamily="34" charset="0"/>
              </a:rPr>
              <a:t>, Sao Tome and </a:t>
            </a:r>
            <a:r>
              <a:rPr lang="en-ZA" sz="2400" dirty="0" smtClean="0">
                <a:solidFill>
                  <a:prstClr val="black"/>
                </a:solidFill>
                <a:latin typeface="Arial" panose="020B0604020202020204" pitchFamily="34" charset="0"/>
                <a:cs typeface="Arial" panose="020B0604020202020204" pitchFamily="34" charset="0"/>
              </a:rPr>
              <a:t>Principe, </a:t>
            </a:r>
            <a:r>
              <a:rPr lang="en-ZA" sz="2400" dirty="0">
                <a:solidFill>
                  <a:prstClr val="black"/>
                </a:solidFill>
                <a:latin typeface="Arial" panose="020B0604020202020204" pitchFamily="34" charset="0"/>
                <a:cs typeface="Arial" panose="020B0604020202020204" pitchFamily="34" charset="0"/>
              </a:rPr>
              <a:t>and Sierra </a:t>
            </a:r>
            <a:r>
              <a:rPr lang="en-ZA" sz="2400" dirty="0" smtClean="0">
                <a:solidFill>
                  <a:prstClr val="black"/>
                </a:solidFill>
                <a:latin typeface="Arial" panose="020B0604020202020204" pitchFamily="34" charset="0"/>
                <a:cs typeface="Arial" panose="020B0604020202020204" pitchFamily="34" charset="0"/>
              </a:rPr>
              <a:t>Leone</a:t>
            </a:r>
          </a:p>
          <a:p>
            <a:endParaRPr lang="en-ZA" sz="2400" dirty="0" smtClean="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26529" y="2543647"/>
            <a:ext cx="3643532" cy="2729132"/>
          </a:xfrm>
          <a:prstGeom prst="rect">
            <a:avLst/>
          </a:prstGeom>
        </p:spPr>
      </p:pic>
      <p:sp>
        <p:nvSpPr>
          <p:cNvPr id="11" name="TextBox 10"/>
          <p:cNvSpPr txBox="1"/>
          <p:nvPr/>
        </p:nvSpPr>
        <p:spPr>
          <a:xfrm>
            <a:off x="3430324" y="261381"/>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Conclusions: phased transition</a:t>
            </a:r>
            <a:endParaRPr lang="en-ZA"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965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303246" y="2212170"/>
            <a:ext cx="5850974" cy="462814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smtClean="0">
                <a:latin typeface="Arial" panose="020B0604020202020204" pitchFamily="34" charset="0"/>
                <a:cs typeface="Arial" panose="020B0604020202020204" pitchFamily="34" charset="0"/>
              </a:rPr>
              <a:t>Raise awareness of </a:t>
            </a:r>
            <a:r>
              <a:rPr lang="en-ZA" sz="2400" b="1" dirty="0" smtClean="0">
                <a:latin typeface="Arial" panose="020B0604020202020204" pitchFamily="34" charset="0"/>
                <a:cs typeface="Arial" panose="020B0604020202020204" pitchFamily="34" charset="0"/>
              </a:rPr>
              <a:t>socio-economic benefits </a:t>
            </a:r>
            <a:r>
              <a:rPr lang="en-ZA" sz="2400" dirty="0" smtClean="0">
                <a:latin typeface="Arial" panose="020B0604020202020204" pitchFamily="34" charset="0"/>
                <a:cs typeface="Arial" panose="020B0604020202020204" pitchFamily="34" charset="0"/>
              </a:rPr>
              <a:t>(productivity &amp; losses)</a:t>
            </a:r>
          </a:p>
          <a:p>
            <a:r>
              <a:rPr lang="en-ZA" sz="2400" dirty="0" smtClean="0">
                <a:latin typeface="Arial" panose="020B0604020202020204" pitchFamily="34" charset="0"/>
                <a:cs typeface="Arial" panose="020B0604020202020204" pitchFamily="34" charset="0"/>
              </a:rPr>
              <a:t>Engage treasury</a:t>
            </a:r>
          </a:p>
          <a:p>
            <a:r>
              <a:rPr lang="en-ZA" sz="2400" dirty="0" smtClean="0">
                <a:latin typeface="Arial" panose="020B0604020202020204" pitchFamily="34" charset="0"/>
                <a:cs typeface="Arial" panose="020B0604020202020204" pitchFamily="34" charset="0"/>
              </a:rPr>
              <a:t>Revise regulations to promote </a:t>
            </a:r>
            <a:r>
              <a:rPr lang="en-ZA" sz="2400" b="1" dirty="0" smtClean="0">
                <a:latin typeface="Arial" panose="020B0604020202020204" pitchFamily="34" charset="0"/>
                <a:cs typeface="Arial" panose="020B0604020202020204" pitchFamily="34" charset="0"/>
              </a:rPr>
              <a:t>partnerships</a:t>
            </a:r>
            <a:r>
              <a:rPr lang="en-ZA" sz="2400" dirty="0" smtClean="0">
                <a:latin typeface="Arial" panose="020B0604020202020204" pitchFamily="34" charset="0"/>
                <a:cs typeface="Arial" panose="020B0604020202020204" pitchFamily="34" charset="0"/>
              </a:rPr>
              <a:t> and </a:t>
            </a:r>
            <a:r>
              <a:rPr lang="en-ZA" sz="2400" b="1" dirty="0" smtClean="0">
                <a:latin typeface="Arial" panose="020B0604020202020204" pitchFamily="34" charset="0"/>
                <a:cs typeface="Arial" panose="020B0604020202020204" pitchFamily="34" charset="0"/>
              </a:rPr>
              <a:t>data sharing</a:t>
            </a:r>
          </a:p>
          <a:p>
            <a:r>
              <a:rPr lang="en-ZA" sz="2400" b="1" dirty="0" smtClean="0">
                <a:latin typeface="Arial" panose="020B0604020202020204" pitchFamily="34" charset="0"/>
                <a:cs typeface="Arial" panose="020B0604020202020204" pitchFamily="34" charset="0"/>
              </a:rPr>
              <a:t>Define roles </a:t>
            </a:r>
            <a:r>
              <a:rPr lang="en-ZA" sz="2400" dirty="0" smtClean="0">
                <a:latin typeface="Arial" panose="020B0604020202020204" pitchFamily="34" charset="0"/>
                <a:cs typeface="Arial" panose="020B0604020202020204" pitchFamily="34" charset="0"/>
              </a:rPr>
              <a:t>of private sector versus NHMS (manage expectations)</a:t>
            </a:r>
          </a:p>
          <a:p>
            <a:r>
              <a:rPr lang="en-ZA" sz="2400" b="1" dirty="0" smtClean="0">
                <a:latin typeface="Arial" panose="020B0604020202020204" pitchFamily="34" charset="0"/>
                <a:cs typeface="Arial" panose="020B0604020202020204" pitchFamily="34" charset="0"/>
              </a:rPr>
              <a:t>Expand ground observation network </a:t>
            </a:r>
            <a:r>
              <a:rPr lang="en-ZA" sz="2400" dirty="0" smtClean="0">
                <a:latin typeface="Arial" panose="020B0604020202020204" pitchFamily="34" charset="0"/>
                <a:cs typeface="Arial" panose="020B0604020202020204" pitchFamily="34" charset="0"/>
              </a:rPr>
              <a:t>(potentially on cel</a:t>
            </a:r>
            <a:r>
              <a:rPr lang="en-ZA" sz="2400" dirty="0" smtClean="0">
                <a:latin typeface="Arial" panose="020B0604020202020204" pitchFamily="34" charset="0"/>
                <a:cs typeface="Arial" panose="020B0604020202020204" pitchFamily="34" charset="0"/>
              </a:rPr>
              <a:t>l phone towers)</a:t>
            </a:r>
            <a:endParaRPr lang="en-ZA" sz="2400" dirty="0" smtClean="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Conclusions: phased transition</a:t>
            </a:r>
            <a:endParaRPr lang="en-ZA" sz="2800" b="1" dirty="0"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03246" y="1282643"/>
            <a:ext cx="4275466" cy="523220"/>
          </a:xfrm>
          <a:prstGeom prst="rect">
            <a:avLst/>
          </a:prstGeom>
        </p:spPr>
        <p:txBody>
          <a:bodyPr wrap="none">
            <a:spAutoFit/>
          </a:bodyPr>
          <a:lstStyle/>
          <a:p>
            <a:r>
              <a:rPr lang="en-ZA" sz="2800" b="1" dirty="0">
                <a:latin typeface="Arial" panose="020B0604020202020204" pitchFamily="34" charset="0"/>
                <a:cs typeface="Arial" panose="020B0604020202020204" pitchFamily="34" charset="0"/>
              </a:rPr>
              <a:t>Virtuous cycle activities</a:t>
            </a:r>
          </a:p>
        </p:txBody>
      </p:sp>
      <p:graphicFrame>
        <p:nvGraphicFramePr>
          <p:cNvPr id="3" name="Diagram 2"/>
          <p:cNvGraphicFramePr/>
          <p:nvPr>
            <p:extLst>
              <p:ext uri="{D42A27DB-BD31-4B8C-83A1-F6EECF244321}">
                <p14:modId xmlns:p14="http://schemas.microsoft.com/office/powerpoint/2010/main" val="543661211"/>
              </p:ext>
            </p:extLst>
          </p:nvPr>
        </p:nvGraphicFramePr>
        <p:xfrm>
          <a:off x="6377372" y="2474190"/>
          <a:ext cx="5192944" cy="4414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6836088" y="1254037"/>
            <a:ext cx="4275511" cy="830997"/>
          </a:xfrm>
          <a:prstGeom prst="rect">
            <a:avLst/>
          </a:prstGeom>
          <a:solidFill>
            <a:schemeClr val="accent1">
              <a:lumMod val="40000"/>
              <a:lumOff val="60000"/>
            </a:schemeClr>
          </a:solidFill>
        </p:spPr>
        <p:txBody>
          <a:bodyPr wrap="square" rtlCol="0">
            <a:spAutoFit/>
          </a:bodyPr>
          <a:lstStyle/>
          <a:p>
            <a:r>
              <a:rPr lang="en-ZA" sz="2400" dirty="0" smtClean="0">
                <a:latin typeface="Arial" panose="020B0604020202020204" pitchFamily="34" charset="0"/>
                <a:cs typeface="Arial" panose="020B0604020202020204" pitchFamily="34" charset="0"/>
              </a:rPr>
              <a:t>Cost-benefit </a:t>
            </a:r>
            <a:r>
              <a:rPr lang="en-ZA" sz="2400" dirty="0">
                <a:latin typeface="Arial" panose="020B0604020202020204" pitchFamily="34" charset="0"/>
                <a:cs typeface="Arial" panose="020B0604020202020204" pitchFamily="34" charset="0"/>
              </a:rPr>
              <a:t>ratios of 1:4 in Europe to 1:10 in Central Asia</a:t>
            </a:r>
          </a:p>
        </p:txBody>
      </p:sp>
    </p:spTree>
    <p:extLst>
      <p:ext uri="{BB962C8B-B14F-4D97-AF65-F5344CB8AC3E}">
        <p14:creationId xmlns:p14="http://schemas.microsoft.com/office/powerpoint/2010/main" val="199763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16654" y="210775"/>
            <a:ext cx="4342801" cy="523220"/>
          </a:xfrm>
          <a:prstGeom prst="rect">
            <a:avLst/>
          </a:prstGeom>
          <a:noFill/>
        </p:spPr>
        <p:txBody>
          <a:bodyPr wrap="square" rtlCol="0">
            <a:spAutoFit/>
          </a:bodyPr>
          <a:lstStyle/>
          <a:p>
            <a:r>
              <a:rPr lang="en-ZA" sz="2800" b="1" dirty="0" smtClean="0">
                <a:solidFill>
                  <a:prstClr val="black"/>
                </a:solidFill>
                <a:latin typeface="Arial" panose="020B0604020202020204" pitchFamily="34" charset="0"/>
                <a:cs typeface="Arial" panose="020B0604020202020204" pitchFamily="34" charset="0"/>
              </a:rPr>
              <a:t>Outline of presentation</a:t>
            </a:r>
            <a:endParaRPr lang="en-ZA" sz="28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2100473" y="1802322"/>
            <a:ext cx="3033962" cy="2262158"/>
          </a:xfrm>
          <a:prstGeom prst="rect">
            <a:avLst/>
          </a:prstGeom>
          <a:noFill/>
        </p:spPr>
        <p:txBody>
          <a:bodyPr wrap="square" rtlCol="0">
            <a:spAutoFit/>
          </a:bodyPr>
          <a:lstStyle/>
          <a:p>
            <a:pPr marL="514350" indent="-514350">
              <a:buFont typeface="+mj-lt"/>
              <a:buAutoNum type="arabicPeriod"/>
            </a:pPr>
            <a:r>
              <a:rPr lang="en-ZA" sz="2800" dirty="0" smtClean="0">
                <a:solidFill>
                  <a:prstClr val="black"/>
                </a:solidFill>
                <a:latin typeface="Arial" panose="020B0604020202020204" pitchFamily="34" charset="0"/>
                <a:cs typeface="Arial" panose="020B0604020202020204" pitchFamily="34" charset="0"/>
              </a:rPr>
              <a:t>Assignment</a:t>
            </a:r>
          </a:p>
          <a:p>
            <a:pPr marL="514350" indent="-514350">
              <a:buFont typeface="+mj-lt"/>
              <a:buAutoNum type="arabicPeriod"/>
            </a:pPr>
            <a:r>
              <a:rPr lang="en-ZA" sz="2800" dirty="0" smtClean="0">
                <a:solidFill>
                  <a:prstClr val="black"/>
                </a:solidFill>
                <a:latin typeface="Arial" panose="020B0604020202020204" pitchFamily="34" charset="0"/>
                <a:cs typeface="Arial" panose="020B0604020202020204" pitchFamily="34" charset="0"/>
              </a:rPr>
              <a:t>Main Findings</a:t>
            </a:r>
            <a:endParaRPr lang="en-ZA" sz="2800" dirty="0" smtClean="0">
              <a:solidFill>
                <a:prstClr val="black"/>
              </a:solidFill>
              <a:latin typeface="Arial" panose="020B0604020202020204" pitchFamily="34" charset="0"/>
              <a:cs typeface="Arial" panose="020B0604020202020204" pitchFamily="34" charset="0"/>
            </a:endParaRPr>
          </a:p>
          <a:p>
            <a:pPr marL="514350" indent="-514350">
              <a:buFont typeface="+mj-lt"/>
              <a:buAutoNum type="arabicPeriod"/>
            </a:pPr>
            <a:r>
              <a:rPr lang="en-ZA" sz="2800" dirty="0" smtClean="0">
                <a:solidFill>
                  <a:prstClr val="black"/>
                </a:solidFill>
                <a:latin typeface="Arial" panose="020B0604020202020204" pitchFamily="34" charset="0"/>
                <a:cs typeface="Arial" panose="020B0604020202020204" pitchFamily="34" charset="0"/>
              </a:rPr>
              <a:t>Conclusions</a:t>
            </a:r>
            <a:endParaRPr lang="en-ZA" sz="2800" dirty="0" smtClean="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ZA" sz="2400" dirty="0" smtClean="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ZA" sz="2400" dirty="0" smtClean="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ZA" sz="800" dirty="0" smtClean="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5" y="4673600"/>
            <a:ext cx="3306770" cy="2184400"/>
          </a:xfrm>
          <a:prstGeom prst="rect">
            <a:avLst/>
          </a:prstGeom>
        </p:spPr>
      </p:pic>
      <p:pic>
        <p:nvPicPr>
          <p:cNvPr id="18" name="Picture 17"/>
          <p:cNvPicPr>
            <a:picLocks noChangeAspect="1"/>
          </p:cNvPicPr>
          <p:nvPr/>
        </p:nvPicPr>
        <p:blipFill>
          <a:blip r:embed="rId6"/>
          <a:stretch>
            <a:fillRect/>
          </a:stretch>
        </p:blipFill>
        <p:spPr>
          <a:xfrm>
            <a:off x="5613108" y="4529020"/>
            <a:ext cx="1898924" cy="2320428"/>
          </a:xfrm>
          <a:prstGeom prst="rect">
            <a:avLst/>
          </a:prstGeom>
          <a:ln>
            <a:solidFill>
              <a:schemeClr val="tx1"/>
            </a:solidFill>
          </a:ln>
        </p:spPr>
      </p:pic>
      <p:pic>
        <p:nvPicPr>
          <p:cNvPr id="17" name="Picture 16"/>
          <p:cNvPicPr>
            <a:picLocks noChangeAspect="1"/>
          </p:cNvPicPr>
          <p:nvPr/>
        </p:nvPicPr>
        <p:blipFill rotWithShape="1">
          <a:blip r:embed="rId7" cstate="screen">
            <a:extLst>
              <a:ext uri="{28A0092B-C50C-407E-A947-70E740481C1C}">
                <a14:useLocalDpi xmlns:a14="http://schemas.microsoft.com/office/drawing/2010/main"/>
              </a:ext>
            </a:extLst>
          </a:blip>
          <a:srcRect t="-1"/>
          <a:stretch/>
        </p:blipFill>
        <p:spPr>
          <a:xfrm>
            <a:off x="7711451" y="943361"/>
            <a:ext cx="4548900" cy="5914639"/>
          </a:xfrm>
          <a:prstGeom prst="rect">
            <a:avLst/>
          </a:prstGeom>
        </p:spPr>
      </p:pic>
      <p:pic>
        <p:nvPicPr>
          <p:cNvPr id="20" name="Picture 19"/>
          <p:cNvPicPr>
            <a:picLocks noChangeAspect="1"/>
          </p:cNvPicPr>
          <p:nvPr/>
        </p:nvPicPr>
        <p:blipFill>
          <a:blip r:embed="rId8"/>
          <a:stretch>
            <a:fillRect/>
          </a:stretch>
        </p:blipFill>
        <p:spPr>
          <a:xfrm>
            <a:off x="3617454" y="4529020"/>
            <a:ext cx="1796235" cy="2320428"/>
          </a:xfrm>
          <a:prstGeom prst="rect">
            <a:avLst/>
          </a:prstGeom>
        </p:spPr>
      </p:pic>
    </p:spTree>
    <p:extLst>
      <p:ext uri="{BB962C8B-B14F-4D97-AF65-F5344CB8AC3E}">
        <p14:creationId xmlns:p14="http://schemas.microsoft.com/office/powerpoint/2010/main" val="593925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292972" y="1805862"/>
            <a:ext cx="8244854" cy="5052137"/>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latin typeface="Arial" panose="020B0604020202020204" pitchFamily="34" charset="0"/>
                <a:cs typeface="Arial" panose="020B0604020202020204" pitchFamily="34" charset="0"/>
              </a:rPr>
              <a:t>Mobile phone companies</a:t>
            </a:r>
            <a:endParaRPr lang="en-ZA" b="1" dirty="0" smtClean="0">
              <a:latin typeface="Arial" panose="020B0604020202020204" pitchFamily="34" charset="0"/>
              <a:cs typeface="Arial" panose="020B0604020202020204" pitchFamily="34" charset="0"/>
            </a:endParaRPr>
          </a:p>
          <a:p>
            <a:r>
              <a:rPr lang="en-ZA" dirty="0" smtClean="0">
                <a:latin typeface="Arial" panose="020B0604020202020204" pitchFamily="34" charset="0"/>
                <a:cs typeface="Arial" panose="020B0604020202020204" pitchFamily="34" charset="0"/>
              </a:rPr>
              <a:t>Weather companies providing primary weather data</a:t>
            </a:r>
          </a:p>
          <a:p>
            <a:r>
              <a:rPr lang="en-ZA" dirty="0" smtClean="0">
                <a:latin typeface="Arial" panose="020B0604020202020204" pitchFamily="34" charset="0"/>
                <a:cs typeface="Arial" panose="020B0604020202020204" pitchFamily="34" charset="0"/>
              </a:rPr>
              <a:t>Expanded relationships in aviation sector</a:t>
            </a:r>
          </a:p>
          <a:p>
            <a:r>
              <a:rPr lang="en-ZA" dirty="0" smtClean="0">
                <a:latin typeface="Arial" panose="020B0604020202020204" pitchFamily="34" charset="0"/>
                <a:cs typeface="Arial" panose="020B0604020202020204" pitchFamily="34" charset="0"/>
              </a:rPr>
              <a:t>Developing tailored weather information products </a:t>
            </a:r>
            <a:r>
              <a:rPr lang="en-ZA" b="1" dirty="0" smtClean="0">
                <a:latin typeface="Arial" panose="020B0604020202020204" pitchFamily="34" charset="0"/>
                <a:cs typeface="Arial" panose="020B0604020202020204" pitchFamily="34" charset="0"/>
              </a:rPr>
              <a:t>within partnerships</a:t>
            </a:r>
          </a:p>
          <a:p>
            <a:r>
              <a:rPr lang="en-ZA" dirty="0" smtClean="0">
                <a:latin typeface="Arial" panose="020B0604020202020204" pitchFamily="34" charset="0"/>
                <a:cs typeface="Arial" panose="020B0604020202020204" pitchFamily="34" charset="0"/>
              </a:rPr>
              <a:t>Weather index-based insurance products (acknowledging great complexity)</a:t>
            </a:r>
          </a:p>
          <a:p>
            <a:r>
              <a:rPr lang="en-ZA" dirty="0" smtClean="0">
                <a:latin typeface="Arial" panose="020B0604020202020204" pitchFamily="34" charset="0"/>
                <a:cs typeface="Arial" panose="020B0604020202020204" pitchFamily="34" charset="0"/>
              </a:rPr>
              <a:t>Financial services (hedging against power disruptions)</a:t>
            </a:r>
          </a:p>
          <a:p>
            <a:r>
              <a:rPr lang="en-ZA" dirty="0">
                <a:latin typeface="Arial" panose="020B0604020202020204" pitchFamily="34" charset="0"/>
                <a:cs typeface="Arial" panose="020B0604020202020204" pitchFamily="34" charset="0"/>
              </a:rPr>
              <a:t>Operation of weather </a:t>
            </a:r>
            <a:r>
              <a:rPr lang="en-ZA" dirty="0" smtClean="0">
                <a:latin typeface="Arial" panose="020B0604020202020204" pitchFamily="34" charset="0"/>
                <a:cs typeface="Arial" panose="020B0604020202020204" pitchFamily="34" charset="0"/>
              </a:rPr>
              <a:t>stations</a:t>
            </a:r>
            <a:endParaRPr lang="en-ZA" dirty="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Conclusions: phased transition</a:t>
            </a:r>
            <a:endParaRPr lang="en-ZA" sz="2800" b="1" dirty="0"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964267" y="1137536"/>
            <a:ext cx="5620449" cy="523220"/>
          </a:xfrm>
          <a:prstGeom prst="rect">
            <a:avLst/>
          </a:prstGeom>
        </p:spPr>
        <p:txBody>
          <a:bodyPr wrap="none">
            <a:spAutoFit/>
          </a:bodyPr>
          <a:lstStyle/>
          <a:p>
            <a:r>
              <a:rPr lang="en-ZA" sz="2800" b="1" dirty="0" smtClean="0">
                <a:latin typeface="Arial" panose="020B0604020202020204" pitchFamily="34" charset="0"/>
                <a:cs typeface="Arial" panose="020B0604020202020204" pitchFamily="34" charset="0"/>
              </a:rPr>
              <a:t>Potential partnerships/activities</a:t>
            </a:r>
            <a:endParaRPr lang="en-ZA" sz="2800" b="1" dirty="0">
              <a:latin typeface="Arial" panose="020B0604020202020204" pitchFamily="34" charset="0"/>
              <a:cs typeface="Arial" panose="020B0604020202020204" pitchFamily="34" charset="0"/>
            </a:endParaRPr>
          </a:p>
        </p:txBody>
      </p:sp>
      <p:sp>
        <p:nvSpPr>
          <p:cNvPr id="3" name="TextBox 2"/>
          <p:cNvSpPr txBox="1"/>
          <p:nvPr/>
        </p:nvSpPr>
        <p:spPr>
          <a:xfrm>
            <a:off x="8927041" y="2095928"/>
            <a:ext cx="3038011" cy="3785652"/>
          </a:xfrm>
          <a:prstGeom prst="rect">
            <a:avLst/>
          </a:prstGeom>
          <a:solidFill>
            <a:schemeClr val="accent1">
              <a:lumMod val="40000"/>
              <a:lumOff val="60000"/>
            </a:schemeClr>
          </a:solidFill>
        </p:spPr>
        <p:txBody>
          <a:bodyPr wrap="none" rtlCol="0">
            <a:spAutoFit/>
          </a:bodyPr>
          <a:lstStyle/>
          <a:p>
            <a:r>
              <a:rPr lang="en-ZA" sz="2000" b="1" dirty="0" smtClean="0">
                <a:latin typeface="Arial" panose="020B0604020202020204" pitchFamily="34" charset="0"/>
                <a:cs typeface="Arial" panose="020B0604020202020204" pitchFamily="34" charset="0"/>
              </a:rPr>
              <a:t>Sectors</a:t>
            </a:r>
            <a:r>
              <a:rPr lang="en-ZA" sz="20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Health</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Water</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Agriculture</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Tourism</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Mining</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Energy</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Forestry</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Fisheries</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Disaster management</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Infrastructure</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rPr>
              <a:t>Transport</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403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385439" y="2615134"/>
            <a:ext cx="7320179" cy="311784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smtClean="0">
                <a:latin typeface="Arial" panose="020B0604020202020204" pitchFamily="34" charset="0"/>
                <a:cs typeface="Arial" panose="020B0604020202020204" pitchFamily="34" charset="0"/>
              </a:rPr>
              <a:t>Use </a:t>
            </a:r>
            <a:r>
              <a:rPr lang="en-ZA" b="1" dirty="0" smtClean="0">
                <a:latin typeface="Arial" panose="020B0604020202020204" pitchFamily="34" charset="0"/>
                <a:cs typeface="Arial" panose="020B0604020202020204" pitchFamily="34" charset="0"/>
              </a:rPr>
              <a:t>service providers </a:t>
            </a:r>
            <a:r>
              <a:rPr lang="en-ZA" dirty="0" smtClean="0">
                <a:latin typeface="Arial" panose="020B0604020202020204" pitchFamily="34" charset="0"/>
                <a:cs typeface="Arial" panose="020B0604020202020204" pitchFamily="34" charset="0"/>
              </a:rPr>
              <a:t>to bridge the gap (business development, sales and marketing)</a:t>
            </a:r>
          </a:p>
          <a:p>
            <a:r>
              <a:rPr lang="en-ZA" dirty="0" smtClean="0">
                <a:latin typeface="Arial" panose="020B0604020202020204" pitchFamily="34" charset="0"/>
                <a:cs typeface="Arial" panose="020B0604020202020204" pitchFamily="34" charset="0"/>
              </a:rPr>
              <a:t>Develop </a:t>
            </a:r>
            <a:r>
              <a:rPr lang="en-ZA" b="1" dirty="0" smtClean="0">
                <a:latin typeface="Arial" panose="020B0604020202020204" pitchFamily="34" charset="0"/>
                <a:cs typeface="Arial" panose="020B0604020202020204" pitchFamily="34" charset="0"/>
              </a:rPr>
              <a:t>in-house expertise</a:t>
            </a:r>
          </a:p>
          <a:p>
            <a:r>
              <a:rPr lang="en-ZA" dirty="0" smtClean="0">
                <a:latin typeface="Arial" panose="020B0604020202020204" pitchFamily="34" charset="0"/>
                <a:cs typeface="Arial" panose="020B0604020202020204" pitchFamily="34" charset="0"/>
              </a:rPr>
              <a:t>Identify </a:t>
            </a:r>
            <a:r>
              <a:rPr lang="en-ZA" b="1" dirty="0" smtClean="0">
                <a:latin typeface="Arial" panose="020B0604020202020204" pitchFamily="34" charset="0"/>
                <a:cs typeface="Arial" panose="020B0604020202020204" pitchFamily="34" charset="0"/>
              </a:rPr>
              <a:t>suitable entry points </a:t>
            </a:r>
            <a:r>
              <a:rPr lang="en-ZA" dirty="0" smtClean="0">
                <a:latin typeface="Arial" panose="020B0604020202020204" pitchFamily="34" charset="0"/>
                <a:cs typeface="Arial" panose="020B0604020202020204" pitchFamily="34" charset="0"/>
              </a:rPr>
              <a:t>through in-depth national market assessments (e.g. primary weather data providers)</a:t>
            </a: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Conclusions: phased transition</a:t>
            </a:r>
            <a:endParaRPr lang="en-ZA" sz="2800" b="1" dirty="0"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2116849" y="1423483"/>
            <a:ext cx="7555273" cy="523220"/>
          </a:xfrm>
          <a:prstGeom prst="rect">
            <a:avLst/>
          </a:prstGeom>
        </p:spPr>
        <p:txBody>
          <a:bodyPr wrap="none">
            <a:spAutoFit/>
          </a:bodyPr>
          <a:lstStyle/>
          <a:p>
            <a:r>
              <a:rPr lang="en-ZA" sz="2800" b="1" dirty="0" smtClean="0">
                <a:latin typeface="Arial" panose="020B0604020202020204" pitchFamily="34" charset="0"/>
                <a:cs typeface="Arial" panose="020B0604020202020204" pitchFamily="34" charset="0"/>
              </a:rPr>
              <a:t>Engaging with private sector to forge deals</a:t>
            </a:r>
            <a:endParaRPr lang="en-ZA" sz="28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51869" y="2615134"/>
            <a:ext cx="3643532" cy="2729132"/>
          </a:xfrm>
          <a:prstGeom prst="rect">
            <a:avLst/>
          </a:prstGeom>
        </p:spPr>
      </p:pic>
    </p:spTree>
    <p:extLst>
      <p:ext uri="{BB962C8B-B14F-4D97-AF65-F5344CB8AC3E}">
        <p14:creationId xmlns:p14="http://schemas.microsoft.com/office/powerpoint/2010/main" val="799011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03269" y="1358536"/>
            <a:ext cx="7332617" cy="5499464"/>
          </a:xfrm>
          <a:prstGeom prst="rect">
            <a:avLst/>
          </a:prstGeom>
        </p:spPr>
      </p:pic>
      <p:cxnSp>
        <p:nvCxnSpPr>
          <p:cNvPr id="3" name="Straight Connector 2"/>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sp>
        <p:nvSpPr>
          <p:cNvPr id="7" name="TextBox 6"/>
          <p:cNvSpPr txBox="1"/>
          <p:nvPr/>
        </p:nvSpPr>
        <p:spPr>
          <a:xfrm>
            <a:off x="4315705" y="295012"/>
            <a:ext cx="3560590" cy="523220"/>
          </a:xfrm>
          <a:prstGeom prst="rect">
            <a:avLst/>
          </a:prstGeom>
          <a:noFill/>
        </p:spPr>
        <p:txBody>
          <a:bodyPr wrap="none" rtlCol="0">
            <a:spAutoFit/>
          </a:bodyPr>
          <a:lstStyle/>
          <a:p>
            <a:r>
              <a:rPr lang="en-ZA" sz="2800" b="1" dirty="0" smtClean="0">
                <a:latin typeface="Arial" panose="020B0604020202020204" pitchFamily="34" charset="0"/>
                <a:cs typeface="Arial" panose="020B0604020202020204" pitchFamily="34" charset="0"/>
              </a:rPr>
              <a:t>End of presentation</a:t>
            </a:r>
            <a:endParaRPr lang="en-ZA" sz="2800" b="1" dirty="0">
              <a:latin typeface="Arial" panose="020B0604020202020204" pitchFamily="34" charset="0"/>
              <a:cs typeface="Arial" panose="020B0604020202020204" pitchFamily="34" charset="0"/>
            </a:endParaRPr>
          </a:p>
        </p:txBody>
      </p:sp>
      <p:sp>
        <p:nvSpPr>
          <p:cNvPr id="8" name="TextBox 7"/>
          <p:cNvSpPr txBox="1"/>
          <p:nvPr/>
        </p:nvSpPr>
        <p:spPr>
          <a:xfrm>
            <a:off x="3506189" y="1578347"/>
            <a:ext cx="5179623" cy="523220"/>
          </a:xfrm>
          <a:prstGeom prst="rect">
            <a:avLst/>
          </a:prstGeom>
          <a:solidFill>
            <a:schemeClr val="bg1"/>
          </a:solidFill>
        </p:spPr>
        <p:txBody>
          <a:bodyPr wrap="none" rtlCol="0">
            <a:spAutoFit/>
          </a:bodyPr>
          <a:lstStyle/>
          <a:p>
            <a:r>
              <a:rPr lang="en-ZA" sz="2800" b="1" dirty="0" smtClean="0">
                <a:latin typeface="Arial" panose="020B0604020202020204" pitchFamily="34" charset="0"/>
                <a:cs typeface="Arial" panose="020B0604020202020204" pitchFamily="34" charset="0"/>
              </a:rPr>
              <a:t>Thank you for your </a:t>
            </a:r>
            <a:r>
              <a:rPr lang="en-ZA" sz="2800" b="1" dirty="0" smtClean="0">
                <a:latin typeface="Arial" panose="020B0604020202020204" pitchFamily="34" charset="0"/>
                <a:cs typeface="Arial" panose="020B0604020202020204" pitchFamily="34" charset="0"/>
              </a:rPr>
              <a:t>attention</a:t>
            </a:r>
            <a:endParaRPr lang="en-ZA" sz="2800" b="1" dirty="0">
              <a:latin typeface="Arial" panose="020B0604020202020204" pitchFamily="34" charset="0"/>
              <a:cs typeface="Arial" panose="020B0604020202020204" pitchFamily="34" charset="0"/>
            </a:endParaRPr>
          </a:p>
        </p:txBody>
      </p:sp>
      <p:pic>
        <p:nvPicPr>
          <p:cNvPr id="9" name="Picture 2" descr="File:Nyakrom OneTouch Cell Phone Tower Vodaphon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324305" y="1086678"/>
            <a:ext cx="2859110" cy="57727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File:SunnyDay019.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0" y="1086678"/>
            <a:ext cx="2874150" cy="25973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File:Applying mixture of water and urine to the maize plants (5568155546).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0" y="2830286"/>
            <a:ext cx="2874150" cy="40277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11028809" y="562"/>
            <a:ext cx="1118344" cy="991865"/>
          </a:xfrm>
          <a:prstGeom prst="rect">
            <a:avLst/>
          </a:prstGeom>
        </p:spPr>
      </p:pic>
    </p:spTree>
    <p:extLst>
      <p:ext uri="{BB962C8B-B14F-4D97-AF65-F5344CB8AC3E}">
        <p14:creationId xmlns:p14="http://schemas.microsoft.com/office/powerpoint/2010/main" val="3123477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909" y="321007"/>
            <a:ext cx="5328000"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Assignment</a:t>
            </a:r>
            <a:endParaRPr lang="en-ZA" sz="28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454854" y="1792335"/>
            <a:ext cx="11278110" cy="830997"/>
          </a:xfrm>
          <a:prstGeom prst="rect">
            <a:avLst/>
          </a:prstGeom>
          <a:noFill/>
        </p:spPr>
        <p:txBody>
          <a:bodyPr wrap="square" rtlCol="0">
            <a:spAutoFit/>
          </a:bodyPr>
          <a:lstStyle/>
          <a:p>
            <a:pPr marL="342900" indent="-342900">
              <a:buFont typeface="Arial" panose="020B0604020202020204" pitchFamily="34" charset="0"/>
              <a:buChar char="•"/>
            </a:pPr>
            <a:endParaRPr lang="en-GB" sz="2400" dirty="0" smtClean="0">
              <a:solidFill>
                <a:prstClr val="black"/>
              </a:solidFill>
            </a:endParaRPr>
          </a:p>
          <a:p>
            <a:pPr marL="342900" indent="-342900">
              <a:buFont typeface="Arial" panose="020B0604020202020204" pitchFamily="34" charset="0"/>
              <a:buChar char="•"/>
            </a:pPr>
            <a:endParaRPr lang="en-GB" sz="2400" dirty="0">
              <a:solidFill>
                <a:prstClr val="black"/>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4" name="Picture 3"/>
          <p:cNvPicPr>
            <a:picLocks noChangeAspect="1"/>
          </p:cNvPicPr>
          <p:nvPr/>
        </p:nvPicPr>
        <p:blipFill>
          <a:blip r:embed="rId4"/>
          <a:stretch>
            <a:fillRect/>
          </a:stretch>
        </p:blipFill>
        <p:spPr>
          <a:xfrm>
            <a:off x="0" y="5451231"/>
            <a:ext cx="12192000" cy="1406769"/>
          </a:xfrm>
          <a:prstGeom prst="rect">
            <a:avLst/>
          </a:prstGeom>
        </p:spPr>
      </p:pic>
      <p:pic>
        <p:nvPicPr>
          <p:cNvPr id="5" name="Picture 4"/>
          <p:cNvPicPr>
            <a:picLocks noChangeAspect="1"/>
          </p:cNvPicPr>
          <p:nvPr/>
        </p:nvPicPr>
        <p:blipFill>
          <a:blip r:embed="rId5"/>
          <a:stretch>
            <a:fillRect/>
          </a:stretch>
        </p:blipFill>
        <p:spPr>
          <a:xfrm>
            <a:off x="11028809" y="562"/>
            <a:ext cx="1118344" cy="991865"/>
          </a:xfrm>
          <a:prstGeom prst="rect">
            <a:avLst/>
          </a:prstGeom>
        </p:spPr>
      </p:pic>
      <p:pic>
        <p:nvPicPr>
          <p:cNvPr id="6" name="Picture 5"/>
          <p:cNvPicPr>
            <a:picLocks noChangeAspect="1"/>
          </p:cNvPicPr>
          <p:nvPr/>
        </p:nvPicPr>
        <p:blipFill>
          <a:blip r:embed="rId6"/>
          <a:stretch>
            <a:fillRect/>
          </a:stretch>
        </p:blipFill>
        <p:spPr>
          <a:xfrm>
            <a:off x="6430297" y="1124333"/>
            <a:ext cx="5716856" cy="4303121"/>
          </a:xfrm>
          <a:prstGeom prst="rect">
            <a:avLst/>
          </a:prstGeom>
        </p:spPr>
      </p:pic>
      <p:sp>
        <p:nvSpPr>
          <p:cNvPr id="11" name="Content Placeholder 2"/>
          <p:cNvSpPr>
            <a:spLocks noGrp="1"/>
          </p:cNvSpPr>
          <p:nvPr>
            <p:ph idx="1"/>
          </p:nvPr>
        </p:nvSpPr>
        <p:spPr>
          <a:xfrm>
            <a:off x="112065" y="1217514"/>
            <a:ext cx="6768605" cy="4233717"/>
          </a:xfrm>
        </p:spPr>
        <p:txBody>
          <a:bodyPr>
            <a:normAutofit/>
          </a:bodyPr>
          <a:lstStyle/>
          <a:p>
            <a:r>
              <a:rPr lang="en-ZA" sz="2400" dirty="0" smtClean="0">
                <a:latin typeface="Arial" panose="020B0604020202020204" pitchFamily="34" charset="0"/>
                <a:cs typeface="Arial" panose="020B0604020202020204" pitchFamily="34" charset="0"/>
              </a:rPr>
              <a:t>Continental-scale </a:t>
            </a:r>
            <a:r>
              <a:rPr lang="en-ZA" sz="2400" dirty="0">
                <a:latin typeface="Arial" panose="020B0604020202020204" pitchFamily="34" charset="0"/>
                <a:cs typeface="Arial" panose="020B0604020202020204" pitchFamily="34" charset="0"/>
              </a:rPr>
              <a:t>market assessment of opportunities for developing tailored </a:t>
            </a:r>
            <a:r>
              <a:rPr lang="en-ZA" sz="2400" dirty="0" smtClean="0">
                <a:latin typeface="Arial" panose="020B0604020202020204" pitchFamily="34" charset="0"/>
                <a:cs typeface="Arial" panose="020B0604020202020204" pitchFamily="34" charset="0"/>
              </a:rPr>
              <a:t>weather </a:t>
            </a:r>
            <a:r>
              <a:rPr lang="en-ZA" sz="2400" dirty="0">
                <a:latin typeface="Arial" panose="020B0604020202020204" pitchFamily="34" charset="0"/>
                <a:cs typeface="Arial" panose="020B0604020202020204" pitchFamily="34" charset="0"/>
              </a:rPr>
              <a:t>and climate products</a:t>
            </a:r>
            <a:r>
              <a:rPr lang="en-ZA" sz="2400" dirty="0" smtClean="0">
                <a:latin typeface="Arial" panose="020B0604020202020204" pitchFamily="34" charset="0"/>
                <a:cs typeface="Arial" panose="020B0604020202020204" pitchFamily="34" charset="0"/>
              </a:rPr>
              <a:t>.</a:t>
            </a:r>
          </a:p>
          <a:p>
            <a:pPr marL="0" indent="0">
              <a:buNone/>
            </a:pPr>
            <a:endParaRPr lang="en-ZA" sz="800" dirty="0">
              <a:latin typeface="Arial" panose="020B0604020202020204" pitchFamily="34" charset="0"/>
              <a:cs typeface="Arial" panose="020B0604020202020204" pitchFamily="34" charset="0"/>
            </a:endParaRPr>
          </a:p>
          <a:p>
            <a:r>
              <a:rPr lang="en-ZA" sz="2400" dirty="0" smtClean="0">
                <a:latin typeface="Arial" panose="020B0604020202020204" pitchFamily="34" charset="0"/>
                <a:cs typeface="Arial" panose="020B0604020202020204" pitchFamily="34" charset="0"/>
              </a:rPr>
              <a:t>Assess the </a:t>
            </a:r>
            <a:r>
              <a:rPr lang="en-ZA" sz="2400" dirty="0">
                <a:latin typeface="Arial" panose="020B0604020202020204" pitchFamily="34" charset="0"/>
                <a:cs typeface="Arial" panose="020B0604020202020204" pitchFamily="34" charset="0"/>
              </a:rPr>
              <a:t>readiness of the 11 </a:t>
            </a:r>
            <a:r>
              <a:rPr lang="en-ZA" sz="2400" dirty="0" smtClean="0">
                <a:latin typeface="Arial" panose="020B0604020202020204" pitchFamily="34" charset="0"/>
                <a:cs typeface="Arial" panose="020B0604020202020204" pitchFamily="34" charset="0"/>
              </a:rPr>
              <a:t>NHMSs in countries supported by CIRDA </a:t>
            </a:r>
            <a:r>
              <a:rPr lang="en-ZA" sz="2400" dirty="0">
                <a:latin typeface="Arial" panose="020B0604020202020204" pitchFamily="34" charset="0"/>
                <a:cs typeface="Arial" panose="020B0604020202020204" pitchFamily="34" charset="0"/>
              </a:rPr>
              <a:t>to pursue commercialisation of weather and climate </a:t>
            </a:r>
            <a:r>
              <a:rPr lang="en-ZA" sz="2400" dirty="0" smtClean="0">
                <a:latin typeface="Arial" panose="020B0604020202020204" pitchFamily="34" charset="0"/>
                <a:cs typeface="Arial" panose="020B0604020202020204" pitchFamily="34" charset="0"/>
              </a:rPr>
              <a:t>services.</a:t>
            </a:r>
          </a:p>
          <a:p>
            <a:pPr marL="0" indent="0">
              <a:buNone/>
            </a:pPr>
            <a:endParaRPr lang="en-ZA" sz="800" dirty="0">
              <a:latin typeface="Arial" panose="020B0604020202020204" pitchFamily="34" charset="0"/>
              <a:cs typeface="Arial" panose="020B0604020202020204" pitchFamily="34" charset="0"/>
            </a:endParaRPr>
          </a:p>
          <a:p>
            <a:r>
              <a:rPr lang="en-ZA" sz="2400" dirty="0" smtClean="0">
                <a:latin typeface="Arial" panose="020B0604020202020204" pitchFamily="34" charset="0"/>
                <a:cs typeface="Arial" panose="020B0604020202020204" pitchFamily="34" charset="0"/>
              </a:rPr>
              <a:t>Identify potential </a:t>
            </a:r>
            <a:r>
              <a:rPr lang="en-ZA" sz="2400" dirty="0">
                <a:latin typeface="Arial" panose="020B0604020202020204" pitchFamily="34" charset="0"/>
                <a:cs typeface="Arial" panose="020B0604020202020204" pitchFamily="34" charset="0"/>
              </a:rPr>
              <a:t>pathways for such commercialisation. </a:t>
            </a:r>
          </a:p>
        </p:txBody>
      </p:sp>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926293" y="3334372"/>
            <a:ext cx="1116979" cy="1961535"/>
          </a:xfrm>
          <a:prstGeom prst="rect">
            <a:avLst/>
          </a:prstGeom>
        </p:spPr>
      </p:pic>
    </p:spTree>
    <p:extLst>
      <p:ext uri="{BB962C8B-B14F-4D97-AF65-F5344CB8AC3E}">
        <p14:creationId xmlns:p14="http://schemas.microsoft.com/office/powerpoint/2010/main" val="93480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51012" y="234884"/>
            <a:ext cx="4224814" cy="523220"/>
          </a:xfrm>
          <a:prstGeom prst="rect">
            <a:avLst/>
          </a:prstGeom>
          <a:noFill/>
        </p:spPr>
        <p:txBody>
          <a:bodyPr wrap="square" rtlCol="0">
            <a:spAutoFit/>
          </a:bodyPr>
          <a:lstStyle/>
          <a:p>
            <a:r>
              <a:rPr lang="en-ZA" sz="2800" b="1" dirty="0" smtClean="0">
                <a:solidFill>
                  <a:prstClr val="black"/>
                </a:solidFill>
                <a:latin typeface="Arial" panose="020B0604020202020204" pitchFamily="34" charset="0"/>
                <a:cs typeface="Arial" panose="020B0604020202020204" pitchFamily="34" charset="0"/>
              </a:rPr>
              <a:t>Assignment: methods</a:t>
            </a:r>
            <a:endParaRPr lang="en-ZA" sz="28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242371" y="1589757"/>
            <a:ext cx="4308641" cy="4139595"/>
          </a:xfrm>
          <a:prstGeom prst="rect">
            <a:avLst/>
          </a:prstGeom>
          <a:solidFill>
            <a:schemeClr val="accent1">
              <a:lumMod val="40000"/>
              <a:lumOff val="60000"/>
            </a:schemeClr>
          </a:solidFill>
        </p:spPr>
        <p:txBody>
          <a:bodyPr wrap="square" rtlCol="0">
            <a:spAutoFit/>
          </a:bodyPr>
          <a:lstStyle/>
          <a:p>
            <a:endParaRPr lang="en-ZA" sz="700" dirty="0" smtClean="0">
              <a:solidFill>
                <a:prstClr val="black"/>
              </a:solidFill>
              <a:latin typeface="Arial" panose="020B0604020202020204" pitchFamily="34" charset="0"/>
              <a:cs typeface="Arial" panose="020B0604020202020204" pitchFamily="34" charset="0"/>
            </a:endParaRPr>
          </a:p>
          <a:p>
            <a:r>
              <a:rPr lang="en-ZA" sz="3200" b="1" dirty="0" smtClean="0">
                <a:solidFill>
                  <a:prstClr val="black"/>
                </a:solidFill>
                <a:latin typeface="Arial" panose="020B0604020202020204" pitchFamily="34" charset="0"/>
                <a:cs typeface="Arial" panose="020B0604020202020204" pitchFamily="34" charset="0"/>
              </a:rPr>
              <a:t>Desktop research</a:t>
            </a:r>
          </a:p>
          <a:p>
            <a:endParaRPr lang="en-ZA" sz="3200" dirty="0" smtClean="0">
              <a:solidFill>
                <a:prstClr val="black"/>
              </a:solidFill>
              <a:latin typeface="Arial" panose="020B0604020202020204" pitchFamily="34" charset="0"/>
              <a:cs typeface="Arial" panose="020B0604020202020204" pitchFamily="34" charset="0"/>
            </a:endParaRPr>
          </a:p>
          <a:p>
            <a:r>
              <a:rPr lang="en-ZA" sz="3200" b="1" dirty="0" smtClean="0">
                <a:solidFill>
                  <a:prstClr val="black"/>
                </a:solidFill>
                <a:latin typeface="Arial" panose="020B0604020202020204" pitchFamily="34" charset="0"/>
                <a:cs typeface="Arial" panose="020B0604020202020204" pitchFamily="34" charset="0"/>
              </a:rPr>
              <a:t>Interviews</a:t>
            </a:r>
            <a:r>
              <a:rPr lang="en-ZA" sz="3200" dirty="0" smtClean="0">
                <a:solidFill>
                  <a:prstClr val="black"/>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NHMSs</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private companies</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UN agencies</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NGOs</a:t>
            </a:r>
          </a:p>
          <a:p>
            <a:pPr marL="342900" indent="-342900">
              <a:buFont typeface="Arial" panose="020B0604020202020204" pitchFamily="34" charset="0"/>
              <a:buChar char="•"/>
            </a:pPr>
            <a:r>
              <a:rPr lang="en-ZA" sz="3200" dirty="0">
                <a:solidFill>
                  <a:prstClr val="black"/>
                </a:solidFill>
                <a:latin typeface="Arial" panose="020B0604020202020204" pitchFamily="34" charset="0"/>
                <a:cs typeface="Arial" panose="020B0604020202020204" pitchFamily="34" charset="0"/>
              </a:rPr>
              <a:t>r</a:t>
            </a:r>
            <a:r>
              <a:rPr lang="en-ZA" sz="3200" dirty="0" smtClean="0">
                <a:solidFill>
                  <a:prstClr val="black"/>
                </a:solidFill>
                <a:latin typeface="Arial" panose="020B0604020202020204" pitchFamily="34" charset="0"/>
                <a:cs typeface="Arial" panose="020B0604020202020204" pitchFamily="34" charset="0"/>
              </a:rPr>
              <a:t>esearch institutions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6368" y="992427"/>
            <a:ext cx="2157632" cy="5889246"/>
          </a:xfrm>
          <a:prstGeom prst="rect">
            <a:avLst/>
          </a:prstGeom>
        </p:spPr>
      </p:pic>
      <p:sp>
        <p:nvSpPr>
          <p:cNvPr id="14" name="TextBox 13"/>
          <p:cNvSpPr txBox="1"/>
          <p:nvPr/>
        </p:nvSpPr>
        <p:spPr>
          <a:xfrm>
            <a:off x="5993845" y="1542023"/>
            <a:ext cx="3437095" cy="4139595"/>
          </a:xfrm>
          <a:prstGeom prst="rect">
            <a:avLst/>
          </a:prstGeom>
          <a:solidFill>
            <a:schemeClr val="accent1">
              <a:lumMod val="40000"/>
              <a:lumOff val="60000"/>
            </a:schemeClr>
          </a:solidFill>
        </p:spPr>
        <p:txBody>
          <a:bodyPr wrap="square" rtlCol="0">
            <a:spAutoFit/>
          </a:bodyPr>
          <a:lstStyle/>
          <a:p>
            <a:endParaRPr lang="en-ZA" sz="700" dirty="0" smtClean="0">
              <a:solidFill>
                <a:prstClr val="black"/>
              </a:solidFill>
              <a:latin typeface="Arial" panose="020B0604020202020204" pitchFamily="34" charset="0"/>
              <a:cs typeface="Arial" panose="020B0604020202020204" pitchFamily="34" charset="0"/>
            </a:endParaRPr>
          </a:p>
          <a:p>
            <a:r>
              <a:rPr lang="en-ZA" sz="3200" b="1" dirty="0" smtClean="0">
                <a:solidFill>
                  <a:prstClr val="black"/>
                </a:solidFill>
                <a:latin typeface="Arial" panose="020B0604020202020204" pitchFamily="34" charset="0"/>
                <a:cs typeface="Arial" panose="020B0604020202020204" pitchFamily="34" charset="0"/>
              </a:rPr>
              <a:t>Sectors/themes</a:t>
            </a:r>
            <a:r>
              <a:rPr lang="en-ZA" sz="3200" dirty="0" smtClean="0">
                <a:solidFill>
                  <a:prstClr val="black"/>
                </a:solidFill>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ZA" sz="3200" dirty="0">
                <a:solidFill>
                  <a:prstClr val="black"/>
                </a:solidFill>
                <a:latin typeface="Arial" panose="020B0604020202020204" pitchFamily="34" charset="0"/>
                <a:cs typeface="Arial" panose="020B0604020202020204" pitchFamily="34" charset="0"/>
              </a:rPr>
              <a:t>a</a:t>
            </a:r>
            <a:r>
              <a:rPr lang="en-ZA" sz="3200" dirty="0" smtClean="0">
                <a:solidFill>
                  <a:prstClr val="black"/>
                </a:solidFill>
                <a:latin typeface="Arial" panose="020B0604020202020204" pitchFamily="34" charset="0"/>
                <a:cs typeface="Arial" panose="020B0604020202020204" pitchFamily="34" charset="0"/>
              </a:rPr>
              <a:t>griculture</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aviation</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energy</a:t>
            </a:r>
          </a:p>
          <a:p>
            <a:pPr marL="342900" indent="-342900">
              <a:buFont typeface="Arial" panose="020B0604020202020204" pitchFamily="34" charset="0"/>
              <a:buChar char="•"/>
            </a:pPr>
            <a:r>
              <a:rPr lang="en-ZA" sz="3200" dirty="0">
                <a:solidFill>
                  <a:prstClr val="black"/>
                </a:solidFill>
                <a:latin typeface="Arial" panose="020B0604020202020204" pitchFamily="34" charset="0"/>
                <a:cs typeface="Arial" panose="020B0604020202020204" pitchFamily="34" charset="0"/>
              </a:rPr>
              <a:t>f</a:t>
            </a:r>
            <a:r>
              <a:rPr lang="en-ZA" sz="3200" dirty="0" smtClean="0">
                <a:solidFill>
                  <a:prstClr val="black"/>
                </a:solidFill>
                <a:latin typeface="Arial" panose="020B0604020202020204" pitchFamily="34" charset="0"/>
                <a:cs typeface="Arial" panose="020B0604020202020204" pitchFamily="34" charset="0"/>
              </a:rPr>
              <a:t>orestry</a:t>
            </a:r>
          </a:p>
          <a:p>
            <a:pPr marL="342900" indent="-342900">
              <a:buFont typeface="Arial" panose="020B0604020202020204" pitchFamily="34" charset="0"/>
              <a:buChar char="•"/>
            </a:pPr>
            <a:r>
              <a:rPr lang="en-ZA" sz="3200" dirty="0">
                <a:solidFill>
                  <a:prstClr val="black"/>
                </a:solidFill>
                <a:latin typeface="Arial" panose="020B0604020202020204" pitchFamily="34" charset="0"/>
                <a:cs typeface="Arial" panose="020B0604020202020204" pitchFamily="34" charset="0"/>
              </a:rPr>
              <a:t>i</a:t>
            </a:r>
            <a:r>
              <a:rPr lang="en-ZA" sz="3200" dirty="0" smtClean="0">
                <a:solidFill>
                  <a:prstClr val="black"/>
                </a:solidFill>
                <a:latin typeface="Arial" panose="020B0604020202020204" pitchFamily="34" charset="0"/>
                <a:cs typeface="Arial" panose="020B0604020202020204" pitchFamily="34" charset="0"/>
              </a:rPr>
              <a:t>nsurance</a:t>
            </a:r>
          </a:p>
          <a:p>
            <a:pPr marL="342900" indent="-342900">
              <a:buFont typeface="Arial" panose="020B0604020202020204" pitchFamily="34" charset="0"/>
              <a:buChar char="•"/>
            </a:pPr>
            <a:r>
              <a:rPr lang="en-ZA" sz="3200" dirty="0">
                <a:solidFill>
                  <a:prstClr val="black"/>
                </a:solidFill>
                <a:latin typeface="Arial" panose="020B0604020202020204" pitchFamily="34" charset="0"/>
                <a:cs typeface="Arial" panose="020B0604020202020204" pitchFamily="34" charset="0"/>
              </a:rPr>
              <a:t>m</a:t>
            </a:r>
            <a:r>
              <a:rPr lang="en-ZA" sz="3200" dirty="0" smtClean="0">
                <a:solidFill>
                  <a:prstClr val="black"/>
                </a:solidFill>
                <a:latin typeface="Arial" panose="020B0604020202020204" pitchFamily="34" charset="0"/>
                <a:cs typeface="Arial" panose="020B0604020202020204" pitchFamily="34" charset="0"/>
              </a:rPr>
              <a:t>ining</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water</a:t>
            </a:r>
          </a:p>
        </p:txBody>
      </p:sp>
    </p:spTree>
    <p:extLst>
      <p:ext uri="{BB962C8B-B14F-4D97-AF65-F5344CB8AC3E}">
        <p14:creationId xmlns:p14="http://schemas.microsoft.com/office/powerpoint/2010/main" val="1546293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8851" y="272213"/>
            <a:ext cx="3074439" cy="523220"/>
          </a:xfrm>
          <a:prstGeom prst="rect">
            <a:avLst/>
          </a:prstGeom>
          <a:noFill/>
        </p:spPr>
        <p:txBody>
          <a:bodyPr wrap="square" rtlCol="0">
            <a:spAutoFit/>
          </a:bodyPr>
          <a:lstStyle/>
          <a:p>
            <a:r>
              <a:rPr lang="en-ZA" sz="2800" b="1" dirty="0" smtClean="0">
                <a:solidFill>
                  <a:prstClr val="black"/>
                </a:solidFill>
                <a:latin typeface="Arial" panose="020B0604020202020204" pitchFamily="34" charset="0"/>
                <a:cs typeface="Arial" panose="020B0604020202020204" pitchFamily="34" charset="0"/>
              </a:rPr>
              <a:t>Main Findings</a:t>
            </a:r>
            <a:endParaRPr lang="en-ZA" sz="2800"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384594" y="1429187"/>
            <a:ext cx="7578367" cy="2662267"/>
          </a:xfrm>
          <a:prstGeom prst="rect">
            <a:avLst/>
          </a:prstGeom>
          <a:noFill/>
        </p:spPr>
        <p:txBody>
          <a:bodyPr wrap="square" rtlCol="0">
            <a:spAutoFit/>
          </a:bodyPr>
          <a:lstStyle/>
          <a:p>
            <a:endParaRPr lang="en-ZA" sz="700" dirty="0" smtClean="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3200" b="1" dirty="0" smtClean="0">
                <a:solidFill>
                  <a:prstClr val="black"/>
                </a:solidFill>
                <a:latin typeface="Arial" panose="020B0604020202020204" pitchFamily="34" charset="0"/>
                <a:cs typeface="Arial" panose="020B0604020202020204" pitchFamily="34" charset="0"/>
              </a:rPr>
              <a:t>Availability</a:t>
            </a:r>
            <a:r>
              <a:rPr lang="en-ZA" sz="3200" dirty="0" smtClean="0">
                <a:solidFill>
                  <a:prstClr val="black"/>
                </a:solidFill>
                <a:latin typeface="Arial" panose="020B0604020202020204" pitchFamily="34" charset="0"/>
                <a:cs typeface="Arial" panose="020B0604020202020204" pitchFamily="34" charset="0"/>
              </a:rPr>
              <a:t>, </a:t>
            </a:r>
            <a:r>
              <a:rPr lang="en-ZA" sz="3200" b="1" dirty="0" smtClean="0">
                <a:solidFill>
                  <a:prstClr val="black"/>
                </a:solidFill>
                <a:latin typeface="Arial" panose="020B0604020202020204" pitchFamily="34" charset="0"/>
                <a:cs typeface="Arial" panose="020B0604020202020204" pitchFamily="34" charset="0"/>
              </a:rPr>
              <a:t>diversity</a:t>
            </a:r>
            <a:r>
              <a:rPr lang="en-ZA" sz="3200" dirty="0" smtClean="0">
                <a:solidFill>
                  <a:prstClr val="black"/>
                </a:solidFill>
                <a:latin typeface="Arial" panose="020B0604020202020204" pitchFamily="34" charset="0"/>
                <a:cs typeface="Arial" panose="020B0604020202020204" pitchFamily="34" charset="0"/>
              </a:rPr>
              <a:t>, </a:t>
            </a:r>
            <a:r>
              <a:rPr lang="en-ZA" sz="3200" b="1" dirty="0" smtClean="0">
                <a:solidFill>
                  <a:prstClr val="black"/>
                </a:solidFill>
                <a:latin typeface="Arial" panose="020B0604020202020204" pitchFamily="34" charset="0"/>
                <a:cs typeface="Arial" panose="020B0604020202020204" pitchFamily="34" charset="0"/>
              </a:rPr>
              <a:t>sophistication</a:t>
            </a:r>
            <a:r>
              <a:rPr lang="en-ZA" sz="3200" dirty="0" smtClean="0">
                <a:solidFill>
                  <a:prstClr val="black"/>
                </a:solidFill>
                <a:latin typeface="Arial" panose="020B0604020202020204" pitchFamily="34" charset="0"/>
                <a:cs typeface="Arial" panose="020B0604020202020204" pitchFamily="34" charset="0"/>
              </a:rPr>
              <a:t> and </a:t>
            </a:r>
            <a:r>
              <a:rPr lang="en-ZA" sz="3200" b="1" dirty="0" smtClean="0">
                <a:solidFill>
                  <a:prstClr val="black"/>
                </a:solidFill>
                <a:latin typeface="Arial" panose="020B0604020202020204" pitchFamily="34" charset="0"/>
                <a:cs typeface="Arial" panose="020B0604020202020204" pitchFamily="34" charset="0"/>
              </a:rPr>
              <a:t>use</a:t>
            </a:r>
            <a:r>
              <a:rPr lang="en-ZA" sz="3200" dirty="0" smtClean="0">
                <a:solidFill>
                  <a:prstClr val="black"/>
                </a:solidFill>
                <a:latin typeface="Arial" panose="020B0604020202020204" pitchFamily="34" charset="0"/>
                <a:cs typeface="Arial" panose="020B0604020202020204" pitchFamily="34" charset="0"/>
              </a:rPr>
              <a:t> of weather information</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National weather markets </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Use of </a:t>
            </a:r>
            <a:r>
              <a:rPr lang="en-ZA" sz="3200" b="1" dirty="0" smtClean="0">
                <a:solidFill>
                  <a:prstClr val="black"/>
                </a:solidFill>
                <a:latin typeface="Arial" panose="020B0604020202020204" pitchFamily="34" charset="0"/>
                <a:cs typeface="Arial" panose="020B0604020202020204" pitchFamily="34" charset="0"/>
              </a:rPr>
              <a:t>satellite data</a:t>
            </a:r>
          </a:p>
          <a:p>
            <a:pPr marL="342900" indent="-342900">
              <a:buFont typeface="Arial" panose="020B0604020202020204" pitchFamily="34" charset="0"/>
              <a:buChar char="•"/>
            </a:pPr>
            <a:r>
              <a:rPr lang="en-ZA" sz="3200" dirty="0" smtClean="0">
                <a:solidFill>
                  <a:prstClr val="black"/>
                </a:solidFill>
                <a:latin typeface="Arial" panose="020B0604020202020204" pitchFamily="34" charset="0"/>
                <a:cs typeface="Arial" panose="020B0604020202020204" pitchFamily="34" charset="0"/>
              </a:rPr>
              <a:t>Private weather companies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6368" y="992427"/>
            <a:ext cx="2157632" cy="5889246"/>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514" y="4674304"/>
            <a:ext cx="890941" cy="1838656"/>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74098" y="4702084"/>
            <a:ext cx="901496" cy="1838656"/>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4135" y="4688194"/>
            <a:ext cx="1501708" cy="1852546"/>
          </a:xfrm>
          <a:prstGeom prst="rect">
            <a:avLst/>
          </a:prstGeom>
          <a:ln>
            <a:solidFill>
              <a:schemeClr val="tx1"/>
            </a:solidFill>
          </a:ln>
        </p:spPr>
      </p:pic>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11710" y="4688194"/>
            <a:ext cx="1493298" cy="1824766"/>
          </a:xfrm>
          <a:prstGeom prst="rect">
            <a:avLst/>
          </a:prstGeom>
          <a:ln>
            <a:solidFill>
              <a:schemeClr val="tx1"/>
            </a:solidFill>
          </a:ln>
        </p:spPr>
      </p:pic>
      <p:pic>
        <p:nvPicPr>
          <p:cNvPr id="16" name="Picture 15"/>
          <p:cNvPicPr>
            <a:picLocks noChangeAspect="1"/>
          </p:cNvPicPr>
          <p:nvPr/>
        </p:nvPicPr>
        <p:blipFill>
          <a:blip r:embed="rId10"/>
          <a:stretch>
            <a:fillRect/>
          </a:stretch>
        </p:blipFill>
        <p:spPr>
          <a:xfrm>
            <a:off x="3680043" y="4688194"/>
            <a:ext cx="2724361" cy="1806571"/>
          </a:xfrm>
          <a:prstGeom prst="rect">
            <a:avLst/>
          </a:prstGeom>
        </p:spPr>
      </p:pic>
      <p:sp>
        <p:nvSpPr>
          <p:cNvPr id="4" name="Up Arrow 3"/>
          <p:cNvSpPr/>
          <p:nvPr/>
        </p:nvSpPr>
        <p:spPr>
          <a:xfrm>
            <a:off x="8361512" y="1672929"/>
            <a:ext cx="625172" cy="233476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713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ure.com/polopoly_fs/7.26031.1431440225!/image/reduced%20HIRES%2042-52427199.jpg_gen/derivatives/landscape_630/reduced%20HIRES%2042-52427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29" y="-11472"/>
            <a:ext cx="10304206" cy="6869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5459" y="2605273"/>
            <a:ext cx="6056670" cy="2662267"/>
          </a:xfrm>
          <a:prstGeom prst="rect">
            <a:avLst/>
          </a:prstGeom>
          <a:noFill/>
        </p:spPr>
        <p:txBody>
          <a:bodyPr wrap="square" rtlCol="0">
            <a:spAutoFit/>
          </a:bodyPr>
          <a:lstStyle/>
          <a:p>
            <a:endParaRPr lang="en-ZA" sz="7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3200" dirty="0" smtClean="0">
                <a:solidFill>
                  <a:schemeClr val="bg1"/>
                </a:solidFill>
                <a:latin typeface="Arial" panose="020B0604020202020204" pitchFamily="34" charset="0"/>
                <a:cs typeface="Arial" panose="020B0604020202020204" pitchFamily="34" charset="0"/>
              </a:rPr>
              <a:t>Private weather companies not dependent on NHMS data</a:t>
            </a:r>
          </a:p>
          <a:p>
            <a:pPr marL="342900" indent="-342900">
              <a:buFont typeface="Arial" panose="020B0604020202020204" pitchFamily="34" charset="0"/>
              <a:buChar char="•"/>
            </a:pPr>
            <a:r>
              <a:rPr lang="en-ZA" sz="3200" dirty="0" smtClean="0">
                <a:solidFill>
                  <a:schemeClr val="bg1"/>
                </a:solidFill>
                <a:latin typeface="Arial" panose="020B0604020202020204" pitchFamily="34" charset="0"/>
                <a:cs typeface="Arial" panose="020B0604020202020204" pitchFamily="34" charset="0"/>
              </a:rPr>
              <a:t>Considerable risk of private sector dominating and NHMSs being marginalised.</a:t>
            </a:r>
            <a:endParaRPr lang="en-ZA" sz="32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19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andervogeldiary.files.wordpress.com/2014/11/let-the-sunshine-in-l-xwvss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04" y="-1"/>
            <a:ext cx="10520515" cy="6870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3749" y="4409494"/>
            <a:ext cx="10071670" cy="2169825"/>
          </a:xfrm>
          <a:prstGeom prst="rect">
            <a:avLst/>
          </a:prstGeom>
          <a:noFill/>
        </p:spPr>
        <p:txBody>
          <a:bodyPr wrap="square" rtlCol="0">
            <a:spAutoFit/>
          </a:bodyPr>
          <a:lstStyle/>
          <a:p>
            <a:endParaRPr lang="en-ZA" sz="700" dirty="0" smtClean="0">
              <a:solidFill>
                <a:schemeClr val="bg1"/>
              </a:solidFill>
              <a:latin typeface="Arial" panose="020B0604020202020204" pitchFamily="34" charset="0"/>
              <a:cs typeface="Arial" panose="020B0604020202020204" pitchFamily="34" charset="0"/>
            </a:endParaRPr>
          </a:p>
          <a:p>
            <a:r>
              <a:rPr lang="en-ZA" sz="3200" dirty="0" smtClean="0">
                <a:solidFill>
                  <a:schemeClr val="bg1"/>
                </a:solidFill>
                <a:latin typeface="Arial" panose="020B0604020202020204" pitchFamily="34" charset="0"/>
                <a:cs typeface="Arial" panose="020B0604020202020204" pitchFamily="34" charset="0"/>
              </a:rPr>
              <a:t>Accurate, consistent data from observation networks:</a:t>
            </a:r>
          </a:p>
          <a:p>
            <a:pPr marL="342900" indent="-342900">
              <a:buFont typeface="Arial" panose="020B0604020202020204" pitchFamily="34" charset="0"/>
              <a:buChar char="•"/>
            </a:pPr>
            <a:r>
              <a:rPr lang="en-ZA" sz="3200" dirty="0" smtClean="0">
                <a:solidFill>
                  <a:schemeClr val="bg1"/>
                </a:solidFill>
                <a:latin typeface="Arial" panose="020B0604020202020204" pitchFamily="34" charset="0"/>
                <a:cs typeface="Arial" panose="020B0604020202020204" pitchFamily="34" charset="0"/>
              </a:rPr>
              <a:t>quality of weather information products</a:t>
            </a:r>
          </a:p>
          <a:p>
            <a:pPr marL="342900" indent="-342900">
              <a:buFont typeface="Arial" panose="020B0604020202020204" pitchFamily="34" charset="0"/>
              <a:buChar char="•"/>
            </a:pPr>
            <a:r>
              <a:rPr lang="en-ZA" sz="3200" dirty="0">
                <a:solidFill>
                  <a:schemeClr val="bg1"/>
                </a:solidFill>
                <a:latin typeface="Arial" panose="020B0604020202020204" pitchFamily="34" charset="0"/>
                <a:cs typeface="Arial" panose="020B0604020202020204" pitchFamily="34" charset="0"/>
              </a:rPr>
              <a:t>s</a:t>
            </a:r>
            <a:r>
              <a:rPr lang="en-ZA" sz="3200" dirty="0" smtClean="0">
                <a:solidFill>
                  <a:schemeClr val="bg1"/>
                </a:solidFill>
                <a:latin typeface="Arial" panose="020B0604020202020204" pitchFamily="34" charset="0"/>
                <a:cs typeface="Arial" panose="020B0604020202020204" pitchFamily="34" charset="0"/>
              </a:rPr>
              <a:t>ize of weather market</a:t>
            </a:r>
          </a:p>
          <a:p>
            <a:pPr marL="342900" indent="-342900">
              <a:buFont typeface="Arial" panose="020B0604020202020204" pitchFamily="34" charset="0"/>
              <a:buChar char="•"/>
            </a:pPr>
            <a:r>
              <a:rPr lang="en-ZA" sz="3200" dirty="0" smtClean="0">
                <a:solidFill>
                  <a:schemeClr val="bg1"/>
                </a:solidFill>
                <a:latin typeface="Arial" panose="020B0604020202020204" pitchFamily="34" charset="0"/>
                <a:cs typeface="Arial" panose="020B0604020202020204" pitchFamily="34" charset="0"/>
              </a:rPr>
              <a:t>sharing of revenue streams</a:t>
            </a:r>
          </a:p>
        </p:txBody>
      </p:sp>
      <p:sp>
        <p:nvSpPr>
          <p:cNvPr id="5" name="Up Arrow 4"/>
          <p:cNvSpPr/>
          <p:nvPr/>
        </p:nvSpPr>
        <p:spPr>
          <a:xfrm>
            <a:off x="8906271" y="5157416"/>
            <a:ext cx="552361" cy="1135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792234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575012" y="2033885"/>
            <a:ext cx="11327101" cy="385519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err="1" smtClean="0">
                <a:latin typeface="Arial" panose="020B0604020202020204" pitchFamily="34" charset="0"/>
                <a:cs typeface="Arial" panose="020B0604020202020204" pitchFamily="34" charset="0"/>
              </a:rPr>
              <a:t>InfoPlaza</a:t>
            </a:r>
            <a:r>
              <a:rPr lang="en-GB" sz="2400" dirty="0" smtClean="0">
                <a:latin typeface="Arial" panose="020B0604020202020204" pitchFamily="34" charset="0"/>
                <a:cs typeface="Arial" panose="020B0604020202020204" pitchFamily="34" charset="0"/>
              </a:rPr>
              <a:t>: Dutch company that split off from NHMS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“Developing </a:t>
            </a:r>
            <a:r>
              <a:rPr lang="en-GB" sz="2400" dirty="0">
                <a:latin typeface="Arial" panose="020B0604020202020204" pitchFamily="34" charset="0"/>
                <a:cs typeface="Arial" panose="020B0604020202020204" pitchFamily="34" charset="0"/>
              </a:rPr>
              <a:t>a market for weather products is difficult </a:t>
            </a:r>
            <a:r>
              <a:rPr lang="en-GB" sz="2400" dirty="0" smtClean="0">
                <a:latin typeface="Arial" panose="020B0604020202020204" pitchFamily="34" charset="0"/>
                <a:cs typeface="Arial" panose="020B0604020202020204" pitchFamily="34" charset="0"/>
              </a:rPr>
              <a:t>…</a:t>
            </a:r>
            <a:r>
              <a:rPr lang="en-GB" sz="2400" b="1" dirty="0" smtClean="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effort required to create innovative products and develop the business should not be underestimated</a:t>
            </a:r>
            <a:r>
              <a:rPr lang="en-GB" sz="2400" dirty="0" smtClean="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“For </a:t>
            </a:r>
            <a:r>
              <a:rPr lang="en-GB" sz="2400" dirty="0">
                <a:latin typeface="Arial" panose="020B0604020202020204" pitchFamily="34" charset="0"/>
                <a:cs typeface="Arial" panose="020B0604020202020204" pitchFamily="34" charset="0"/>
              </a:rPr>
              <a:t>the CIRDA programme, it is important to keep in mind the end‑goal. </a:t>
            </a:r>
            <a:r>
              <a:rPr lang="en-GB" sz="2400" dirty="0" smtClean="0">
                <a:latin typeface="Arial" panose="020B0604020202020204" pitchFamily="34" charset="0"/>
                <a:cs typeface="Arial" panose="020B0604020202020204" pitchFamily="34" charset="0"/>
              </a:rPr>
              <a:t>Is the </a:t>
            </a:r>
            <a:r>
              <a:rPr lang="en-GB" sz="2400" dirty="0">
                <a:latin typeface="Arial" panose="020B0604020202020204" pitchFamily="34" charset="0"/>
                <a:cs typeface="Arial" panose="020B0604020202020204" pitchFamily="34" charset="0"/>
              </a:rPr>
              <a:t>NHMS being developed? Is the market for weather products being developed? </a:t>
            </a:r>
            <a:r>
              <a:rPr lang="en-GB" sz="2400" b="1" dirty="0">
                <a:latin typeface="Arial" panose="020B0604020202020204" pitchFamily="34" charset="0"/>
                <a:cs typeface="Arial" panose="020B0604020202020204" pitchFamily="34" charset="0"/>
              </a:rPr>
              <a:t>Are both the NHMS and market for weather products being developed</a:t>
            </a:r>
            <a:r>
              <a:rPr lang="en-GB" sz="2400" b="1" dirty="0" smtClean="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Pertinent quotes from interviews</a:t>
            </a:r>
            <a:endParaRPr lang="en-ZA"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172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992428"/>
            <a:ext cx="122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45" y="74167"/>
            <a:ext cx="2221184" cy="845216"/>
          </a:xfrm>
          <a:prstGeom prst="rect">
            <a:avLst/>
          </a:prstGeom>
        </p:spPr>
      </p:pic>
      <p:pic>
        <p:nvPicPr>
          <p:cNvPr id="5" name="Picture 4"/>
          <p:cNvPicPr>
            <a:picLocks noChangeAspect="1"/>
          </p:cNvPicPr>
          <p:nvPr/>
        </p:nvPicPr>
        <p:blipFill>
          <a:blip r:embed="rId4"/>
          <a:stretch>
            <a:fillRect/>
          </a:stretch>
        </p:blipFill>
        <p:spPr>
          <a:xfrm>
            <a:off x="11028809" y="562"/>
            <a:ext cx="1118344" cy="991865"/>
          </a:xfrm>
          <a:prstGeom prst="rect">
            <a:avLst/>
          </a:prstGeom>
        </p:spPr>
      </p:pic>
      <p:sp>
        <p:nvSpPr>
          <p:cNvPr id="11" name="Content Placeholder 2"/>
          <p:cNvSpPr txBox="1">
            <a:spLocks/>
          </p:cNvSpPr>
          <p:nvPr/>
        </p:nvSpPr>
        <p:spPr>
          <a:xfrm>
            <a:off x="221051" y="1620930"/>
            <a:ext cx="11696971" cy="3855196"/>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smtClean="0">
                <a:latin typeface="Arial" panose="020B0604020202020204" pitchFamily="34" charset="0"/>
                <a:cs typeface="Arial" panose="020B0604020202020204" pitchFamily="34" charset="0"/>
              </a:rPr>
              <a:t>Anonymous:</a:t>
            </a:r>
          </a:p>
          <a:p>
            <a:pPr marL="0" indent="0">
              <a:buNone/>
            </a:pPr>
            <a:endParaRPr lang="en-ZA" b="1" dirty="0">
              <a:latin typeface="Arial" panose="020B0604020202020204" pitchFamily="34" charset="0"/>
              <a:cs typeface="Arial" panose="020B0604020202020204" pitchFamily="34" charset="0"/>
            </a:endParaRPr>
          </a:p>
          <a:p>
            <a:pPr marL="0" indent="0">
              <a:buNone/>
            </a:pPr>
            <a:r>
              <a:rPr lang="en-ZA" b="1" dirty="0" smtClean="0">
                <a:latin typeface="Arial" panose="020B0604020202020204" pitchFamily="34" charset="0"/>
                <a:cs typeface="Arial" panose="020B0604020202020204" pitchFamily="34" charset="0"/>
              </a:rPr>
              <a:t>“..</a:t>
            </a:r>
            <a:r>
              <a:rPr lang="en-ZA" dirty="0" smtClean="0">
                <a:latin typeface="Arial" panose="020B0604020202020204" pitchFamily="34" charset="0"/>
                <a:cs typeface="Arial" panose="020B0604020202020204" pitchFamily="34" charset="0"/>
              </a:rPr>
              <a:t>there </a:t>
            </a:r>
            <a:r>
              <a:rPr lang="en-ZA" dirty="0">
                <a:latin typeface="Arial" panose="020B0604020202020204" pitchFamily="34" charset="0"/>
                <a:cs typeface="Arial" panose="020B0604020202020204" pitchFamily="34" charset="0"/>
              </a:rPr>
              <a:t>is a big difference in the information that </a:t>
            </a:r>
            <a:r>
              <a:rPr lang="en-ZA" dirty="0" err="1" smtClean="0">
                <a:latin typeface="Arial" panose="020B0604020202020204" pitchFamily="34" charset="0"/>
                <a:cs typeface="Arial" panose="020B0604020202020204" pitchFamily="34" charset="0"/>
              </a:rPr>
              <a:t>Accuweather</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provides and the data that the NHMS provides. In most countries in Africa, </a:t>
            </a:r>
            <a:r>
              <a:rPr lang="en-ZA" dirty="0" err="1">
                <a:latin typeface="Arial" panose="020B0604020202020204" pitchFamily="34" charset="0"/>
                <a:cs typeface="Arial" panose="020B0604020202020204" pitchFamily="34" charset="0"/>
              </a:rPr>
              <a:t>Accuweather</a:t>
            </a:r>
            <a:r>
              <a:rPr lang="en-ZA" dirty="0">
                <a:latin typeface="Arial" panose="020B0604020202020204" pitchFamily="34" charset="0"/>
                <a:cs typeface="Arial" panose="020B0604020202020204" pitchFamily="34" charset="0"/>
              </a:rPr>
              <a:t> provide more accurate information than the NHMS</a:t>
            </a:r>
            <a:r>
              <a:rPr lang="en-ZA" dirty="0" smtClean="0">
                <a:latin typeface="Arial" panose="020B0604020202020204" pitchFamily="34" charset="0"/>
                <a:cs typeface="Arial" panose="020B0604020202020204" pitchFamily="34" charset="0"/>
              </a:rPr>
              <a:t>.”</a:t>
            </a:r>
            <a:endParaRPr lang="en-ZA" dirty="0">
              <a:latin typeface="Arial" panose="020B0604020202020204" pitchFamily="34" charset="0"/>
              <a:cs typeface="Arial" panose="020B0604020202020204" pitchFamily="34" charset="0"/>
            </a:endParaRPr>
          </a:p>
        </p:txBody>
      </p:sp>
      <p:sp>
        <p:nvSpPr>
          <p:cNvPr id="12" name="TextBox 11"/>
          <p:cNvSpPr txBox="1"/>
          <p:nvPr/>
        </p:nvSpPr>
        <p:spPr>
          <a:xfrm>
            <a:off x="3420050" y="207598"/>
            <a:ext cx="5914645" cy="523220"/>
          </a:xfrm>
          <a:prstGeom prst="rect">
            <a:avLst/>
          </a:prstGeom>
          <a:noFill/>
        </p:spPr>
        <p:txBody>
          <a:bodyPr wrap="square" rtlCol="0">
            <a:spAutoFit/>
          </a:bodyPr>
          <a:lstStyle/>
          <a:p>
            <a:pPr algn="ctr"/>
            <a:r>
              <a:rPr lang="en-ZA" sz="2800" b="1" dirty="0" smtClean="0">
                <a:solidFill>
                  <a:prstClr val="black"/>
                </a:solidFill>
                <a:latin typeface="Arial" panose="020B0604020202020204" pitchFamily="34" charset="0"/>
                <a:cs typeface="Arial" panose="020B0604020202020204" pitchFamily="34" charset="0"/>
              </a:rPr>
              <a:t>Pertinent quotes from interviews</a:t>
            </a:r>
            <a:endParaRPr lang="en-ZA" sz="2800"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85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3644</TotalTime>
  <Words>4301</Words>
  <Application>Microsoft Office PowerPoint</Application>
  <PresentationFormat>Widescreen</PresentationFormat>
  <Paragraphs>254</Paragraphs>
  <Slides>22</Slides>
  <Notes>19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Calibri Light</vt:lpstr>
      <vt:lpstr>Office Theme</vt:lpstr>
      <vt:lpstr>2_Office Theme</vt:lpstr>
      <vt:lpstr>3_Office Theme</vt:lpstr>
      <vt:lpstr>Main Findings of the CIRDA Market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CIRDA Country Program Managers Workshop  25-27August 2015 Addis Ababa, Ethiopia</dc:title>
  <dc:creator>Georgie George</dc:creator>
  <cp:lastModifiedBy>Anthony Mills</cp:lastModifiedBy>
  <cp:revision>353</cp:revision>
  <dcterms:created xsi:type="dcterms:W3CDTF">2015-08-10T16:51:50Z</dcterms:created>
  <dcterms:modified xsi:type="dcterms:W3CDTF">2016-03-16T06:52:12Z</dcterms:modified>
</cp:coreProperties>
</file>