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57" r:id="rId2"/>
    <p:sldId id="258" r:id="rId3"/>
    <p:sldId id="326" r:id="rId4"/>
    <p:sldId id="267" r:id="rId5"/>
    <p:sldId id="328" r:id="rId6"/>
    <p:sldId id="327" r:id="rId7"/>
    <p:sldId id="320" r:id="rId8"/>
    <p:sldId id="325" r:id="rId9"/>
    <p:sldId id="269" r:id="rId10"/>
    <p:sldId id="276" r:id="rId11"/>
    <p:sldId id="330" r:id="rId12"/>
    <p:sldId id="311" r:id="rId13"/>
    <p:sldId id="287" r:id="rId14"/>
    <p:sldId id="266" r:id="rId15"/>
    <p:sldId id="294" r:id="rId16"/>
    <p:sldId id="270" r:id="rId17"/>
    <p:sldId id="283" r:id="rId18"/>
    <p:sldId id="329" r:id="rId19"/>
    <p:sldId id="304" r:id="rId20"/>
    <p:sldId id="272" r:id="rId21"/>
    <p:sldId id="280" r:id="rId22"/>
    <p:sldId id="314" r:id="rId23"/>
    <p:sldId id="324" r:id="rId24"/>
    <p:sldId id="322" r:id="rId25"/>
    <p:sldId id="318" r:id="rId26"/>
    <p:sldId id="331" r:id="rId27"/>
    <p:sldId id="263" r:id="rId28"/>
    <p:sldId id="26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s Vujovic" initials="JV" lastIdx="5" clrIdx="0">
    <p:extLst>
      <p:ext uri="{19B8F6BF-5375-455C-9EA6-DF929625EA0E}">
        <p15:presenceInfo xmlns:p15="http://schemas.microsoft.com/office/powerpoint/2012/main" userId="Jess Vujovi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52D6B"/>
    <a:srgbClr val="9D01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21" autoAdjust="0"/>
    <p:restoredTop sz="81128" autoAdjust="0"/>
  </p:normalViewPr>
  <p:slideViewPr>
    <p:cSldViewPr snapToGrid="0">
      <p:cViewPr varScale="1">
        <p:scale>
          <a:sx n="94" d="100"/>
          <a:sy n="94" d="100"/>
        </p:scale>
        <p:origin x="618" y="90"/>
      </p:cViewPr>
      <p:guideLst>
        <p:guide orient="horz" pos="2160"/>
        <p:guide pos="3840"/>
      </p:guideLst>
    </p:cSldViewPr>
  </p:slideViewPr>
  <p:outlineViewPr>
    <p:cViewPr>
      <p:scale>
        <a:sx n="33" d="100"/>
        <a:sy n="33" d="100"/>
      </p:scale>
      <p:origin x="0" y="-36"/>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200" d="100"/>
          <a:sy n="200" d="100"/>
        </p:scale>
        <p:origin x="-270" y="-265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E6F00EC-005C-4B6D-83B1-53D1D7490472}" type="datetimeFigureOut">
              <a:rPr lang="en-ZA" smtClean="0"/>
              <a:t>27-08-2015</a:t>
            </a:fld>
            <a:endParaRPr lang="en-ZA"/>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8CC857A-0164-40B3-A8B8-08F4A33822EC}" type="slidenum">
              <a:rPr lang="en-ZA" smtClean="0"/>
              <a:t>‹#›</a:t>
            </a:fld>
            <a:endParaRPr lang="en-ZA"/>
          </a:p>
        </p:txBody>
      </p:sp>
    </p:spTree>
    <p:extLst>
      <p:ext uri="{BB962C8B-B14F-4D97-AF65-F5344CB8AC3E}">
        <p14:creationId xmlns:p14="http://schemas.microsoft.com/office/powerpoint/2010/main" val="1366438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E1B189-2F4A-4CC6-B50F-619EB9A4F878}" type="datetimeFigureOut">
              <a:rPr lang="en-ZA" smtClean="0"/>
              <a:t>27-08-2015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1BC518-4BC8-4DFF-9D15-216A34198AF6}" type="slidenum">
              <a:rPr lang="en-ZA" smtClean="0"/>
              <a:t>‹#›</a:t>
            </a:fld>
            <a:endParaRPr lang="en-ZA"/>
          </a:p>
        </p:txBody>
      </p:sp>
    </p:spTree>
    <p:extLst>
      <p:ext uri="{BB962C8B-B14F-4D97-AF65-F5344CB8AC3E}">
        <p14:creationId xmlns:p14="http://schemas.microsoft.com/office/powerpoint/2010/main" val="3344067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00808BE6-E7BD-4274-A17D-3A0138049346}" type="slidenum">
              <a:rPr lang="en-ZA" smtClean="0"/>
              <a:t>1</a:t>
            </a:fld>
            <a:endParaRPr lang="en-ZA" dirty="0"/>
          </a:p>
        </p:txBody>
      </p:sp>
    </p:spTree>
    <p:extLst>
      <p:ext uri="{BB962C8B-B14F-4D97-AF65-F5344CB8AC3E}">
        <p14:creationId xmlns:p14="http://schemas.microsoft.com/office/powerpoint/2010/main" val="369737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6B1BC518-4BC8-4DFF-9D15-216A34198AF6}" type="slidenum">
              <a:rPr lang="en-ZA" smtClean="0"/>
              <a:t>12</a:t>
            </a:fld>
            <a:endParaRPr lang="en-ZA"/>
          </a:p>
        </p:txBody>
      </p:sp>
    </p:spTree>
    <p:extLst>
      <p:ext uri="{BB962C8B-B14F-4D97-AF65-F5344CB8AC3E}">
        <p14:creationId xmlns:p14="http://schemas.microsoft.com/office/powerpoint/2010/main" val="2236301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6B1BC518-4BC8-4DFF-9D15-216A34198AF6}" type="slidenum">
              <a:rPr lang="en-ZA" smtClean="0"/>
              <a:t>13</a:t>
            </a:fld>
            <a:endParaRPr lang="en-ZA"/>
          </a:p>
        </p:txBody>
      </p:sp>
    </p:spTree>
    <p:extLst>
      <p:ext uri="{BB962C8B-B14F-4D97-AF65-F5344CB8AC3E}">
        <p14:creationId xmlns:p14="http://schemas.microsoft.com/office/powerpoint/2010/main" val="3972127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The Mercy Corps </a:t>
            </a:r>
            <a:r>
              <a:rPr lang="en-ZA" dirty="0" err="1" smtClean="0"/>
              <a:t>Agri</a:t>
            </a:r>
            <a:r>
              <a:rPr lang="en-ZA" dirty="0" smtClean="0"/>
              <a:t>-Fin mobile program provides a “bundle” of advisory and financial services plus market information to the smallholder farmer via the mobile phone. </a:t>
            </a:r>
            <a:endParaRPr lang="en-ZA" dirty="0"/>
          </a:p>
        </p:txBody>
      </p:sp>
      <p:sp>
        <p:nvSpPr>
          <p:cNvPr id="4" name="Slide Number Placeholder 3"/>
          <p:cNvSpPr>
            <a:spLocks noGrp="1"/>
          </p:cNvSpPr>
          <p:nvPr>
            <p:ph type="sldNum" sz="quarter" idx="10"/>
          </p:nvPr>
        </p:nvSpPr>
        <p:spPr/>
        <p:txBody>
          <a:bodyPr/>
          <a:lstStyle/>
          <a:p>
            <a:fld id="{6B1BC518-4BC8-4DFF-9D15-216A34198AF6}" type="slidenum">
              <a:rPr lang="en-ZA" smtClean="0"/>
              <a:t>14</a:t>
            </a:fld>
            <a:endParaRPr lang="en-ZA"/>
          </a:p>
        </p:txBody>
      </p:sp>
    </p:spTree>
    <p:extLst>
      <p:ext uri="{BB962C8B-B14F-4D97-AF65-F5344CB8AC3E}">
        <p14:creationId xmlns:p14="http://schemas.microsoft.com/office/powerpoint/2010/main" val="1573208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The</a:t>
            </a:r>
            <a:endParaRPr lang="en-ZA" dirty="0"/>
          </a:p>
        </p:txBody>
      </p:sp>
      <p:sp>
        <p:nvSpPr>
          <p:cNvPr id="4" name="Slide Number Placeholder 3"/>
          <p:cNvSpPr>
            <a:spLocks noGrp="1"/>
          </p:cNvSpPr>
          <p:nvPr>
            <p:ph type="sldNum" sz="quarter" idx="10"/>
          </p:nvPr>
        </p:nvSpPr>
        <p:spPr/>
        <p:txBody>
          <a:bodyPr/>
          <a:lstStyle/>
          <a:p>
            <a:fld id="{6B1BC518-4BC8-4DFF-9D15-216A34198AF6}" type="slidenum">
              <a:rPr lang="en-ZA" smtClean="0"/>
              <a:t>15</a:t>
            </a:fld>
            <a:endParaRPr lang="en-ZA"/>
          </a:p>
        </p:txBody>
      </p:sp>
    </p:spTree>
    <p:extLst>
      <p:ext uri="{BB962C8B-B14F-4D97-AF65-F5344CB8AC3E}">
        <p14:creationId xmlns:p14="http://schemas.microsoft.com/office/powerpoint/2010/main" val="3010099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6B1BC518-4BC8-4DFF-9D15-216A34198AF6}" type="slidenum">
              <a:rPr lang="en-ZA" smtClean="0"/>
              <a:t>16</a:t>
            </a:fld>
            <a:endParaRPr lang="en-ZA"/>
          </a:p>
        </p:txBody>
      </p:sp>
    </p:spTree>
    <p:extLst>
      <p:ext uri="{BB962C8B-B14F-4D97-AF65-F5344CB8AC3E}">
        <p14:creationId xmlns:p14="http://schemas.microsoft.com/office/powerpoint/2010/main" val="785440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dirty="0" smtClean="0"/>
              <a:t>Important</a:t>
            </a:r>
            <a:r>
              <a:rPr lang="en-ZA" baseline="0" dirty="0" smtClean="0"/>
              <a:t> to highlight here that through these workshops and the two way dialogue established between forecasters and farmers on</a:t>
            </a:r>
            <a:r>
              <a:rPr lang="en-ZA" sz="1200" kern="1200" dirty="0" smtClean="0">
                <a:solidFill>
                  <a:schemeClr val="tx1"/>
                </a:solidFill>
                <a:effectLst/>
                <a:latin typeface="+mn-lt"/>
                <a:ea typeface="+mn-ea"/>
                <a:cs typeface="+mn-cs"/>
              </a:rPr>
              <a:t> forecasting probabilities and farmers needs:</a:t>
            </a:r>
            <a:r>
              <a:rPr lang="en-ZA" sz="1200" kern="1200" baseline="0" dirty="0" smtClean="0">
                <a:solidFill>
                  <a:schemeClr val="tx1"/>
                </a:solidFill>
                <a:effectLst/>
                <a:latin typeface="+mn-lt"/>
                <a:ea typeface="+mn-ea"/>
                <a:cs typeface="+mn-cs"/>
              </a:rPr>
              <a:t> </a:t>
            </a:r>
            <a:r>
              <a:rPr lang="en-ZA" sz="1200" kern="1200" baseline="0" dirty="0" err="1" smtClean="0">
                <a:solidFill>
                  <a:schemeClr val="tx1"/>
                </a:solidFill>
                <a:effectLst/>
                <a:latin typeface="+mn-lt"/>
                <a:ea typeface="+mn-ea"/>
                <a:cs typeface="+mn-cs"/>
              </a:rPr>
              <a:t>i</a:t>
            </a:r>
            <a:r>
              <a:rPr lang="en-ZA" sz="1200" kern="1200" baseline="0" dirty="0" smtClean="0">
                <a:solidFill>
                  <a:schemeClr val="tx1"/>
                </a:solidFill>
                <a:effectLst/>
                <a:latin typeface="+mn-lt"/>
                <a:ea typeface="+mn-ea"/>
                <a:cs typeface="+mn-cs"/>
              </a:rPr>
              <a:t>) trust was established, which was critical for the projects’ long term success; and ii) allowed farmers to gain familiarity with seasonal forecasts and weather advisories they has previously not accessed/been exposed to. </a:t>
            </a:r>
            <a:endParaRPr lang="en-ZA" dirty="0" smtClean="0"/>
          </a:p>
          <a:p>
            <a:endParaRPr lang="en-ZA" dirty="0"/>
          </a:p>
        </p:txBody>
      </p:sp>
      <p:sp>
        <p:nvSpPr>
          <p:cNvPr id="4" name="Slide Number Placeholder 3"/>
          <p:cNvSpPr>
            <a:spLocks noGrp="1"/>
          </p:cNvSpPr>
          <p:nvPr>
            <p:ph type="sldNum" sz="quarter" idx="10"/>
          </p:nvPr>
        </p:nvSpPr>
        <p:spPr/>
        <p:txBody>
          <a:bodyPr/>
          <a:lstStyle/>
          <a:p>
            <a:fld id="{6B1BC518-4BC8-4DFF-9D15-216A34198AF6}" type="slidenum">
              <a:rPr lang="en-ZA" smtClean="0"/>
              <a:t>17</a:t>
            </a:fld>
            <a:endParaRPr lang="en-ZA"/>
          </a:p>
        </p:txBody>
      </p:sp>
    </p:spTree>
    <p:extLst>
      <p:ext uri="{BB962C8B-B14F-4D97-AF65-F5344CB8AC3E}">
        <p14:creationId xmlns:p14="http://schemas.microsoft.com/office/powerpoint/2010/main" val="6652516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Orange </a:t>
            </a:r>
            <a:r>
              <a:rPr lang="en-ZA" dirty="0" err="1" smtClean="0"/>
              <a:t>Sènèkèla</a:t>
            </a:r>
            <a:r>
              <a:rPr lang="en-ZA" dirty="0" smtClean="0"/>
              <a:t>, an agricultural information service, was launched</a:t>
            </a:r>
            <a:r>
              <a:rPr lang="en-ZA" baseline="0" dirty="0" smtClean="0"/>
              <a:t> </a:t>
            </a:r>
            <a:r>
              <a:rPr lang="en-ZA" dirty="0" smtClean="0"/>
              <a:t>in Mali in July 2013. It is made up of a call centre staffed by</a:t>
            </a:r>
            <a:r>
              <a:rPr lang="en-ZA" baseline="0" dirty="0" smtClean="0"/>
              <a:t> </a:t>
            </a:r>
            <a:r>
              <a:rPr lang="en-ZA" dirty="0" smtClean="0"/>
              <a:t>agricultural experts and a USSD component delivering market prices. </a:t>
            </a:r>
          </a:p>
          <a:p>
            <a:endParaRPr lang="en-ZA" dirty="0" smtClean="0"/>
          </a:p>
          <a:p>
            <a:r>
              <a:rPr lang="en-ZA" dirty="0" smtClean="0"/>
              <a:t>Content is available for the following topics: • Planning stage: crop varieties, where in the agro-climatic zone to grow the crop, expected yield • Growing stage: from land preparation to harvest • Risks: e.g. illnesses, parasites and how to solve them • Post-harvest: how to store the crop</a:t>
            </a:r>
          </a:p>
          <a:p>
            <a:endParaRPr lang="en-ZA" dirty="0" smtClean="0"/>
          </a:p>
          <a:p>
            <a:r>
              <a:rPr lang="en-ZA" dirty="0" smtClean="0"/>
              <a:t>All the information delivered through the call centre comes from a database developed by IER specifically for </a:t>
            </a:r>
            <a:r>
              <a:rPr lang="en-ZA" dirty="0" err="1" smtClean="0"/>
              <a:t>Sènèkèla</a:t>
            </a:r>
            <a:r>
              <a:rPr lang="en-ZA" dirty="0" smtClean="0"/>
              <a:t>. </a:t>
            </a:r>
          </a:p>
          <a:p>
            <a:endParaRPr lang="en-ZA" dirty="0" smtClean="0"/>
          </a:p>
          <a:p>
            <a:r>
              <a:rPr lang="en-ZA" dirty="0" smtClean="0"/>
              <a:t>call-</a:t>
            </a:r>
            <a:r>
              <a:rPr lang="en-ZA" dirty="0" err="1" smtClean="0"/>
              <a:t>center</a:t>
            </a:r>
            <a:r>
              <a:rPr lang="en-ZA" dirty="0" smtClean="0"/>
              <a:t> which is accessible through the 37 333 from an Orange SIM card in Mali, cost : 50 FCFA/minute</a:t>
            </a:r>
          </a:p>
          <a:p>
            <a:endParaRPr lang="en-ZA" dirty="0" smtClean="0"/>
          </a:p>
          <a:p>
            <a:r>
              <a:rPr lang="en-ZA" dirty="0" smtClean="0"/>
              <a:t>Project encountered issues,</a:t>
            </a:r>
            <a:r>
              <a:rPr lang="en-ZA" baseline="0" dirty="0" smtClean="0"/>
              <a:t> wasn’t a complete failure, but did encounter problems</a:t>
            </a:r>
            <a:endParaRPr lang="en-ZA" dirty="0"/>
          </a:p>
        </p:txBody>
      </p:sp>
      <p:sp>
        <p:nvSpPr>
          <p:cNvPr id="4" name="Slide Number Placeholder 3"/>
          <p:cNvSpPr>
            <a:spLocks noGrp="1"/>
          </p:cNvSpPr>
          <p:nvPr>
            <p:ph type="sldNum" sz="quarter" idx="10"/>
          </p:nvPr>
        </p:nvSpPr>
        <p:spPr/>
        <p:txBody>
          <a:bodyPr/>
          <a:lstStyle/>
          <a:p>
            <a:fld id="{6B1BC518-4BC8-4DFF-9D15-216A34198AF6}" type="slidenum">
              <a:rPr lang="en-ZA" smtClean="0"/>
              <a:t>19</a:t>
            </a:fld>
            <a:endParaRPr lang="en-ZA"/>
          </a:p>
        </p:txBody>
      </p:sp>
    </p:spTree>
    <p:extLst>
      <p:ext uri="{BB962C8B-B14F-4D97-AF65-F5344CB8AC3E}">
        <p14:creationId xmlns:p14="http://schemas.microsoft.com/office/powerpoint/2010/main" val="3908091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6B1BC518-4BC8-4DFF-9D15-216A34198AF6}" type="slidenum">
              <a:rPr lang="en-ZA" smtClean="0"/>
              <a:t>20</a:t>
            </a:fld>
            <a:endParaRPr lang="en-ZA"/>
          </a:p>
        </p:txBody>
      </p:sp>
    </p:spTree>
    <p:extLst>
      <p:ext uri="{BB962C8B-B14F-4D97-AF65-F5344CB8AC3E}">
        <p14:creationId xmlns:p14="http://schemas.microsoft.com/office/powerpoint/2010/main" val="56515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Highlight that </a:t>
            </a:r>
            <a:r>
              <a:rPr lang="en-ZA" dirty="0" smtClean="0">
                <a:latin typeface="Arial" panose="020B0604020202020204" pitchFamily="34" charset="0"/>
                <a:cs typeface="Arial" panose="020B0604020202020204" pitchFamily="34" charset="0"/>
              </a:rPr>
              <a:t>Firm case studies from Africa lacking, although much anecdotal evidence exists. Social structure</a:t>
            </a:r>
            <a:r>
              <a:rPr lang="en-ZA" baseline="0" dirty="0" smtClean="0">
                <a:latin typeface="Arial" panose="020B0604020202020204" pitchFamily="34" charset="0"/>
                <a:cs typeface="Arial" panose="020B0604020202020204" pitchFamily="34" charset="0"/>
              </a:rPr>
              <a:t> enabled and supported through </a:t>
            </a:r>
            <a:r>
              <a:rPr lang="en-ZA" baseline="0" smtClean="0">
                <a:latin typeface="Arial" panose="020B0604020202020204" pitchFamily="34" charset="0"/>
                <a:cs typeface="Arial" panose="020B0604020202020204" pitchFamily="34" charset="0"/>
              </a:rPr>
              <a:t>digital me</a:t>
            </a:r>
            <a:endParaRPr lang="en-ZA" dirty="0" smtClean="0">
              <a:latin typeface="Arial" panose="020B0604020202020204" pitchFamily="34" charset="0"/>
              <a:cs typeface="Arial" panose="020B0604020202020204" pitchFamily="34" charset="0"/>
            </a:endParaRPr>
          </a:p>
          <a:p>
            <a:endParaRPr lang="en-ZA" b="1" dirty="0" smtClean="0"/>
          </a:p>
          <a:p>
            <a:r>
              <a:rPr lang="en-ZA" b="0" dirty="0" smtClean="0"/>
              <a:t>Can mention the political Arab spring and use of </a:t>
            </a:r>
            <a:r>
              <a:rPr lang="en-ZA" b="0" dirty="0" err="1" smtClean="0"/>
              <a:t>whatapp</a:t>
            </a:r>
            <a:r>
              <a:rPr lang="en-ZA" b="0" dirty="0" smtClean="0"/>
              <a:t> for political mobilisation in </a:t>
            </a:r>
            <a:r>
              <a:rPr lang="en-ZA" b="0" dirty="0" err="1" smtClean="0"/>
              <a:t>Zim</a:t>
            </a:r>
            <a:r>
              <a:rPr lang="en-ZA" b="0" dirty="0" smtClean="0"/>
              <a:t>.</a:t>
            </a:r>
            <a:endParaRPr lang="en-ZA" b="0" dirty="0"/>
          </a:p>
        </p:txBody>
      </p:sp>
      <p:sp>
        <p:nvSpPr>
          <p:cNvPr id="4" name="Slide Number Placeholder 3"/>
          <p:cNvSpPr>
            <a:spLocks noGrp="1"/>
          </p:cNvSpPr>
          <p:nvPr>
            <p:ph type="sldNum" sz="quarter" idx="10"/>
          </p:nvPr>
        </p:nvSpPr>
        <p:spPr/>
        <p:txBody>
          <a:bodyPr/>
          <a:lstStyle/>
          <a:p>
            <a:fld id="{6B1BC518-4BC8-4DFF-9D15-216A34198AF6}" type="slidenum">
              <a:rPr lang="en-ZA" smtClean="0"/>
              <a:t>21</a:t>
            </a:fld>
            <a:endParaRPr lang="en-ZA"/>
          </a:p>
        </p:txBody>
      </p:sp>
    </p:spTree>
    <p:extLst>
      <p:ext uri="{BB962C8B-B14F-4D97-AF65-F5344CB8AC3E}">
        <p14:creationId xmlns:p14="http://schemas.microsoft.com/office/powerpoint/2010/main" val="2057232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SAB and Coke have both broken through the last mile barrier. What can we learn from them? What have they done? Nearly</a:t>
            </a:r>
            <a:r>
              <a:rPr lang="en-ZA" baseline="0" dirty="0" smtClean="0"/>
              <a:t> 50% of people in Africa lack access to critical medicines, yet, you can get a coco-cola nearly anywhere in the world…. </a:t>
            </a:r>
            <a:endParaRPr lang="en-ZA" dirty="0"/>
          </a:p>
        </p:txBody>
      </p:sp>
      <p:sp>
        <p:nvSpPr>
          <p:cNvPr id="4" name="Slide Number Placeholder 3"/>
          <p:cNvSpPr>
            <a:spLocks noGrp="1"/>
          </p:cNvSpPr>
          <p:nvPr>
            <p:ph type="sldNum" sz="quarter" idx="10"/>
          </p:nvPr>
        </p:nvSpPr>
        <p:spPr/>
        <p:txBody>
          <a:bodyPr/>
          <a:lstStyle/>
          <a:p>
            <a:fld id="{6B1BC518-4BC8-4DFF-9D15-216A34198AF6}" type="slidenum">
              <a:rPr lang="en-ZA" smtClean="0"/>
              <a:t>22</a:t>
            </a:fld>
            <a:endParaRPr lang="en-ZA"/>
          </a:p>
        </p:txBody>
      </p:sp>
    </p:spTree>
    <p:extLst>
      <p:ext uri="{BB962C8B-B14F-4D97-AF65-F5344CB8AC3E}">
        <p14:creationId xmlns:p14="http://schemas.microsoft.com/office/powerpoint/2010/main" val="488343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6B1BC518-4BC8-4DFF-9D15-216A34198AF6}" type="slidenum">
              <a:rPr lang="en-ZA" smtClean="0"/>
              <a:t>2</a:t>
            </a:fld>
            <a:endParaRPr lang="en-ZA"/>
          </a:p>
        </p:txBody>
      </p:sp>
    </p:spTree>
    <p:extLst>
      <p:ext uri="{BB962C8B-B14F-4D97-AF65-F5344CB8AC3E}">
        <p14:creationId xmlns:p14="http://schemas.microsoft.com/office/powerpoint/2010/main" val="30315874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SAB and Coke have both broken through the last mile barrier. What can we learn from them? What have they done? Nearly</a:t>
            </a:r>
            <a:r>
              <a:rPr lang="en-ZA" baseline="0" dirty="0" smtClean="0"/>
              <a:t> 50% of people in Africa lack access to critical medicines, yet, you can get a coco-cola nearly anywhere in the world…. </a:t>
            </a:r>
            <a:endParaRPr lang="en-ZA" dirty="0"/>
          </a:p>
        </p:txBody>
      </p:sp>
      <p:sp>
        <p:nvSpPr>
          <p:cNvPr id="4" name="Slide Number Placeholder 3"/>
          <p:cNvSpPr>
            <a:spLocks noGrp="1"/>
          </p:cNvSpPr>
          <p:nvPr>
            <p:ph type="sldNum" sz="quarter" idx="10"/>
          </p:nvPr>
        </p:nvSpPr>
        <p:spPr/>
        <p:txBody>
          <a:bodyPr/>
          <a:lstStyle/>
          <a:p>
            <a:fld id="{6B1BC518-4BC8-4DFF-9D15-216A34198AF6}" type="slidenum">
              <a:rPr lang="en-ZA" smtClean="0"/>
              <a:t>23</a:t>
            </a:fld>
            <a:endParaRPr lang="en-ZA"/>
          </a:p>
        </p:txBody>
      </p:sp>
    </p:spTree>
    <p:extLst>
      <p:ext uri="{BB962C8B-B14F-4D97-AF65-F5344CB8AC3E}">
        <p14:creationId xmlns:p14="http://schemas.microsoft.com/office/powerpoint/2010/main" val="35505429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SAB and Coke have both broken through the last mile barrier. What can we learn from them? What have they done? Nearly</a:t>
            </a:r>
            <a:r>
              <a:rPr lang="en-ZA" baseline="0" dirty="0" smtClean="0"/>
              <a:t> 50% of people in Africa lack access to critical medicines, yet, you can get a coco-cola nearly anywhere in the world…. </a:t>
            </a:r>
            <a:endParaRPr lang="en-ZA" dirty="0"/>
          </a:p>
        </p:txBody>
      </p:sp>
      <p:sp>
        <p:nvSpPr>
          <p:cNvPr id="4" name="Slide Number Placeholder 3"/>
          <p:cNvSpPr>
            <a:spLocks noGrp="1"/>
          </p:cNvSpPr>
          <p:nvPr>
            <p:ph type="sldNum" sz="quarter" idx="10"/>
          </p:nvPr>
        </p:nvSpPr>
        <p:spPr/>
        <p:txBody>
          <a:bodyPr/>
          <a:lstStyle/>
          <a:p>
            <a:fld id="{6B1BC518-4BC8-4DFF-9D15-216A34198AF6}" type="slidenum">
              <a:rPr lang="en-ZA" smtClean="0"/>
              <a:t>24</a:t>
            </a:fld>
            <a:endParaRPr lang="en-ZA"/>
          </a:p>
        </p:txBody>
      </p:sp>
    </p:spTree>
    <p:extLst>
      <p:ext uri="{BB962C8B-B14F-4D97-AF65-F5344CB8AC3E}">
        <p14:creationId xmlns:p14="http://schemas.microsoft.com/office/powerpoint/2010/main" val="4926026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200" dirty="0" smtClean="0">
                <a:latin typeface="Arial" panose="020B0604020202020204" pitchFamily="34" charset="0"/>
                <a:cs typeface="Arial" panose="020B0604020202020204" pitchFamily="34" charset="0"/>
              </a:rPr>
              <a:t>Through PLM, the government agencies managing the procurement and efficient distribution of essential medicines and medical supplies benefit from private sector expertise, learning how to forecast demand for medicines and vaccines, better market the availability of such commodities, and ensure the cold chain equipment is maintained properly for storing certain medicines and vaccines.</a:t>
            </a:r>
          </a:p>
          <a:p>
            <a:r>
              <a:rPr lang="en-ZA" dirty="0" smtClean="0"/>
              <a:t>Partnering with international aid foundations: important</a:t>
            </a:r>
            <a:r>
              <a:rPr lang="en-ZA" baseline="0" dirty="0" smtClean="0"/>
              <a:t> to highlight that this ensures the sustainability of the project, as they each have different strengths and </a:t>
            </a:r>
            <a:endParaRPr lang="en-ZA" dirty="0"/>
          </a:p>
        </p:txBody>
      </p:sp>
      <p:sp>
        <p:nvSpPr>
          <p:cNvPr id="4" name="Slide Number Placeholder 3"/>
          <p:cNvSpPr>
            <a:spLocks noGrp="1"/>
          </p:cNvSpPr>
          <p:nvPr>
            <p:ph type="sldNum" sz="quarter" idx="10"/>
          </p:nvPr>
        </p:nvSpPr>
        <p:spPr/>
        <p:txBody>
          <a:bodyPr/>
          <a:lstStyle/>
          <a:p>
            <a:fld id="{6B1BC518-4BC8-4DFF-9D15-216A34198AF6}" type="slidenum">
              <a:rPr lang="en-ZA" smtClean="0"/>
              <a:t>25</a:t>
            </a:fld>
            <a:endParaRPr lang="en-ZA"/>
          </a:p>
        </p:txBody>
      </p:sp>
    </p:spTree>
    <p:extLst>
      <p:ext uri="{BB962C8B-B14F-4D97-AF65-F5344CB8AC3E}">
        <p14:creationId xmlns:p14="http://schemas.microsoft.com/office/powerpoint/2010/main" val="36853989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ZA" sz="1200" b="0" i="0" kern="1200" dirty="0" smtClean="0">
                <a:solidFill>
                  <a:schemeClr val="tx1"/>
                </a:solidFill>
                <a:effectLst/>
                <a:latin typeface="+mn-lt"/>
                <a:ea typeface="+mn-ea"/>
                <a:cs typeface="+mn-cs"/>
              </a:rPr>
              <a:t>.</a:t>
            </a:r>
            <a:endParaRPr lang="en-ZA" dirty="0"/>
          </a:p>
        </p:txBody>
      </p:sp>
      <p:sp>
        <p:nvSpPr>
          <p:cNvPr id="4" name="Slide Number Placeholder 3"/>
          <p:cNvSpPr>
            <a:spLocks noGrp="1"/>
          </p:cNvSpPr>
          <p:nvPr>
            <p:ph type="sldNum" sz="quarter" idx="10"/>
          </p:nvPr>
        </p:nvSpPr>
        <p:spPr/>
        <p:txBody>
          <a:bodyPr/>
          <a:lstStyle/>
          <a:p>
            <a:fld id="{6B1BC518-4BC8-4DFF-9D15-216A34198AF6}" type="slidenum">
              <a:rPr lang="en-ZA" smtClean="0"/>
              <a:t>26</a:t>
            </a:fld>
            <a:endParaRPr lang="en-ZA"/>
          </a:p>
        </p:txBody>
      </p:sp>
    </p:spTree>
    <p:extLst>
      <p:ext uri="{BB962C8B-B14F-4D97-AF65-F5344CB8AC3E}">
        <p14:creationId xmlns:p14="http://schemas.microsoft.com/office/powerpoint/2010/main" val="38513239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6B1BC518-4BC8-4DFF-9D15-216A34198AF6}" type="slidenum">
              <a:rPr lang="en-ZA" smtClean="0"/>
              <a:t>27</a:t>
            </a:fld>
            <a:endParaRPr lang="en-ZA"/>
          </a:p>
        </p:txBody>
      </p:sp>
    </p:spTree>
    <p:extLst>
      <p:ext uri="{BB962C8B-B14F-4D97-AF65-F5344CB8AC3E}">
        <p14:creationId xmlns:p14="http://schemas.microsoft.com/office/powerpoint/2010/main" val="860060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6B1BC518-4BC8-4DFF-9D15-216A34198AF6}" type="slidenum">
              <a:rPr lang="en-ZA" smtClean="0"/>
              <a:t>28</a:t>
            </a:fld>
            <a:endParaRPr lang="en-ZA"/>
          </a:p>
        </p:txBody>
      </p:sp>
    </p:spTree>
    <p:extLst>
      <p:ext uri="{BB962C8B-B14F-4D97-AF65-F5344CB8AC3E}">
        <p14:creationId xmlns:p14="http://schemas.microsoft.com/office/powerpoint/2010/main" val="774739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Providing the bigger picture</a:t>
            </a:r>
            <a:r>
              <a:rPr lang="en-US" baseline="0" dirty="0" smtClean="0"/>
              <a:t> of the main stakeholders around the generation, provision and consumption of weather information. </a:t>
            </a:r>
          </a:p>
          <a:p>
            <a:r>
              <a:rPr lang="en-US" baseline="0" dirty="0" smtClean="0"/>
              <a:t>Important to understand the context and the relationships between the stakeholders.  Why do certain relationships exist and how are they maintained? This helps to get an idea of what conditions need to be in place for optimal operation of the NHMS.</a:t>
            </a:r>
          </a:p>
          <a:p>
            <a:r>
              <a:rPr lang="en-US" b="1" baseline="0" dirty="0" smtClean="0"/>
              <a:t>CGIAR: </a:t>
            </a:r>
            <a:r>
              <a:rPr lang="en-US" baseline="0" dirty="0" smtClean="0"/>
              <a:t>Consultative Group for International Agricultural Research</a:t>
            </a:r>
          </a:p>
          <a:p>
            <a:r>
              <a:rPr lang="en-US" b="1" baseline="0" dirty="0" smtClean="0"/>
              <a:t>IRI:</a:t>
            </a:r>
            <a:r>
              <a:rPr lang="en-US" baseline="0" dirty="0" smtClean="0"/>
              <a:t> International Research Institute (for climate research)</a:t>
            </a:r>
          </a:p>
          <a:p>
            <a:r>
              <a:rPr lang="en-US" b="1" baseline="0" dirty="0" smtClean="0"/>
              <a:t>GFCS: </a:t>
            </a:r>
            <a:r>
              <a:rPr lang="en-US" baseline="0" dirty="0" smtClean="0"/>
              <a:t>Global Framework for Climate Services</a:t>
            </a:r>
          </a:p>
          <a:p>
            <a:r>
              <a:rPr lang="en-US" b="1" baseline="0" dirty="0" smtClean="0"/>
              <a:t>ACMAD: </a:t>
            </a:r>
            <a:r>
              <a:rPr lang="en-US" b="0" baseline="0" dirty="0" smtClean="0"/>
              <a:t>African Centre of Meteorological Applications and Development</a:t>
            </a:r>
          </a:p>
          <a:p>
            <a:r>
              <a:rPr lang="en-US" b="1" baseline="0" dirty="0" smtClean="0"/>
              <a:t>AGRHYMET: </a:t>
            </a:r>
            <a:r>
              <a:rPr lang="en-US" b="0" baseline="0" dirty="0" err="1" smtClean="0"/>
              <a:t>AGRiculture</a:t>
            </a:r>
            <a:r>
              <a:rPr lang="en-US" b="0" baseline="0" dirty="0" smtClean="0"/>
              <a:t> </a:t>
            </a:r>
            <a:r>
              <a:rPr lang="en-US" b="0" baseline="0" dirty="0" err="1" smtClean="0"/>
              <a:t>HYdrology</a:t>
            </a:r>
            <a:r>
              <a:rPr lang="en-US" b="0" baseline="0" dirty="0" smtClean="0"/>
              <a:t> and </a:t>
            </a:r>
            <a:r>
              <a:rPr lang="en-US" b="0" baseline="0" dirty="0" err="1" smtClean="0"/>
              <a:t>METerology</a:t>
            </a:r>
            <a:endParaRPr lang="en-US" b="0" baseline="0" dirty="0" smtClean="0"/>
          </a:p>
          <a:p>
            <a:r>
              <a:rPr lang="en-US" b="1" baseline="0" dirty="0" smtClean="0"/>
              <a:t>WASCAL: </a:t>
            </a:r>
            <a:r>
              <a:rPr lang="en-US" b="0" baseline="0" dirty="0" smtClean="0"/>
              <a:t>West African Science Service Centre on Climate Change and Land Use </a:t>
            </a:r>
            <a:endParaRPr lang="en-US" b="1" baseline="0" dirty="0" smtClean="0"/>
          </a:p>
          <a:p>
            <a:endParaRPr lang="en-US" dirty="0" smtClean="0"/>
          </a:p>
        </p:txBody>
      </p:sp>
      <p:sp>
        <p:nvSpPr>
          <p:cNvPr id="4" name="Slide Number Placeholder 3"/>
          <p:cNvSpPr>
            <a:spLocks noGrp="1"/>
          </p:cNvSpPr>
          <p:nvPr>
            <p:ph type="sldNum" sz="quarter" idx="10"/>
          </p:nvPr>
        </p:nvSpPr>
        <p:spPr/>
        <p:txBody>
          <a:bodyPr/>
          <a:lstStyle/>
          <a:p>
            <a:fld id="{AD1C9A8C-CA82-41C9-AA9C-5938482EE3CE}" type="slidenum">
              <a:rPr lang="en-ZA" smtClean="0"/>
              <a:pPr/>
              <a:t>3</a:t>
            </a:fld>
            <a:endParaRPr lang="en-ZA"/>
          </a:p>
        </p:txBody>
      </p:sp>
    </p:spTree>
    <p:extLst>
      <p:ext uri="{BB962C8B-B14F-4D97-AF65-F5344CB8AC3E}">
        <p14:creationId xmlns:p14="http://schemas.microsoft.com/office/powerpoint/2010/main" val="3568263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Important</a:t>
            </a:r>
            <a:r>
              <a:rPr lang="en-ZA" baseline="0" dirty="0" smtClean="0"/>
              <a:t> to highlight that this is not a problem unique to climate service/information provision. This is a problem which ALL sectors face. Therefore, it is important to draw on  successful case studies/lessons learnt from ALL sectors. </a:t>
            </a:r>
            <a:endParaRPr lang="en-ZA" dirty="0"/>
          </a:p>
        </p:txBody>
      </p:sp>
      <p:sp>
        <p:nvSpPr>
          <p:cNvPr id="4" name="Slide Number Placeholder 3"/>
          <p:cNvSpPr>
            <a:spLocks noGrp="1"/>
          </p:cNvSpPr>
          <p:nvPr>
            <p:ph type="sldNum" sz="quarter" idx="10"/>
          </p:nvPr>
        </p:nvSpPr>
        <p:spPr/>
        <p:txBody>
          <a:bodyPr/>
          <a:lstStyle/>
          <a:p>
            <a:fld id="{6B1BC518-4BC8-4DFF-9D15-216A34198AF6}" type="slidenum">
              <a:rPr lang="en-ZA" smtClean="0"/>
              <a:t>4</a:t>
            </a:fld>
            <a:endParaRPr lang="en-ZA"/>
          </a:p>
        </p:txBody>
      </p:sp>
    </p:spTree>
    <p:extLst>
      <p:ext uri="{BB962C8B-B14F-4D97-AF65-F5344CB8AC3E}">
        <p14:creationId xmlns:p14="http://schemas.microsoft.com/office/powerpoint/2010/main" val="2073259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This is the value chain</a:t>
            </a:r>
            <a:r>
              <a:rPr lang="en-US" b="0" baseline="0" dirty="0" smtClean="0"/>
              <a:t> the NHMS needs to follow to receive  fulfillment.</a:t>
            </a:r>
          </a:p>
          <a:p>
            <a:pPr marL="228600" indent="-228600">
              <a:buAutoNum type="arabicPeriod"/>
            </a:pPr>
            <a:r>
              <a:rPr lang="en-US" b="1" baseline="0" dirty="0" smtClean="0"/>
              <a:t>Data: do we receive sufficient data to make accurate forecasts? Do we have adequate quality of equipment (</a:t>
            </a:r>
            <a:r>
              <a:rPr lang="en-US" b="1" baseline="0" dirty="0" err="1" smtClean="0"/>
              <a:t>p.e</a:t>
            </a:r>
            <a:r>
              <a:rPr lang="en-US" b="1" baseline="0" dirty="0" smtClean="0"/>
              <a:t> AWS) to generate data? </a:t>
            </a:r>
          </a:p>
          <a:p>
            <a:pPr marL="228600" indent="-228600">
              <a:buAutoNum type="arabicPeriod"/>
            </a:pPr>
            <a:r>
              <a:rPr lang="en-US" b="1" baseline="0" dirty="0" smtClean="0"/>
              <a:t>Information: Do we know what information the private sector - weather information users - needs? Do we have the skills to interpret and work with the data received?</a:t>
            </a:r>
          </a:p>
          <a:p>
            <a:pPr marL="228600" indent="-228600">
              <a:buAutoNum type="arabicPeriod"/>
            </a:pPr>
            <a:r>
              <a:rPr lang="en-US" b="1" baseline="0" dirty="0" smtClean="0"/>
              <a:t>Products and packaging: Are we capable to package the required information into a tailored product and sell this product? Is the political environment enabling the sales of such products and services?</a:t>
            </a:r>
            <a:endParaRPr lang="en-US" b="1" dirty="0" smtClean="0"/>
          </a:p>
          <a:p>
            <a:r>
              <a:rPr lang="en-US" b="1" dirty="0" smtClean="0"/>
              <a:t>4. Fulfillment</a:t>
            </a:r>
            <a:r>
              <a:rPr lang="en-US" b="1" baseline="0" dirty="0" smtClean="0"/>
              <a:t>: </a:t>
            </a:r>
            <a:r>
              <a:rPr lang="en-US" b="1" dirty="0" smtClean="0"/>
              <a:t>Are we closing</a:t>
            </a:r>
            <a:r>
              <a:rPr lang="en-US" b="1" baseline="0" dirty="0" smtClean="0"/>
              <a:t> the deal to the advantage of *all* not just the user. </a:t>
            </a:r>
            <a:r>
              <a:rPr lang="en-US" b="1" dirty="0" smtClean="0"/>
              <a:t>Cost</a:t>
            </a:r>
            <a:r>
              <a:rPr lang="en-US" b="1" baseline="0" dirty="0" smtClean="0"/>
              <a:t> Recovery? Fixed fees for inputs or royalty sharing, based on revenue / turnover targets?</a:t>
            </a:r>
          </a:p>
          <a:p>
            <a:endParaRPr lang="en-US" dirty="0"/>
          </a:p>
        </p:txBody>
      </p:sp>
      <p:sp>
        <p:nvSpPr>
          <p:cNvPr id="4" name="Slide Number Placeholder 3"/>
          <p:cNvSpPr>
            <a:spLocks noGrp="1"/>
          </p:cNvSpPr>
          <p:nvPr>
            <p:ph type="sldNum" sz="quarter" idx="10"/>
          </p:nvPr>
        </p:nvSpPr>
        <p:spPr/>
        <p:txBody>
          <a:bodyPr/>
          <a:lstStyle/>
          <a:p>
            <a:fld id="{AD1C9A8C-CA82-41C9-AA9C-5938482EE3CE}" type="slidenum">
              <a:rPr lang="en-ZA" smtClean="0"/>
              <a:pPr/>
              <a:t>6</a:t>
            </a:fld>
            <a:endParaRPr lang="en-ZA"/>
          </a:p>
        </p:txBody>
      </p:sp>
    </p:spTree>
    <p:extLst>
      <p:ext uri="{BB962C8B-B14F-4D97-AF65-F5344CB8AC3E}">
        <p14:creationId xmlns:p14="http://schemas.microsoft.com/office/powerpoint/2010/main" val="1058565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Isolating language transmission: The</a:t>
            </a:r>
            <a:r>
              <a:rPr lang="en-ZA" sz="1200" i="1" kern="120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information</a:t>
            </a:r>
            <a:r>
              <a:rPr lang="en-ZA" sz="1200" i="1" kern="120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Is delivered in</a:t>
            </a:r>
            <a:r>
              <a:rPr lang="en-ZA" sz="1200" i="1" kern="120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English,</a:t>
            </a:r>
            <a:r>
              <a:rPr lang="en-ZA" sz="1200" i="1" kern="120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which</a:t>
            </a:r>
            <a:r>
              <a:rPr lang="en-ZA" sz="1200" i="1" kern="120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most</a:t>
            </a:r>
            <a:r>
              <a:rPr lang="en-ZA" sz="1200" i="1" kern="120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farmers</a:t>
            </a:r>
            <a:r>
              <a:rPr lang="en-ZA" sz="1200" i="1" kern="120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do</a:t>
            </a:r>
            <a:r>
              <a:rPr lang="en-ZA" sz="1200" i="1" kern="120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not</a:t>
            </a:r>
            <a:r>
              <a:rPr lang="en-ZA" sz="1200" i="1" kern="120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understand.</a:t>
            </a:r>
            <a:r>
              <a:rPr lang="en-ZA" sz="1200" i="1" kern="120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It</a:t>
            </a:r>
            <a:r>
              <a:rPr lang="en-ZA" sz="1200" i="1" kern="120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also</a:t>
            </a:r>
            <a:r>
              <a:rPr lang="en-ZA" sz="1200" i="1" kern="120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contains</a:t>
            </a:r>
            <a:r>
              <a:rPr lang="en-ZA" sz="1200" i="1" kern="120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technical</a:t>
            </a:r>
            <a:r>
              <a:rPr lang="en-ZA" sz="1200" i="1" kern="120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language</a:t>
            </a:r>
            <a:r>
              <a:rPr lang="en-ZA" sz="1200" i="1" kern="120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that</a:t>
            </a:r>
            <a:r>
              <a:rPr lang="en-ZA" sz="1200" i="1" kern="120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is</a:t>
            </a:r>
            <a:r>
              <a:rPr lang="en-ZA" sz="1200" i="1" kern="120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translated</a:t>
            </a:r>
            <a:r>
              <a:rPr lang="en-ZA" sz="1200" i="1" kern="120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differently</a:t>
            </a:r>
            <a:r>
              <a:rPr lang="en-ZA" sz="1200" i="1" kern="120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by</a:t>
            </a:r>
            <a:r>
              <a:rPr lang="en-ZA" sz="1200" i="1" kern="120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various</a:t>
            </a:r>
            <a:r>
              <a:rPr lang="en-ZA" sz="1200" i="1" kern="120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communicators.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**NB mentioned</a:t>
            </a:r>
            <a:r>
              <a:rPr lang="en-ZA" sz="1200" kern="1200" baseline="0" dirty="0" smtClean="0">
                <a:solidFill>
                  <a:schemeClr val="tx1"/>
                </a:solidFill>
                <a:effectLst/>
                <a:latin typeface="+mn-lt"/>
                <a:ea typeface="+mn-ea"/>
                <a:cs typeface="+mn-cs"/>
              </a:rPr>
              <a:t> that these steps indicate that there are structural problems in the value chain evident here. </a:t>
            </a:r>
            <a:endParaRPr lang="en-ZA" sz="1200" kern="1200" dirty="0" smtClean="0">
              <a:solidFill>
                <a:schemeClr val="tx1"/>
              </a:solidFill>
              <a:effectLst/>
              <a:latin typeface="+mn-lt"/>
              <a:ea typeface="+mn-ea"/>
              <a:cs typeface="+mn-cs"/>
            </a:endParaRPr>
          </a:p>
          <a:p>
            <a:endParaRPr lang="en-ZA" dirty="0"/>
          </a:p>
        </p:txBody>
      </p:sp>
      <p:sp>
        <p:nvSpPr>
          <p:cNvPr id="4" name="Slide Number Placeholder 3"/>
          <p:cNvSpPr>
            <a:spLocks noGrp="1"/>
          </p:cNvSpPr>
          <p:nvPr>
            <p:ph type="sldNum" sz="quarter" idx="10"/>
          </p:nvPr>
        </p:nvSpPr>
        <p:spPr/>
        <p:txBody>
          <a:bodyPr/>
          <a:lstStyle/>
          <a:p>
            <a:fld id="{6B1BC518-4BC8-4DFF-9D15-216A34198AF6}" type="slidenum">
              <a:rPr lang="en-ZA" smtClean="0"/>
              <a:t>7</a:t>
            </a:fld>
            <a:endParaRPr lang="en-ZA"/>
          </a:p>
        </p:txBody>
      </p:sp>
    </p:spTree>
    <p:extLst>
      <p:ext uri="{BB962C8B-B14F-4D97-AF65-F5344CB8AC3E}">
        <p14:creationId xmlns:p14="http://schemas.microsoft.com/office/powerpoint/2010/main" val="3887749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6B1BC518-4BC8-4DFF-9D15-216A34198AF6}" type="slidenum">
              <a:rPr lang="en-ZA" smtClean="0"/>
              <a:t>9</a:t>
            </a:fld>
            <a:endParaRPr lang="en-ZA"/>
          </a:p>
        </p:txBody>
      </p:sp>
    </p:spTree>
    <p:extLst>
      <p:ext uri="{BB962C8B-B14F-4D97-AF65-F5344CB8AC3E}">
        <p14:creationId xmlns:p14="http://schemas.microsoft.com/office/powerpoint/2010/main" val="1520751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6B1BC518-4BC8-4DFF-9D15-216A34198AF6}" type="slidenum">
              <a:rPr lang="en-ZA" smtClean="0"/>
              <a:t>10</a:t>
            </a:fld>
            <a:endParaRPr lang="en-ZA"/>
          </a:p>
        </p:txBody>
      </p:sp>
    </p:spTree>
    <p:extLst>
      <p:ext uri="{BB962C8B-B14F-4D97-AF65-F5344CB8AC3E}">
        <p14:creationId xmlns:p14="http://schemas.microsoft.com/office/powerpoint/2010/main" val="3394394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6B1BC518-4BC8-4DFF-9D15-216A34198AF6}" type="slidenum">
              <a:rPr lang="en-ZA" smtClean="0"/>
              <a:t>11</a:t>
            </a:fld>
            <a:endParaRPr lang="en-ZA"/>
          </a:p>
        </p:txBody>
      </p:sp>
    </p:spTree>
    <p:extLst>
      <p:ext uri="{BB962C8B-B14F-4D97-AF65-F5344CB8AC3E}">
        <p14:creationId xmlns:p14="http://schemas.microsoft.com/office/powerpoint/2010/main" val="255972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Z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ZA"/>
          </a:p>
        </p:txBody>
      </p:sp>
      <p:sp>
        <p:nvSpPr>
          <p:cNvPr id="4" name="Date Placeholder 3"/>
          <p:cNvSpPr>
            <a:spLocks noGrp="1"/>
          </p:cNvSpPr>
          <p:nvPr>
            <p:ph type="dt" sz="half" idx="10"/>
          </p:nvPr>
        </p:nvSpPr>
        <p:spPr/>
        <p:txBody>
          <a:bodyPr/>
          <a:lstStyle/>
          <a:p>
            <a:fld id="{B4EA0606-DEAC-4BDB-9A59-C7D69F74E867}" type="datetimeFigureOut">
              <a:rPr lang="en-ZA" smtClean="0"/>
              <a:t>27-08-2015</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25B7FA92-5268-41B9-A59F-D7F4BC4CD92F}" type="slidenum">
              <a:rPr lang="en-ZA" smtClean="0"/>
              <a:t>‹#›</a:t>
            </a:fld>
            <a:endParaRPr lang="en-ZA"/>
          </a:p>
        </p:txBody>
      </p:sp>
    </p:spTree>
    <p:extLst>
      <p:ext uri="{BB962C8B-B14F-4D97-AF65-F5344CB8AC3E}">
        <p14:creationId xmlns:p14="http://schemas.microsoft.com/office/powerpoint/2010/main" val="71172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B4EA0606-DEAC-4BDB-9A59-C7D69F74E867}" type="datetimeFigureOut">
              <a:rPr lang="en-ZA" smtClean="0"/>
              <a:t>27-08-2015</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25B7FA92-5268-41B9-A59F-D7F4BC4CD92F}" type="slidenum">
              <a:rPr lang="en-ZA" smtClean="0"/>
              <a:t>‹#›</a:t>
            </a:fld>
            <a:endParaRPr lang="en-ZA"/>
          </a:p>
        </p:txBody>
      </p:sp>
    </p:spTree>
    <p:extLst>
      <p:ext uri="{BB962C8B-B14F-4D97-AF65-F5344CB8AC3E}">
        <p14:creationId xmlns:p14="http://schemas.microsoft.com/office/powerpoint/2010/main" val="4033814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B4EA0606-DEAC-4BDB-9A59-C7D69F74E867}" type="datetimeFigureOut">
              <a:rPr lang="en-ZA" smtClean="0"/>
              <a:t>27-08-2015</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25B7FA92-5268-41B9-A59F-D7F4BC4CD92F}" type="slidenum">
              <a:rPr lang="en-ZA" smtClean="0"/>
              <a:t>‹#›</a:t>
            </a:fld>
            <a:endParaRPr lang="en-ZA"/>
          </a:p>
        </p:txBody>
      </p:sp>
    </p:spTree>
    <p:extLst>
      <p:ext uri="{BB962C8B-B14F-4D97-AF65-F5344CB8AC3E}">
        <p14:creationId xmlns:p14="http://schemas.microsoft.com/office/powerpoint/2010/main" val="2464875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B4EA0606-DEAC-4BDB-9A59-C7D69F74E867}" type="datetimeFigureOut">
              <a:rPr lang="en-ZA" smtClean="0"/>
              <a:t>27-08-2015</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25B7FA92-5268-41B9-A59F-D7F4BC4CD92F}" type="slidenum">
              <a:rPr lang="en-ZA" smtClean="0"/>
              <a:t>‹#›</a:t>
            </a:fld>
            <a:endParaRPr lang="en-ZA"/>
          </a:p>
        </p:txBody>
      </p:sp>
    </p:spTree>
    <p:extLst>
      <p:ext uri="{BB962C8B-B14F-4D97-AF65-F5344CB8AC3E}">
        <p14:creationId xmlns:p14="http://schemas.microsoft.com/office/powerpoint/2010/main" val="1020448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Z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EA0606-DEAC-4BDB-9A59-C7D69F74E867}" type="datetimeFigureOut">
              <a:rPr lang="en-ZA" smtClean="0"/>
              <a:t>27-08-2015</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25B7FA92-5268-41B9-A59F-D7F4BC4CD92F}" type="slidenum">
              <a:rPr lang="en-ZA" smtClean="0"/>
              <a:t>‹#›</a:t>
            </a:fld>
            <a:endParaRPr lang="en-ZA"/>
          </a:p>
        </p:txBody>
      </p:sp>
    </p:spTree>
    <p:extLst>
      <p:ext uri="{BB962C8B-B14F-4D97-AF65-F5344CB8AC3E}">
        <p14:creationId xmlns:p14="http://schemas.microsoft.com/office/powerpoint/2010/main" val="3170626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Date Placeholder 4"/>
          <p:cNvSpPr>
            <a:spLocks noGrp="1"/>
          </p:cNvSpPr>
          <p:nvPr>
            <p:ph type="dt" sz="half" idx="10"/>
          </p:nvPr>
        </p:nvSpPr>
        <p:spPr/>
        <p:txBody>
          <a:bodyPr/>
          <a:lstStyle/>
          <a:p>
            <a:fld id="{B4EA0606-DEAC-4BDB-9A59-C7D69F74E867}" type="datetimeFigureOut">
              <a:rPr lang="en-ZA" smtClean="0"/>
              <a:t>27-08-2015</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25B7FA92-5268-41B9-A59F-D7F4BC4CD92F}" type="slidenum">
              <a:rPr lang="en-ZA" smtClean="0"/>
              <a:t>‹#›</a:t>
            </a:fld>
            <a:endParaRPr lang="en-ZA"/>
          </a:p>
        </p:txBody>
      </p:sp>
    </p:spTree>
    <p:extLst>
      <p:ext uri="{BB962C8B-B14F-4D97-AF65-F5344CB8AC3E}">
        <p14:creationId xmlns:p14="http://schemas.microsoft.com/office/powerpoint/2010/main" val="371807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Z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Date Placeholder 6"/>
          <p:cNvSpPr>
            <a:spLocks noGrp="1"/>
          </p:cNvSpPr>
          <p:nvPr>
            <p:ph type="dt" sz="half" idx="10"/>
          </p:nvPr>
        </p:nvSpPr>
        <p:spPr/>
        <p:txBody>
          <a:bodyPr/>
          <a:lstStyle/>
          <a:p>
            <a:fld id="{B4EA0606-DEAC-4BDB-9A59-C7D69F74E867}" type="datetimeFigureOut">
              <a:rPr lang="en-ZA" smtClean="0"/>
              <a:t>27-08-2015</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25B7FA92-5268-41B9-A59F-D7F4BC4CD92F}" type="slidenum">
              <a:rPr lang="en-ZA" smtClean="0"/>
              <a:t>‹#›</a:t>
            </a:fld>
            <a:endParaRPr lang="en-ZA"/>
          </a:p>
        </p:txBody>
      </p:sp>
    </p:spTree>
    <p:extLst>
      <p:ext uri="{BB962C8B-B14F-4D97-AF65-F5344CB8AC3E}">
        <p14:creationId xmlns:p14="http://schemas.microsoft.com/office/powerpoint/2010/main" val="704044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2"/>
          <p:cNvSpPr>
            <a:spLocks noGrp="1"/>
          </p:cNvSpPr>
          <p:nvPr>
            <p:ph type="dt" sz="half" idx="10"/>
          </p:nvPr>
        </p:nvSpPr>
        <p:spPr/>
        <p:txBody>
          <a:bodyPr/>
          <a:lstStyle/>
          <a:p>
            <a:fld id="{B4EA0606-DEAC-4BDB-9A59-C7D69F74E867}" type="datetimeFigureOut">
              <a:rPr lang="en-ZA" smtClean="0"/>
              <a:t>27-08-2015</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25B7FA92-5268-41B9-A59F-D7F4BC4CD92F}" type="slidenum">
              <a:rPr lang="en-ZA" smtClean="0"/>
              <a:t>‹#›</a:t>
            </a:fld>
            <a:endParaRPr lang="en-ZA"/>
          </a:p>
        </p:txBody>
      </p:sp>
    </p:spTree>
    <p:extLst>
      <p:ext uri="{BB962C8B-B14F-4D97-AF65-F5344CB8AC3E}">
        <p14:creationId xmlns:p14="http://schemas.microsoft.com/office/powerpoint/2010/main" val="3187342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EA0606-DEAC-4BDB-9A59-C7D69F74E867}" type="datetimeFigureOut">
              <a:rPr lang="en-ZA" smtClean="0"/>
              <a:t>27-08-2015</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25B7FA92-5268-41B9-A59F-D7F4BC4CD92F}" type="slidenum">
              <a:rPr lang="en-ZA" smtClean="0"/>
              <a:t>‹#›</a:t>
            </a:fld>
            <a:endParaRPr lang="en-ZA"/>
          </a:p>
        </p:txBody>
      </p:sp>
    </p:spTree>
    <p:extLst>
      <p:ext uri="{BB962C8B-B14F-4D97-AF65-F5344CB8AC3E}">
        <p14:creationId xmlns:p14="http://schemas.microsoft.com/office/powerpoint/2010/main" val="1603874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Z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EA0606-DEAC-4BDB-9A59-C7D69F74E867}" type="datetimeFigureOut">
              <a:rPr lang="en-ZA" smtClean="0"/>
              <a:t>27-08-2015</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25B7FA92-5268-41B9-A59F-D7F4BC4CD92F}" type="slidenum">
              <a:rPr lang="en-ZA" smtClean="0"/>
              <a:t>‹#›</a:t>
            </a:fld>
            <a:endParaRPr lang="en-ZA"/>
          </a:p>
        </p:txBody>
      </p:sp>
    </p:spTree>
    <p:extLst>
      <p:ext uri="{BB962C8B-B14F-4D97-AF65-F5344CB8AC3E}">
        <p14:creationId xmlns:p14="http://schemas.microsoft.com/office/powerpoint/2010/main" val="4044591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Z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EA0606-DEAC-4BDB-9A59-C7D69F74E867}" type="datetimeFigureOut">
              <a:rPr lang="en-ZA" smtClean="0"/>
              <a:t>27-08-2015</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25B7FA92-5268-41B9-A59F-D7F4BC4CD92F}" type="slidenum">
              <a:rPr lang="en-ZA" smtClean="0"/>
              <a:t>‹#›</a:t>
            </a:fld>
            <a:endParaRPr lang="en-ZA"/>
          </a:p>
        </p:txBody>
      </p:sp>
    </p:spTree>
    <p:extLst>
      <p:ext uri="{BB962C8B-B14F-4D97-AF65-F5344CB8AC3E}">
        <p14:creationId xmlns:p14="http://schemas.microsoft.com/office/powerpoint/2010/main" val="505259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Z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EA0606-DEAC-4BDB-9A59-C7D69F74E867}" type="datetimeFigureOut">
              <a:rPr lang="en-ZA" smtClean="0"/>
              <a:t>27-08-2015</a:t>
            </a:fld>
            <a:endParaRPr lang="en-Z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B7FA92-5268-41B9-A59F-D7F4BC4CD92F}" type="slidenum">
              <a:rPr lang="en-ZA" smtClean="0"/>
              <a:t>‹#›</a:t>
            </a:fld>
            <a:endParaRPr lang="en-ZA"/>
          </a:p>
        </p:txBody>
      </p:sp>
    </p:spTree>
    <p:extLst>
      <p:ext uri="{BB962C8B-B14F-4D97-AF65-F5344CB8AC3E}">
        <p14:creationId xmlns:p14="http://schemas.microsoft.com/office/powerpoint/2010/main" val="33259897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www.c4es.co.za/" TargetMode="External"/><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9.jpe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9.jpeg"/><Relationship Id="rId7"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9.jpeg"/><Relationship Id="rId7"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5.png"/><Relationship Id="rId4" Type="http://schemas.openxmlformats.org/officeDocument/2006/relationships/image" Target="../media/image36.png"/><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9.jpeg"/><Relationship Id="rId7"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9.jpeg"/><Relationship Id="rId7"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9.jpeg"/><Relationship Id="rId7"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9.jpeg"/><Relationship Id="rId7"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0.jpeg"/></Relationships>
</file>

<file path=ppt/slides/_rels/slide2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9.jpeg"/><Relationship Id="rId7"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8.jpeg"/><Relationship Id="rId7" Type="http://schemas.openxmlformats.org/officeDocument/2006/relationships/image" Target="../media/image71.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35098" y="325553"/>
            <a:ext cx="12203999" cy="1938992"/>
          </a:xfrm>
          <a:prstGeom prst="rect">
            <a:avLst/>
          </a:prstGeom>
          <a:noFill/>
        </p:spPr>
        <p:txBody>
          <a:bodyPr wrap="square" rtlCol="0">
            <a:spAutoFit/>
          </a:bodyPr>
          <a:lstStyle/>
          <a:p>
            <a:pPr algn="ctr"/>
            <a:r>
              <a:rPr lang="en-ZA" sz="3200" b="1" dirty="0">
                <a:latin typeface="Arial" panose="020B0604020202020204" pitchFamily="34" charset="0"/>
                <a:cs typeface="Arial" panose="020B0604020202020204" pitchFamily="34" charset="0"/>
              </a:rPr>
              <a:t>C</a:t>
            </a:r>
            <a:r>
              <a:rPr lang="en-ZA" sz="3200" b="1" dirty="0" smtClean="0">
                <a:latin typeface="Arial" panose="020B0604020202020204" pitchFamily="34" charset="0"/>
                <a:cs typeface="Arial" panose="020B0604020202020204" pitchFamily="34" charset="0"/>
              </a:rPr>
              <a:t>hallenges, opportunities and successes </a:t>
            </a:r>
          </a:p>
          <a:p>
            <a:pPr algn="ctr"/>
            <a:r>
              <a:rPr lang="en-ZA" sz="3200" b="1" dirty="0" smtClean="0">
                <a:latin typeface="Arial" panose="020B0604020202020204" pitchFamily="34" charset="0"/>
                <a:cs typeface="Arial" panose="020B0604020202020204" pitchFamily="34" charset="0"/>
              </a:rPr>
              <a:t>in </a:t>
            </a:r>
            <a:r>
              <a:rPr lang="en-ZA" sz="3200" b="1" dirty="0" smtClean="0">
                <a:latin typeface="Arial" panose="020B0604020202020204" pitchFamily="34" charset="0"/>
                <a:cs typeface="Arial" panose="020B0604020202020204" pitchFamily="34" charset="0"/>
              </a:rPr>
              <a:t>crossing </a:t>
            </a:r>
            <a:r>
              <a:rPr lang="en-ZA" sz="3200" b="1" dirty="0" smtClean="0">
                <a:latin typeface="Arial" panose="020B0604020202020204" pitchFamily="34" charset="0"/>
                <a:cs typeface="Arial" panose="020B0604020202020204" pitchFamily="34" charset="0"/>
              </a:rPr>
              <a:t>the Last </a:t>
            </a:r>
            <a:r>
              <a:rPr lang="en-ZA" sz="3200" b="1" dirty="0" smtClean="0">
                <a:latin typeface="Arial" panose="020B0604020202020204" pitchFamily="34" charset="0"/>
                <a:cs typeface="Arial" panose="020B0604020202020204" pitchFamily="34" charset="0"/>
              </a:rPr>
              <a:t>Mile:</a:t>
            </a:r>
            <a:endParaRPr lang="en-ZA" sz="3200" b="1" dirty="0" smtClean="0">
              <a:latin typeface="Arial" panose="020B0604020202020204" pitchFamily="34" charset="0"/>
              <a:cs typeface="Arial" panose="020B0604020202020204" pitchFamily="34" charset="0"/>
            </a:endParaRPr>
          </a:p>
          <a:p>
            <a:pPr algn="ctr"/>
            <a:r>
              <a:rPr lang="en-ZA" sz="2800" i="1" dirty="0" smtClean="0">
                <a:latin typeface="Arial" panose="020B0604020202020204" pitchFamily="34" charset="0"/>
                <a:cs typeface="Arial" panose="020B0604020202020204" pitchFamily="34" charset="0"/>
              </a:rPr>
              <a:t>delivering climate services in Africa</a:t>
            </a:r>
            <a:r>
              <a:rPr lang="en-ZA" sz="3200" i="1" dirty="0" smtClean="0">
                <a:latin typeface="Arial" panose="020B0604020202020204" pitchFamily="34" charset="0"/>
                <a:cs typeface="Arial" panose="020B0604020202020204" pitchFamily="34" charset="0"/>
              </a:rPr>
              <a:t> </a:t>
            </a:r>
          </a:p>
          <a:p>
            <a:pPr lvl="1"/>
            <a:endParaRPr lang="en-ZA" sz="2400" i="1" dirty="0"/>
          </a:p>
        </p:txBody>
      </p:sp>
      <p:sp>
        <p:nvSpPr>
          <p:cNvPr id="6" name="Rectangle 5"/>
          <p:cNvSpPr/>
          <p:nvPr/>
        </p:nvSpPr>
        <p:spPr>
          <a:xfrm>
            <a:off x="-293343" y="5117711"/>
            <a:ext cx="5702300" cy="1477328"/>
          </a:xfrm>
          <a:prstGeom prst="rect">
            <a:avLst/>
          </a:prstGeom>
        </p:spPr>
        <p:txBody>
          <a:bodyPr wrap="square">
            <a:spAutoFit/>
          </a:bodyPr>
          <a:lstStyle/>
          <a:p>
            <a:pPr lvl="1" algn="ctr"/>
            <a:r>
              <a:rPr lang="en-ZA" b="1" dirty="0">
                <a:latin typeface="Arial" panose="020B0604020202020204" pitchFamily="34" charset="0"/>
                <a:cs typeface="Arial" panose="020B0604020202020204" pitchFamily="34" charset="0"/>
              </a:rPr>
              <a:t>Anthony Mills</a:t>
            </a:r>
            <a:r>
              <a:rPr lang="en-ZA" b="1" dirty="0" smtClean="0">
                <a:latin typeface="Arial" panose="020B0604020202020204" pitchFamily="34" charset="0"/>
                <a:cs typeface="Arial" panose="020B0604020202020204" pitchFamily="34" charset="0"/>
              </a:rPr>
              <a:t>, CEO </a:t>
            </a:r>
            <a:r>
              <a:rPr lang="en-ZA" b="1" dirty="0">
                <a:latin typeface="Arial" panose="020B0604020202020204" pitchFamily="34" charset="0"/>
                <a:cs typeface="Arial" panose="020B0604020202020204" pitchFamily="34" charset="0"/>
              </a:rPr>
              <a:t>C4 </a:t>
            </a:r>
            <a:r>
              <a:rPr lang="en-ZA" b="1" dirty="0" err="1" smtClean="0">
                <a:latin typeface="Arial" panose="020B0604020202020204" pitchFamily="34" charset="0"/>
                <a:cs typeface="Arial" panose="020B0604020202020204" pitchFamily="34" charset="0"/>
              </a:rPr>
              <a:t>EcoSolutions</a:t>
            </a:r>
            <a:endParaRPr lang="en-ZA" b="1" dirty="0" smtClean="0">
              <a:latin typeface="Arial" panose="020B0604020202020204" pitchFamily="34" charset="0"/>
              <a:cs typeface="Arial" panose="020B0604020202020204" pitchFamily="34" charset="0"/>
            </a:endParaRPr>
          </a:p>
          <a:p>
            <a:pPr lvl="1" algn="ctr"/>
            <a:r>
              <a:rPr lang="en-ZA" dirty="0" smtClean="0">
                <a:latin typeface="Arial" panose="020B0604020202020204" pitchFamily="34" charset="0"/>
                <a:cs typeface="Arial" panose="020B0604020202020204" pitchFamily="34" charset="0"/>
              </a:rPr>
              <a:t>Cape Town, South Africa</a:t>
            </a:r>
          </a:p>
          <a:p>
            <a:pPr lvl="1" algn="ctr"/>
            <a:r>
              <a:rPr lang="en-ZA" dirty="0" smtClean="0">
                <a:latin typeface="Arial" panose="020B0604020202020204" pitchFamily="34" charset="0"/>
                <a:cs typeface="Arial" panose="020B0604020202020204" pitchFamily="34" charset="0"/>
                <a:hlinkClick r:id="rId3"/>
              </a:rPr>
              <a:t>www.c4es.co.za</a:t>
            </a:r>
            <a:r>
              <a:rPr lang="en-ZA" dirty="0" smtClean="0">
                <a:latin typeface="Arial" panose="020B0604020202020204" pitchFamily="34" charset="0"/>
                <a:cs typeface="Arial" panose="020B0604020202020204" pitchFamily="34" charset="0"/>
              </a:rPr>
              <a:t>  </a:t>
            </a:r>
          </a:p>
          <a:p>
            <a:pPr lvl="1" algn="ctr"/>
            <a:endParaRPr lang="en-ZA" dirty="0" smtClean="0">
              <a:latin typeface="Arial" panose="020B0604020202020204" pitchFamily="34" charset="0"/>
              <a:cs typeface="Arial" panose="020B0604020202020204" pitchFamily="34" charset="0"/>
            </a:endParaRPr>
          </a:p>
          <a:p>
            <a:pPr lvl="1" algn="ctr"/>
            <a:endParaRPr lang="en-ZA" b="1" dirty="0">
              <a:latin typeface="Georgia" panose="02040502050405020303" pitchFamily="18" charset="0"/>
            </a:endParaRPr>
          </a:p>
        </p:txBody>
      </p:sp>
      <p:sp>
        <p:nvSpPr>
          <p:cNvPr id="10" name="Rectangle 9"/>
          <p:cNvSpPr/>
          <p:nvPr/>
        </p:nvSpPr>
        <p:spPr>
          <a:xfrm>
            <a:off x="5697415" y="5117712"/>
            <a:ext cx="6293332" cy="1195166"/>
          </a:xfrm>
          <a:prstGeom prst="rect">
            <a:avLst/>
          </a:prstGeom>
        </p:spPr>
        <p:txBody>
          <a:bodyPr wrap="square">
            <a:spAutoFit/>
          </a:bodyPr>
          <a:lstStyle/>
          <a:p>
            <a:pPr lvl="1" algn="ctr"/>
            <a:r>
              <a:rPr lang="en-ZA" b="1" dirty="0" smtClean="0">
                <a:latin typeface="Arial" panose="020B0604020202020204" pitchFamily="34" charset="0"/>
                <a:cs typeface="Arial" panose="020B0604020202020204" pitchFamily="34" charset="0"/>
              </a:rPr>
              <a:t>UNDP-CIRDA Country Partner Project Manager Workshop, 25–27 August 2015, Addis Ababa,</a:t>
            </a:r>
          </a:p>
          <a:p>
            <a:pPr lvl="1" algn="ctr"/>
            <a:r>
              <a:rPr lang="en-ZA" b="1" dirty="0" smtClean="0">
                <a:latin typeface="Arial" panose="020B0604020202020204" pitchFamily="34" charset="0"/>
                <a:cs typeface="Arial" panose="020B0604020202020204" pitchFamily="34" charset="0"/>
              </a:rPr>
              <a:t>Ethiopia.</a:t>
            </a:r>
            <a:endParaRPr lang="en-ZA" dirty="0" smtClean="0">
              <a:latin typeface="Arial" panose="020B0604020202020204" pitchFamily="34" charset="0"/>
              <a:cs typeface="Arial" panose="020B0604020202020204" pitchFamily="34" charset="0"/>
            </a:endParaRPr>
          </a:p>
          <a:p>
            <a:pPr lvl="1" algn="ctr"/>
            <a:endParaRPr lang="en-ZA" b="1" dirty="0">
              <a:latin typeface="Georgia" panose="02040502050405020303" pitchFamily="18" charset="0"/>
            </a:endParaRPr>
          </a:p>
        </p:txBody>
      </p:sp>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5900" y="2345657"/>
            <a:ext cx="6581729" cy="2560542"/>
          </a:xfrm>
          <a:prstGeom prst="rect">
            <a:avLst/>
          </a:prstGeom>
        </p:spPr>
      </p:pic>
      <p:pic>
        <p:nvPicPr>
          <p:cNvPr id="16" name="Picture 15"/>
          <p:cNvPicPr>
            <a:picLocks noChangeAspect="1"/>
          </p:cNvPicPr>
          <p:nvPr/>
        </p:nvPicPr>
        <p:blipFill>
          <a:blip r:embed="rId5"/>
          <a:stretch>
            <a:fillRect/>
          </a:stretch>
        </p:blipFill>
        <p:spPr>
          <a:xfrm>
            <a:off x="7017445" y="2339561"/>
            <a:ext cx="2085013" cy="2566638"/>
          </a:xfrm>
          <a:prstGeom prst="rect">
            <a:avLst/>
          </a:prstGeom>
        </p:spPr>
      </p:pic>
      <p:pic>
        <p:nvPicPr>
          <p:cNvPr id="17" name="Picture 16"/>
          <p:cNvPicPr>
            <a:picLocks noChangeAspect="1"/>
          </p:cNvPicPr>
          <p:nvPr/>
        </p:nvPicPr>
        <p:blipFill>
          <a:blip r:embed="rId6"/>
          <a:stretch>
            <a:fillRect/>
          </a:stretch>
        </p:blipFill>
        <p:spPr>
          <a:xfrm>
            <a:off x="9293766" y="2338882"/>
            <a:ext cx="1261981" cy="2554445"/>
          </a:xfrm>
          <a:prstGeom prst="rect">
            <a:avLst/>
          </a:prstGeom>
        </p:spPr>
      </p:pic>
      <p:pic>
        <p:nvPicPr>
          <p:cNvPr id="18" name="Picture 17"/>
          <p:cNvPicPr>
            <a:picLocks noChangeAspect="1"/>
          </p:cNvPicPr>
          <p:nvPr/>
        </p:nvPicPr>
        <p:blipFill>
          <a:blip r:embed="rId7"/>
          <a:stretch>
            <a:fillRect/>
          </a:stretch>
        </p:blipFill>
        <p:spPr>
          <a:xfrm>
            <a:off x="10747055" y="2345657"/>
            <a:ext cx="1243692" cy="2566638"/>
          </a:xfrm>
          <a:prstGeom prst="rect">
            <a:avLst/>
          </a:prstGeom>
        </p:spPr>
      </p:pic>
      <p:pic>
        <p:nvPicPr>
          <p:cNvPr id="2" name="Picture 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237626" y="5904548"/>
            <a:ext cx="1008531" cy="894472"/>
          </a:xfrm>
          <a:prstGeom prst="rect">
            <a:avLst/>
          </a:prstGeom>
        </p:spPr>
      </p:pic>
      <p:pic>
        <p:nvPicPr>
          <p:cNvPr id="3" name="Picture 2"/>
          <p:cNvPicPr>
            <a:picLocks noChangeAspect="1"/>
          </p:cNvPicPr>
          <p:nvPr/>
        </p:nvPicPr>
        <p:blipFill>
          <a:blip r:embed="rId9"/>
          <a:stretch>
            <a:fillRect/>
          </a:stretch>
        </p:blipFill>
        <p:spPr>
          <a:xfrm>
            <a:off x="3760846" y="5964025"/>
            <a:ext cx="2219136" cy="847417"/>
          </a:xfrm>
          <a:prstGeom prst="rect">
            <a:avLst/>
          </a:prstGeom>
        </p:spPr>
      </p:pic>
      <p:pic>
        <p:nvPicPr>
          <p:cNvPr id="4" name="Picture 3"/>
          <p:cNvPicPr>
            <a:picLocks noChangeAspect="1"/>
          </p:cNvPicPr>
          <p:nvPr/>
        </p:nvPicPr>
        <p:blipFill>
          <a:blip r:embed="rId10"/>
          <a:stretch>
            <a:fillRect/>
          </a:stretch>
        </p:blipFill>
        <p:spPr>
          <a:xfrm>
            <a:off x="10423939" y="166161"/>
            <a:ext cx="1566808" cy="2024047"/>
          </a:xfrm>
          <a:prstGeom prst="rect">
            <a:avLst/>
          </a:prstGeom>
        </p:spPr>
      </p:pic>
    </p:spTree>
    <p:extLst>
      <p:ext uri="{BB962C8B-B14F-4D97-AF65-F5344CB8AC3E}">
        <p14:creationId xmlns:p14="http://schemas.microsoft.com/office/powerpoint/2010/main" val="15152577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992428"/>
            <a:ext cx="1220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845" y="74167"/>
            <a:ext cx="2221184" cy="845216"/>
          </a:xfrm>
          <a:prstGeom prst="rect">
            <a:avLst/>
          </a:prstGeom>
        </p:spPr>
      </p:pic>
      <p:sp>
        <p:nvSpPr>
          <p:cNvPr id="7" name="TextBox 6"/>
          <p:cNvSpPr txBox="1"/>
          <p:nvPr/>
        </p:nvSpPr>
        <p:spPr>
          <a:xfrm>
            <a:off x="492037" y="1810205"/>
            <a:ext cx="11345174" cy="4524315"/>
          </a:xfrm>
          <a:prstGeom prst="rect">
            <a:avLst/>
          </a:prstGeom>
          <a:noFill/>
        </p:spPr>
        <p:txBody>
          <a:bodyPr wrap="square" rtlCol="0">
            <a:spAutoFit/>
          </a:bodyPr>
          <a:lstStyle/>
          <a:p>
            <a:pPr>
              <a:lnSpc>
                <a:spcPct val="150000"/>
              </a:lnSpc>
            </a:pPr>
            <a:r>
              <a:rPr lang="en-ZA" sz="2800" dirty="0" smtClean="0">
                <a:latin typeface="Arial" panose="020B0604020202020204" pitchFamily="34" charset="0"/>
                <a:cs typeface="Arial" panose="020B0604020202020204" pitchFamily="34" charset="0"/>
              </a:rPr>
              <a:t>Mobile network coverage in rural areas?</a:t>
            </a:r>
          </a:p>
          <a:p>
            <a:pPr>
              <a:lnSpc>
                <a:spcPct val="150000"/>
              </a:lnSpc>
            </a:pPr>
            <a:r>
              <a:rPr lang="en-ZA" sz="2800" dirty="0" smtClean="0">
                <a:latin typeface="Arial" panose="020B0604020202020204" pitchFamily="34" charset="0"/>
                <a:cs typeface="Arial" panose="020B0604020202020204" pitchFamily="34" charset="0"/>
              </a:rPr>
              <a:t>Ownership of phones (~58%)</a:t>
            </a:r>
            <a:endParaRPr lang="en-ZA" sz="2800" dirty="0">
              <a:latin typeface="Arial" panose="020B0604020202020204" pitchFamily="34" charset="0"/>
              <a:cs typeface="Arial" panose="020B0604020202020204" pitchFamily="34" charset="0"/>
            </a:endParaRPr>
          </a:p>
          <a:p>
            <a:pPr>
              <a:lnSpc>
                <a:spcPct val="150000"/>
              </a:lnSpc>
            </a:pPr>
            <a:r>
              <a:rPr lang="en-ZA" sz="2800" dirty="0" smtClean="0">
                <a:latin typeface="Arial" panose="020B0604020202020204" pitchFamily="34" charset="0"/>
                <a:cs typeface="Arial" panose="020B0604020202020204" pitchFamily="34" charset="0"/>
              </a:rPr>
              <a:t>Access to smart phones? (~12%)</a:t>
            </a:r>
          </a:p>
          <a:p>
            <a:pPr>
              <a:lnSpc>
                <a:spcPct val="150000"/>
              </a:lnSpc>
            </a:pPr>
            <a:r>
              <a:rPr lang="en-GB" sz="2800" dirty="0" smtClean="0">
                <a:latin typeface="Arial" panose="020B0604020202020204" pitchFamily="34" charset="0"/>
                <a:cs typeface="Arial" panose="020B0604020202020204" pitchFamily="34" charset="0"/>
              </a:rPr>
              <a:t>Translation of SMSs and voice messages?</a:t>
            </a:r>
          </a:p>
          <a:p>
            <a:pPr>
              <a:lnSpc>
                <a:spcPct val="150000"/>
              </a:lnSpc>
            </a:pPr>
            <a:r>
              <a:rPr lang="en-GB" sz="2800" dirty="0" smtClean="0">
                <a:latin typeface="Arial" panose="020B0604020202020204" pitchFamily="34" charset="0"/>
                <a:cs typeface="Arial" panose="020B0604020202020204" pitchFamily="34" charset="0"/>
              </a:rPr>
              <a:t>Literacy? (~60%)</a:t>
            </a:r>
          </a:p>
          <a:p>
            <a:pPr>
              <a:lnSpc>
                <a:spcPct val="150000"/>
              </a:lnSpc>
            </a:pPr>
            <a:r>
              <a:rPr lang="en-GB" sz="2800" dirty="0" smtClean="0">
                <a:latin typeface="Arial" panose="020B0604020202020204" pitchFamily="34" charset="0"/>
                <a:cs typeface="Arial" panose="020B0604020202020204" pitchFamily="34" charset="0"/>
              </a:rPr>
              <a:t>Affordability? (phone as well as data)</a:t>
            </a:r>
            <a:endParaRPr lang="en-ZA"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ZA"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ZA"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50960" y="1229192"/>
            <a:ext cx="2575689" cy="2543554"/>
          </a:xfrm>
          <a:prstGeom prst="rect">
            <a:avLst/>
          </a:prstGeom>
        </p:spPr>
      </p:pic>
      <p:pic>
        <p:nvPicPr>
          <p:cNvPr id="2" name="Picture 1"/>
          <p:cNvPicPr>
            <a:picLocks noChangeAspect="1"/>
          </p:cNvPicPr>
          <p:nvPr/>
        </p:nvPicPr>
        <p:blipFill>
          <a:blip r:embed="rId5"/>
          <a:stretch>
            <a:fillRect/>
          </a:stretch>
        </p:blipFill>
        <p:spPr>
          <a:xfrm>
            <a:off x="8950959" y="4035347"/>
            <a:ext cx="2737229" cy="2043755"/>
          </a:xfrm>
          <a:prstGeom prst="rect">
            <a:avLst/>
          </a:prstGeom>
        </p:spPr>
      </p:pic>
      <p:pic>
        <p:nvPicPr>
          <p:cNvPr id="12" name="Picture 11"/>
          <p:cNvPicPr>
            <a:picLocks noChangeAspect="1"/>
          </p:cNvPicPr>
          <p:nvPr/>
        </p:nvPicPr>
        <p:blipFill>
          <a:blip r:embed="rId6"/>
          <a:stretch>
            <a:fillRect/>
          </a:stretch>
        </p:blipFill>
        <p:spPr>
          <a:xfrm>
            <a:off x="11028809" y="562"/>
            <a:ext cx="1118344" cy="991865"/>
          </a:xfrm>
          <a:prstGeom prst="rect">
            <a:avLst/>
          </a:prstGeom>
        </p:spPr>
      </p:pic>
      <p:sp>
        <p:nvSpPr>
          <p:cNvPr id="10" name="TextBox 9"/>
          <p:cNvSpPr txBox="1"/>
          <p:nvPr/>
        </p:nvSpPr>
        <p:spPr>
          <a:xfrm>
            <a:off x="2477890" y="170888"/>
            <a:ext cx="8371058" cy="584775"/>
          </a:xfrm>
          <a:prstGeom prst="rect">
            <a:avLst/>
          </a:prstGeom>
          <a:noFill/>
        </p:spPr>
        <p:txBody>
          <a:bodyPr wrap="square" rtlCol="0">
            <a:spAutoFit/>
          </a:bodyPr>
          <a:lstStyle/>
          <a:p>
            <a:r>
              <a:rPr lang="en-ZA" sz="3200" b="1" dirty="0" smtClean="0">
                <a:latin typeface="Arial" panose="020B0604020202020204" pitchFamily="34" charset="0"/>
                <a:cs typeface="Arial" panose="020B0604020202020204" pitchFamily="34" charset="0"/>
              </a:rPr>
              <a:t>Intricacies and complexity: mobile phones</a:t>
            </a:r>
            <a:endParaRPr lang="en-ZA"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07383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992428"/>
            <a:ext cx="1220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845" y="74167"/>
            <a:ext cx="2221184" cy="845216"/>
          </a:xfrm>
          <a:prstGeom prst="rect">
            <a:avLst/>
          </a:prstGeom>
        </p:spPr>
      </p:pic>
      <p:pic>
        <p:nvPicPr>
          <p:cNvPr id="10" name="Picture 9"/>
          <p:cNvPicPr>
            <a:picLocks noChangeAspect="1"/>
          </p:cNvPicPr>
          <p:nvPr/>
        </p:nvPicPr>
        <p:blipFill>
          <a:blip r:embed="rId4"/>
          <a:stretch>
            <a:fillRect/>
          </a:stretch>
        </p:blipFill>
        <p:spPr>
          <a:xfrm>
            <a:off x="11028809" y="562"/>
            <a:ext cx="1118344" cy="991865"/>
          </a:xfrm>
          <a:prstGeom prst="rect">
            <a:avLst/>
          </a:prstGeom>
        </p:spPr>
      </p:pic>
      <p:sp>
        <p:nvSpPr>
          <p:cNvPr id="13" name="TextBox 12"/>
          <p:cNvSpPr txBox="1"/>
          <p:nvPr/>
        </p:nvSpPr>
        <p:spPr>
          <a:xfrm>
            <a:off x="2950483" y="234884"/>
            <a:ext cx="6630397" cy="523220"/>
          </a:xfrm>
          <a:prstGeom prst="rect">
            <a:avLst/>
          </a:prstGeom>
          <a:noFill/>
        </p:spPr>
        <p:txBody>
          <a:bodyPr wrap="square" rtlCol="0">
            <a:spAutoFit/>
          </a:bodyPr>
          <a:lstStyle/>
          <a:p>
            <a:r>
              <a:rPr lang="en-ZA" sz="2800" b="1" dirty="0" smtClean="0">
                <a:latin typeface="Arial" panose="020B0604020202020204" pitchFamily="34" charset="0"/>
                <a:cs typeface="Arial" panose="020B0604020202020204" pitchFamily="34" charset="0"/>
              </a:rPr>
              <a:t>Weaving ways across the Last Mile</a:t>
            </a:r>
          </a:p>
        </p:txBody>
      </p:sp>
      <p:sp>
        <p:nvSpPr>
          <p:cNvPr id="2" name="TextBox 1"/>
          <p:cNvSpPr txBox="1"/>
          <p:nvPr/>
        </p:nvSpPr>
        <p:spPr>
          <a:xfrm>
            <a:off x="8434501" y="4710350"/>
            <a:ext cx="3348346" cy="1323439"/>
          </a:xfrm>
          <a:prstGeom prst="rect">
            <a:avLst/>
          </a:prstGeom>
          <a:solidFill>
            <a:srgbClr val="FFC000"/>
          </a:solidFill>
        </p:spPr>
        <p:txBody>
          <a:bodyPr wrap="square" rtlCol="0">
            <a:spAutoFit/>
          </a:bodyPr>
          <a:lstStyle/>
          <a:p>
            <a:r>
              <a:rPr lang="en-ZA" sz="2000" dirty="0" smtClean="0">
                <a:latin typeface="Arial" panose="020B0604020202020204" pitchFamily="34" charset="0"/>
                <a:cs typeface="Arial" panose="020B0604020202020204" pitchFamily="34" charset="0"/>
              </a:rPr>
              <a:t>Bundle with other services (e.g. loans, insurance, market information, </a:t>
            </a:r>
            <a:r>
              <a:rPr lang="en-ZA" sz="2000" dirty="0" err="1" smtClean="0">
                <a:latin typeface="Arial" panose="020B0604020202020204" pitchFamily="34" charset="0"/>
                <a:cs typeface="Arial" panose="020B0604020202020204" pitchFamily="34" charset="0"/>
              </a:rPr>
              <a:t>agri</a:t>
            </a:r>
            <a:r>
              <a:rPr lang="en-ZA" sz="2000" dirty="0" smtClean="0">
                <a:latin typeface="Arial" panose="020B0604020202020204" pitchFamily="34" charset="0"/>
                <a:cs typeface="Arial" panose="020B0604020202020204" pitchFamily="34" charset="0"/>
              </a:rPr>
              <a:t> extension)</a:t>
            </a:r>
            <a:endParaRPr lang="en-ZA" sz="2000" dirty="0">
              <a:latin typeface="Arial" panose="020B0604020202020204" pitchFamily="34" charset="0"/>
              <a:cs typeface="Arial" panose="020B0604020202020204" pitchFamily="34" charset="0"/>
            </a:endParaRPr>
          </a:p>
        </p:txBody>
      </p:sp>
      <p:sp>
        <p:nvSpPr>
          <p:cNvPr id="3" name="TextBox 2"/>
          <p:cNvSpPr txBox="1"/>
          <p:nvPr/>
        </p:nvSpPr>
        <p:spPr>
          <a:xfrm>
            <a:off x="193123" y="3213696"/>
            <a:ext cx="2757360" cy="707886"/>
          </a:xfrm>
          <a:prstGeom prst="rect">
            <a:avLst/>
          </a:prstGeom>
          <a:solidFill>
            <a:srgbClr val="FFC000"/>
          </a:solidFill>
        </p:spPr>
        <p:txBody>
          <a:bodyPr wrap="square" rtlCol="0">
            <a:spAutoFit/>
          </a:bodyPr>
          <a:lstStyle/>
          <a:p>
            <a:r>
              <a:rPr lang="en-ZA" sz="2000" dirty="0" smtClean="0">
                <a:latin typeface="Arial" panose="020B0604020202020204" pitchFamily="34" charset="0"/>
                <a:cs typeface="Arial" panose="020B0604020202020204" pitchFamily="34" charset="0"/>
              </a:rPr>
              <a:t>Engage with users regularly</a:t>
            </a:r>
            <a:endParaRPr lang="en-ZA" sz="2000" dirty="0">
              <a:latin typeface="Arial" panose="020B0604020202020204" pitchFamily="34" charset="0"/>
              <a:cs typeface="Arial" panose="020B0604020202020204" pitchFamily="34" charset="0"/>
            </a:endParaRPr>
          </a:p>
        </p:txBody>
      </p:sp>
      <p:sp>
        <p:nvSpPr>
          <p:cNvPr id="4" name="TextBox 3"/>
          <p:cNvSpPr txBox="1"/>
          <p:nvPr/>
        </p:nvSpPr>
        <p:spPr>
          <a:xfrm>
            <a:off x="193123" y="4457688"/>
            <a:ext cx="2757360" cy="400110"/>
          </a:xfrm>
          <a:prstGeom prst="rect">
            <a:avLst/>
          </a:prstGeom>
          <a:solidFill>
            <a:srgbClr val="FFC000"/>
          </a:solidFill>
        </p:spPr>
        <p:txBody>
          <a:bodyPr wrap="square" rtlCol="0">
            <a:spAutoFit/>
          </a:bodyPr>
          <a:lstStyle/>
          <a:p>
            <a:r>
              <a:rPr lang="en-ZA" sz="2000" dirty="0" smtClean="0">
                <a:latin typeface="Arial" panose="020B0604020202020204" pitchFamily="34" charset="0"/>
                <a:cs typeface="Arial" panose="020B0604020202020204" pitchFamily="34" charset="0"/>
              </a:rPr>
              <a:t>Iterate like Coke</a:t>
            </a:r>
            <a:endParaRPr lang="en-ZA" sz="2000" dirty="0">
              <a:latin typeface="Arial" panose="020B0604020202020204" pitchFamily="34" charset="0"/>
              <a:cs typeface="Arial" panose="020B0604020202020204" pitchFamily="34" charset="0"/>
            </a:endParaRPr>
          </a:p>
        </p:txBody>
      </p:sp>
      <p:sp>
        <p:nvSpPr>
          <p:cNvPr id="5" name="TextBox 4"/>
          <p:cNvSpPr txBox="1"/>
          <p:nvPr/>
        </p:nvSpPr>
        <p:spPr>
          <a:xfrm>
            <a:off x="8434501" y="2999046"/>
            <a:ext cx="3347145" cy="1323439"/>
          </a:xfrm>
          <a:prstGeom prst="rect">
            <a:avLst/>
          </a:prstGeom>
          <a:solidFill>
            <a:srgbClr val="FFC000"/>
          </a:solidFill>
        </p:spPr>
        <p:txBody>
          <a:bodyPr wrap="square" rtlCol="0">
            <a:spAutoFit/>
          </a:bodyPr>
          <a:lstStyle/>
          <a:p>
            <a:r>
              <a:rPr lang="en-ZA" sz="2000" dirty="0" smtClean="0">
                <a:latin typeface="Arial" panose="020B0604020202020204" pitchFamily="34" charset="0"/>
                <a:cs typeface="Arial" panose="020B0604020202020204" pitchFamily="34" charset="0"/>
              </a:rPr>
              <a:t>Access public funds at the outset. (Jury </a:t>
            </a:r>
            <a:r>
              <a:rPr lang="en-ZA" sz="2000" dirty="0">
                <a:latin typeface="Arial" panose="020B0604020202020204" pitchFamily="34" charset="0"/>
                <a:cs typeface="Arial" panose="020B0604020202020204" pitchFamily="34" charset="0"/>
              </a:rPr>
              <a:t>still out whether last mile can be fully </a:t>
            </a:r>
            <a:r>
              <a:rPr lang="en-ZA" sz="2000" dirty="0" smtClean="0">
                <a:latin typeface="Arial" panose="020B0604020202020204" pitchFamily="34" charset="0"/>
                <a:cs typeface="Arial" panose="020B0604020202020204" pitchFamily="34" charset="0"/>
              </a:rPr>
              <a:t>commercial</a:t>
            </a:r>
            <a:r>
              <a:rPr lang="en-ZA" sz="2000" dirty="0">
                <a:latin typeface="Arial" panose="020B0604020202020204" pitchFamily="34" charset="0"/>
                <a:cs typeface="Arial" panose="020B0604020202020204" pitchFamily="34" charset="0"/>
              </a:rPr>
              <a:t>)</a:t>
            </a:r>
          </a:p>
        </p:txBody>
      </p:sp>
      <p:sp>
        <p:nvSpPr>
          <p:cNvPr id="6" name="TextBox 5"/>
          <p:cNvSpPr txBox="1"/>
          <p:nvPr/>
        </p:nvSpPr>
        <p:spPr>
          <a:xfrm>
            <a:off x="193123" y="5441577"/>
            <a:ext cx="2757360" cy="1015663"/>
          </a:xfrm>
          <a:prstGeom prst="rect">
            <a:avLst/>
          </a:prstGeom>
          <a:solidFill>
            <a:srgbClr val="FFC000"/>
          </a:solidFill>
        </p:spPr>
        <p:txBody>
          <a:bodyPr wrap="square" rtlCol="0">
            <a:spAutoFit/>
          </a:bodyPr>
          <a:lstStyle/>
          <a:p>
            <a:r>
              <a:rPr lang="en-ZA" sz="2000" dirty="0" smtClean="0">
                <a:latin typeface="Arial" panose="020B0604020202020204" pitchFamily="34" charset="0"/>
                <a:cs typeface="Arial" panose="020B0604020202020204" pitchFamily="34" charset="0"/>
              </a:rPr>
              <a:t>Look for virtuous cycles of value, trust, ease of access</a:t>
            </a:r>
            <a:endParaRPr lang="en-ZA" sz="2000" dirty="0"/>
          </a:p>
        </p:txBody>
      </p:sp>
      <p:sp>
        <p:nvSpPr>
          <p:cNvPr id="11" name="TextBox 10"/>
          <p:cNvSpPr txBox="1"/>
          <p:nvPr/>
        </p:nvSpPr>
        <p:spPr>
          <a:xfrm>
            <a:off x="193123" y="1376212"/>
            <a:ext cx="2757360" cy="1323439"/>
          </a:xfrm>
          <a:prstGeom prst="rect">
            <a:avLst/>
          </a:prstGeom>
          <a:solidFill>
            <a:srgbClr val="FFC000"/>
          </a:solidFill>
        </p:spPr>
        <p:txBody>
          <a:bodyPr wrap="square" rtlCol="0">
            <a:spAutoFit/>
          </a:bodyPr>
          <a:lstStyle/>
          <a:p>
            <a:r>
              <a:rPr lang="en-ZA" sz="2000" dirty="0" smtClean="0">
                <a:latin typeface="Arial" panose="020B0604020202020204" pitchFamily="34" charset="0"/>
                <a:cs typeface="Arial" panose="020B0604020202020204" pitchFamily="34" charset="0"/>
              </a:rPr>
              <a:t>Study the local context (e.g. cultural norms, women’s vs men’s preferences)</a:t>
            </a:r>
            <a:endParaRPr lang="en-ZA" sz="2000" dirty="0"/>
          </a:p>
        </p:txBody>
      </p:sp>
      <p:sp>
        <p:nvSpPr>
          <p:cNvPr id="14" name="TextBox 13"/>
          <p:cNvSpPr txBox="1"/>
          <p:nvPr/>
        </p:nvSpPr>
        <p:spPr>
          <a:xfrm>
            <a:off x="8427442" y="1287742"/>
            <a:ext cx="3347145" cy="1015663"/>
          </a:xfrm>
          <a:prstGeom prst="rect">
            <a:avLst/>
          </a:prstGeom>
          <a:solidFill>
            <a:srgbClr val="FFC000"/>
          </a:solidFill>
        </p:spPr>
        <p:txBody>
          <a:bodyPr wrap="square" rtlCol="0">
            <a:spAutoFit/>
          </a:bodyPr>
          <a:lstStyle/>
          <a:p>
            <a:r>
              <a:rPr lang="en-ZA" sz="2000" dirty="0" smtClean="0">
                <a:latin typeface="Arial" panose="020B0604020202020204" pitchFamily="34" charset="0"/>
                <a:cs typeface="Arial" panose="020B0604020202020204" pitchFamily="34" charset="0"/>
              </a:rPr>
              <a:t>Piggyback </a:t>
            </a:r>
            <a:r>
              <a:rPr lang="en-ZA" sz="2000" dirty="0">
                <a:latin typeface="Arial" panose="020B0604020202020204" pitchFamily="34" charset="0"/>
                <a:cs typeface="Arial" panose="020B0604020202020204" pitchFamily="34" charset="0"/>
              </a:rPr>
              <a:t>on existing </a:t>
            </a:r>
            <a:r>
              <a:rPr lang="en-ZA" sz="2000" dirty="0" smtClean="0">
                <a:latin typeface="Arial" panose="020B0604020202020204" pitchFamily="34" charset="0"/>
                <a:cs typeface="Arial" panose="020B0604020202020204" pitchFamily="34" charset="0"/>
              </a:rPr>
              <a:t>networks and infrastructure wherever possible.</a:t>
            </a:r>
            <a:endParaRPr lang="en-ZA" sz="2000" dirty="0">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stretch>
            <a:fillRect/>
          </a:stretch>
        </p:blipFill>
        <p:spPr>
          <a:xfrm>
            <a:off x="4049203" y="1819298"/>
            <a:ext cx="3197105" cy="4130111"/>
          </a:xfrm>
          <a:prstGeom prst="rect">
            <a:avLst/>
          </a:prstGeom>
        </p:spPr>
      </p:pic>
      <p:cxnSp>
        <p:nvCxnSpPr>
          <p:cNvPr id="17" name="Straight Arrow Connector 16"/>
          <p:cNvCxnSpPr/>
          <p:nvPr/>
        </p:nvCxnSpPr>
        <p:spPr>
          <a:xfrm flipH="1">
            <a:off x="7365992" y="1815981"/>
            <a:ext cx="904248" cy="560877"/>
          </a:xfrm>
          <a:prstGeom prst="straightConnector1">
            <a:avLst/>
          </a:prstGeom>
          <a:ln w="603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7306150" y="3554949"/>
            <a:ext cx="1023932" cy="1051"/>
          </a:xfrm>
          <a:prstGeom prst="straightConnector1">
            <a:avLst/>
          </a:prstGeom>
          <a:ln w="603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7365992" y="4886960"/>
            <a:ext cx="1023932" cy="394847"/>
          </a:xfrm>
          <a:prstGeom prst="straightConnector1">
            <a:avLst/>
          </a:prstGeom>
          <a:ln w="603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3021055" y="2096419"/>
            <a:ext cx="908464" cy="240207"/>
          </a:xfrm>
          <a:prstGeom prst="straightConnector1">
            <a:avLst/>
          </a:prstGeom>
          <a:ln w="603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3141029" y="3554949"/>
            <a:ext cx="717629" cy="12691"/>
          </a:xfrm>
          <a:prstGeom prst="straightConnector1">
            <a:avLst/>
          </a:prstGeom>
          <a:ln w="603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3070168" y="4639230"/>
            <a:ext cx="859351" cy="0"/>
          </a:xfrm>
          <a:prstGeom prst="straightConnector1">
            <a:avLst/>
          </a:prstGeom>
          <a:ln w="603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3141028" y="5525958"/>
            <a:ext cx="717630" cy="423451"/>
          </a:xfrm>
          <a:prstGeom prst="straightConnector1">
            <a:avLst/>
          </a:prstGeom>
          <a:ln w="603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23405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992428"/>
            <a:ext cx="1220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845" y="74167"/>
            <a:ext cx="2221184" cy="845216"/>
          </a:xfrm>
          <a:prstGeom prst="rect">
            <a:avLst/>
          </a:prstGeom>
        </p:spPr>
      </p:pic>
      <p:sp>
        <p:nvSpPr>
          <p:cNvPr id="7" name="TextBox 6"/>
          <p:cNvSpPr txBox="1"/>
          <p:nvPr/>
        </p:nvSpPr>
        <p:spPr>
          <a:xfrm>
            <a:off x="465826" y="1414732"/>
            <a:ext cx="11345174" cy="1569660"/>
          </a:xfrm>
          <a:prstGeom prst="rect">
            <a:avLst/>
          </a:prstGeom>
          <a:noFill/>
        </p:spPr>
        <p:txBody>
          <a:bodyPr wrap="square" rtlCol="0">
            <a:spAutoFit/>
          </a:bodyPr>
          <a:lstStyle/>
          <a:p>
            <a:pPr marL="342900" indent="-342900">
              <a:buFont typeface="Arial" panose="020B0604020202020204" pitchFamily="34" charset="0"/>
              <a:buChar char="•"/>
            </a:pPr>
            <a:endParaRPr lang="en-ZA"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ZA"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ZA"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ZA" dirty="0">
              <a:latin typeface="Arial" panose="020B0604020202020204" pitchFamily="34" charset="0"/>
              <a:cs typeface="Arial" panose="020B0604020202020204" pitchFamily="34" charset="0"/>
            </a:endParaRPr>
          </a:p>
          <a:p>
            <a:endParaRPr lang="en-ZA" dirty="0"/>
          </a:p>
        </p:txBody>
      </p:sp>
      <p:sp>
        <p:nvSpPr>
          <p:cNvPr id="2" name="TextBox 1"/>
          <p:cNvSpPr txBox="1"/>
          <p:nvPr/>
        </p:nvSpPr>
        <p:spPr>
          <a:xfrm>
            <a:off x="166446" y="853087"/>
            <a:ext cx="11871108" cy="1569660"/>
          </a:xfrm>
          <a:prstGeom prst="rect">
            <a:avLst/>
          </a:prstGeom>
          <a:noFill/>
        </p:spPr>
        <p:txBody>
          <a:bodyPr wrap="square" rtlCol="0">
            <a:spAutoFit/>
          </a:bodyPr>
          <a:lstStyle/>
          <a:p>
            <a:endParaRPr lang="en-ZA"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ZA" sz="2400" dirty="0" smtClean="0">
              <a:latin typeface="Arial" panose="020B0604020202020204" pitchFamily="34" charset="0"/>
              <a:cs typeface="Arial" panose="020B0604020202020204" pitchFamily="34" charset="0"/>
            </a:endParaRPr>
          </a:p>
          <a:p>
            <a:endParaRPr lang="en-ZA" sz="2400" b="1" dirty="0">
              <a:latin typeface="Arial" panose="020B0604020202020204" pitchFamily="34" charset="0"/>
              <a:cs typeface="Arial" panose="020B0604020202020204" pitchFamily="34" charset="0"/>
            </a:endParaRPr>
          </a:p>
          <a:p>
            <a:r>
              <a:rPr lang="en-ZA" sz="2400" b="1" dirty="0" smtClean="0">
                <a:latin typeface="Arial" panose="020B0604020202020204" pitchFamily="34" charset="0"/>
                <a:cs typeface="Arial" panose="020B0604020202020204" pitchFamily="34" charset="0"/>
              </a:rPr>
              <a:t>                </a:t>
            </a:r>
            <a:endParaRPr lang="en-ZA" sz="2400" b="1" dirty="0">
              <a:latin typeface="Arial" panose="020B0604020202020204" pitchFamily="34" charset="0"/>
              <a:cs typeface="Arial" panose="020B0604020202020204" pitchFamily="34" charset="0"/>
            </a:endParaRPr>
          </a:p>
        </p:txBody>
      </p:sp>
      <p:sp>
        <p:nvSpPr>
          <p:cNvPr id="3" name="TextBox 2"/>
          <p:cNvSpPr txBox="1"/>
          <p:nvPr/>
        </p:nvSpPr>
        <p:spPr>
          <a:xfrm>
            <a:off x="2645765" y="48436"/>
            <a:ext cx="9391789" cy="954107"/>
          </a:xfrm>
          <a:prstGeom prst="rect">
            <a:avLst/>
          </a:prstGeom>
          <a:noFill/>
        </p:spPr>
        <p:txBody>
          <a:bodyPr wrap="square" rtlCol="0">
            <a:spAutoFit/>
          </a:bodyPr>
          <a:lstStyle/>
          <a:p>
            <a:r>
              <a:rPr lang="en-ZA" sz="2800" b="1" dirty="0" smtClean="0">
                <a:latin typeface="Arial" panose="020B0604020202020204" pitchFamily="34" charset="0"/>
                <a:cs typeface="Arial" panose="020B0604020202020204" pitchFamily="34" charset="0"/>
              </a:rPr>
              <a:t>Human Network International's</a:t>
            </a:r>
          </a:p>
          <a:p>
            <a:r>
              <a:rPr lang="en-ZA" sz="2800" b="1" dirty="0" smtClean="0">
                <a:latin typeface="Arial" panose="020B0604020202020204" pitchFamily="34" charset="0"/>
                <a:cs typeface="Arial" panose="020B0604020202020204" pitchFamily="34" charset="0"/>
              </a:rPr>
              <a:t>Service 3-2-1</a:t>
            </a:r>
            <a:endParaRPr lang="en-ZA" sz="2800" b="1"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a:stretch>
            <a:fillRect/>
          </a:stretch>
        </p:blipFill>
        <p:spPr>
          <a:xfrm>
            <a:off x="11028809" y="562"/>
            <a:ext cx="1118344" cy="991865"/>
          </a:xfrm>
          <a:prstGeom prst="rect">
            <a:avLst/>
          </a:prstGeom>
        </p:spPr>
      </p:pic>
      <p:grpSp>
        <p:nvGrpSpPr>
          <p:cNvPr id="4" name="Group 3"/>
          <p:cNvGrpSpPr/>
          <p:nvPr/>
        </p:nvGrpSpPr>
        <p:grpSpPr>
          <a:xfrm>
            <a:off x="464338" y="1414732"/>
            <a:ext cx="7286571" cy="4431026"/>
            <a:chOff x="1947055" y="982719"/>
            <a:chExt cx="8149910" cy="4981197"/>
          </a:xfrm>
        </p:grpSpPr>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t="12561" b="12875"/>
            <a:stretch/>
          </p:blipFill>
          <p:spPr>
            <a:xfrm>
              <a:off x="2107034" y="2069685"/>
              <a:ext cx="7989931" cy="3888283"/>
            </a:xfrm>
            <a:prstGeom prst="rect">
              <a:avLst/>
            </a:prstGeom>
          </p:spPr>
        </p:pic>
        <p:pic>
          <p:nvPicPr>
            <p:cNvPr id="12" name="Picture 11"/>
            <p:cNvPicPr>
              <a:picLocks noChangeAspect="1"/>
            </p:cNvPicPr>
            <p:nvPr/>
          </p:nvPicPr>
          <p:blipFill>
            <a:blip r:embed="rId6"/>
            <a:stretch>
              <a:fillRect/>
            </a:stretch>
          </p:blipFill>
          <p:spPr>
            <a:xfrm>
              <a:off x="1947055" y="982719"/>
              <a:ext cx="8135088" cy="677836"/>
            </a:xfrm>
            <a:prstGeom prst="rect">
              <a:avLst/>
            </a:prstGeom>
          </p:spPr>
        </p:pic>
        <p:pic>
          <p:nvPicPr>
            <p:cNvPr id="17" name="Picture 1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27097" y="4699331"/>
              <a:ext cx="1707810" cy="1264585"/>
            </a:xfrm>
            <a:prstGeom prst="rect">
              <a:avLst/>
            </a:prstGeom>
          </p:spPr>
        </p:pic>
      </p:grpSp>
      <p:grpSp>
        <p:nvGrpSpPr>
          <p:cNvPr id="5" name="Group 4"/>
          <p:cNvGrpSpPr/>
          <p:nvPr/>
        </p:nvGrpSpPr>
        <p:grpSpPr>
          <a:xfrm>
            <a:off x="76845" y="2694892"/>
            <a:ext cx="5529039" cy="2606037"/>
            <a:chOff x="-7846275" y="2814739"/>
            <a:chExt cx="5529039" cy="2606037"/>
          </a:xfrm>
        </p:grpSpPr>
        <p:sp>
          <p:nvSpPr>
            <p:cNvPr id="18" name="TextBox 17"/>
            <p:cNvSpPr txBox="1"/>
            <p:nvPr/>
          </p:nvSpPr>
          <p:spPr>
            <a:xfrm>
              <a:off x="-4538066" y="4188217"/>
              <a:ext cx="2220830" cy="400110"/>
            </a:xfrm>
            <a:prstGeom prst="rect">
              <a:avLst/>
            </a:prstGeom>
            <a:noFill/>
          </p:spPr>
          <p:txBody>
            <a:bodyPr wrap="square" rtlCol="0">
              <a:spAutoFit/>
            </a:bodyPr>
            <a:lstStyle/>
            <a:p>
              <a:r>
                <a:rPr lang="en-ZA" sz="2000" b="1" dirty="0" smtClean="0">
                  <a:latin typeface="Arial" panose="020B0604020202020204" pitchFamily="34" charset="0"/>
                  <a:cs typeface="Arial" panose="020B0604020202020204" pitchFamily="34" charset="0"/>
                </a:rPr>
                <a:t>Family planning</a:t>
              </a:r>
              <a:endParaRPr lang="en-ZA" sz="2000" b="1" dirty="0">
                <a:latin typeface="Arial" panose="020B0604020202020204" pitchFamily="34" charset="0"/>
                <a:cs typeface="Arial" panose="020B0604020202020204" pitchFamily="34" charset="0"/>
              </a:endParaRPr>
            </a:p>
          </p:txBody>
        </p:sp>
        <p:sp>
          <p:nvSpPr>
            <p:cNvPr id="21" name="TextBox 20"/>
            <p:cNvSpPr txBox="1"/>
            <p:nvPr/>
          </p:nvSpPr>
          <p:spPr>
            <a:xfrm>
              <a:off x="-4538066" y="3569354"/>
              <a:ext cx="1103805" cy="400110"/>
            </a:xfrm>
            <a:prstGeom prst="rect">
              <a:avLst/>
            </a:prstGeom>
            <a:noFill/>
          </p:spPr>
          <p:txBody>
            <a:bodyPr wrap="square" rtlCol="0">
              <a:spAutoFit/>
            </a:bodyPr>
            <a:lstStyle/>
            <a:p>
              <a:r>
                <a:rPr lang="en-ZA" sz="2000" b="1" dirty="0" smtClean="0">
                  <a:latin typeface="Arial" panose="020B0604020202020204" pitchFamily="34" charset="0"/>
                  <a:cs typeface="Arial" panose="020B0604020202020204" pitchFamily="34" charset="0"/>
                </a:rPr>
                <a:t>Health</a:t>
              </a:r>
              <a:r>
                <a:rPr lang="en-ZA" dirty="0" smtClean="0">
                  <a:latin typeface="Arial" panose="020B0604020202020204" pitchFamily="34" charset="0"/>
                  <a:cs typeface="Arial" panose="020B0604020202020204" pitchFamily="34" charset="0"/>
                </a:rPr>
                <a:t> </a:t>
              </a:r>
              <a:endParaRPr lang="en-ZA" dirty="0">
                <a:latin typeface="Arial" panose="020B0604020202020204" pitchFamily="34" charset="0"/>
                <a:cs typeface="Arial" panose="020B0604020202020204" pitchFamily="34" charset="0"/>
              </a:endParaRPr>
            </a:p>
          </p:txBody>
        </p:sp>
        <p:sp>
          <p:nvSpPr>
            <p:cNvPr id="25" name="TextBox 24"/>
            <p:cNvSpPr txBox="1"/>
            <p:nvPr/>
          </p:nvSpPr>
          <p:spPr>
            <a:xfrm>
              <a:off x="-7656330" y="4079613"/>
              <a:ext cx="1685101" cy="400110"/>
            </a:xfrm>
            <a:prstGeom prst="rect">
              <a:avLst/>
            </a:prstGeom>
            <a:noFill/>
          </p:spPr>
          <p:txBody>
            <a:bodyPr wrap="square" rtlCol="0">
              <a:spAutoFit/>
            </a:bodyPr>
            <a:lstStyle/>
            <a:p>
              <a:r>
                <a:rPr lang="en-ZA" sz="2000" b="1" dirty="0" smtClean="0">
                  <a:latin typeface="Arial" panose="020B0604020202020204" pitchFamily="34" charset="0"/>
                  <a:cs typeface="Arial" panose="020B0604020202020204" pitchFamily="34" charset="0"/>
                </a:rPr>
                <a:t>Agriculture</a:t>
              </a:r>
              <a:r>
                <a:rPr lang="en-ZA" dirty="0" smtClean="0"/>
                <a:t> </a:t>
              </a:r>
              <a:endParaRPr lang="en-ZA" dirty="0"/>
            </a:p>
          </p:txBody>
        </p:sp>
        <p:sp>
          <p:nvSpPr>
            <p:cNvPr id="42" name="TextBox 41"/>
            <p:cNvSpPr txBox="1"/>
            <p:nvPr/>
          </p:nvSpPr>
          <p:spPr>
            <a:xfrm>
              <a:off x="-7846275" y="5020666"/>
              <a:ext cx="1875047" cy="400110"/>
            </a:xfrm>
            <a:prstGeom prst="rect">
              <a:avLst/>
            </a:prstGeom>
            <a:noFill/>
          </p:spPr>
          <p:txBody>
            <a:bodyPr wrap="square" rtlCol="0">
              <a:spAutoFit/>
            </a:bodyPr>
            <a:lstStyle/>
            <a:p>
              <a:r>
                <a:rPr lang="en-ZA" sz="2000" b="1" dirty="0" smtClean="0">
                  <a:latin typeface="Arial" panose="020B0604020202020204" pitchFamily="34" charset="0"/>
                  <a:cs typeface="Arial" panose="020B0604020202020204" pitchFamily="34" charset="0"/>
                </a:rPr>
                <a:t>Microfinance</a:t>
              </a:r>
              <a:r>
                <a:rPr lang="en-ZA" dirty="0" smtClean="0"/>
                <a:t> </a:t>
              </a:r>
              <a:endParaRPr lang="en-ZA" dirty="0"/>
            </a:p>
          </p:txBody>
        </p:sp>
        <p:sp>
          <p:nvSpPr>
            <p:cNvPr id="49" name="TextBox 48"/>
            <p:cNvSpPr txBox="1"/>
            <p:nvPr/>
          </p:nvSpPr>
          <p:spPr>
            <a:xfrm>
              <a:off x="-7846275" y="2814739"/>
              <a:ext cx="1799487" cy="400110"/>
            </a:xfrm>
            <a:prstGeom prst="rect">
              <a:avLst/>
            </a:prstGeom>
            <a:noFill/>
          </p:spPr>
          <p:txBody>
            <a:bodyPr wrap="square" rtlCol="0">
              <a:spAutoFit/>
            </a:bodyPr>
            <a:lstStyle/>
            <a:p>
              <a:r>
                <a:rPr lang="en-ZA" sz="2000" b="1" dirty="0" smtClean="0">
                  <a:latin typeface="Arial" panose="020B0604020202020204" pitchFamily="34" charset="0"/>
                  <a:cs typeface="Arial" panose="020B0604020202020204" pitchFamily="34" charset="0"/>
                </a:rPr>
                <a:t>Land tenure</a:t>
              </a:r>
              <a:r>
                <a:rPr lang="en-ZA" sz="2000" b="1" dirty="0" smtClean="0"/>
                <a:t> </a:t>
              </a:r>
              <a:endParaRPr lang="en-ZA" sz="2000" b="1" dirty="0"/>
            </a:p>
          </p:txBody>
        </p:sp>
        <p:sp>
          <p:nvSpPr>
            <p:cNvPr id="53" name="TextBox 52"/>
            <p:cNvSpPr txBox="1"/>
            <p:nvPr/>
          </p:nvSpPr>
          <p:spPr>
            <a:xfrm>
              <a:off x="-5487165" y="2916878"/>
              <a:ext cx="2052904" cy="400110"/>
            </a:xfrm>
            <a:prstGeom prst="rect">
              <a:avLst/>
            </a:prstGeom>
            <a:noFill/>
          </p:spPr>
          <p:txBody>
            <a:bodyPr wrap="square" rtlCol="0">
              <a:spAutoFit/>
            </a:bodyPr>
            <a:lstStyle/>
            <a:p>
              <a:r>
                <a:rPr lang="en-ZA" sz="2000" b="1" dirty="0" smtClean="0">
                  <a:latin typeface="Arial" panose="020B0604020202020204" pitchFamily="34" charset="0"/>
                  <a:cs typeface="Arial" panose="020B0604020202020204" pitchFamily="34" charset="0"/>
                </a:rPr>
                <a:t>Early warnings </a:t>
              </a:r>
              <a:endParaRPr lang="en-ZA" sz="2000" b="1" dirty="0">
                <a:latin typeface="Arial" panose="020B0604020202020204" pitchFamily="34" charset="0"/>
                <a:cs typeface="Arial" panose="020B0604020202020204" pitchFamily="34" charset="0"/>
              </a:endParaRPr>
            </a:p>
          </p:txBody>
        </p:sp>
      </p:grpSp>
      <p:pic>
        <p:nvPicPr>
          <p:cNvPr id="1026" name="Picture 2" descr="http://www.wordtravels.com/images/map/Madagascar_map.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677260" y="1216492"/>
            <a:ext cx="3012557" cy="27756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https://encrypted-tbn2.gstatic.com/images?q=tbn:ANd9GcQYRRFVqramnGllXOUHRnN3pInVhu6yi3wwn0nsi9ABnMuKVD_i"/>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667010" y="4110650"/>
            <a:ext cx="3022807" cy="25931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0571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992428"/>
            <a:ext cx="1220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845" y="74167"/>
            <a:ext cx="2221184" cy="845216"/>
          </a:xfrm>
          <a:prstGeom prst="rect">
            <a:avLst/>
          </a:prstGeom>
        </p:spPr>
      </p:pic>
      <p:sp>
        <p:nvSpPr>
          <p:cNvPr id="3" name="TextBox 2"/>
          <p:cNvSpPr txBox="1"/>
          <p:nvPr/>
        </p:nvSpPr>
        <p:spPr>
          <a:xfrm>
            <a:off x="3528565" y="98197"/>
            <a:ext cx="6011675" cy="954107"/>
          </a:xfrm>
          <a:prstGeom prst="rect">
            <a:avLst/>
          </a:prstGeom>
          <a:noFill/>
        </p:spPr>
        <p:txBody>
          <a:bodyPr wrap="square" rtlCol="0">
            <a:spAutoFit/>
          </a:bodyPr>
          <a:lstStyle/>
          <a:p>
            <a:r>
              <a:rPr lang="en-ZA" sz="2800" b="1" dirty="0" smtClean="0">
                <a:latin typeface="Arial" panose="020B0604020202020204" pitchFamily="34" charset="0"/>
                <a:cs typeface="Arial" panose="020B0604020202020204" pitchFamily="34" charset="0"/>
              </a:rPr>
              <a:t>Human </a:t>
            </a:r>
            <a:r>
              <a:rPr lang="en-ZA" sz="2800" b="1" dirty="0">
                <a:latin typeface="Arial" panose="020B0604020202020204" pitchFamily="34" charset="0"/>
                <a:cs typeface="Arial" panose="020B0604020202020204" pitchFamily="34" charset="0"/>
              </a:rPr>
              <a:t>Network International's</a:t>
            </a:r>
          </a:p>
          <a:p>
            <a:r>
              <a:rPr lang="en-ZA" sz="2800" b="1" dirty="0">
                <a:latin typeface="Arial" panose="020B0604020202020204" pitchFamily="34" charset="0"/>
                <a:cs typeface="Arial" panose="020B0604020202020204" pitchFamily="34" charset="0"/>
              </a:rPr>
              <a:t>Service </a:t>
            </a:r>
            <a:r>
              <a:rPr lang="en-ZA" sz="2800" b="1" dirty="0" smtClean="0">
                <a:latin typeface="Arial" panose="020B0604020202020204" pitchFamily="34" charset="0"/>
                <a:cs typeface="Arial" panose="020B0604020202020204" pitchFamily="34" charset="0"/>
              </a:rPr>
              <a:t>3-2-1</a:t>
            </a:r>
            <a:endParaRPr lang="en-ZA" sz="2800"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6728603" y="4325814"/>
            <a:ext cx="5418549" cy="2392227"/>
          </a:xfrm>
          <a:prstGeom prst="rect">
            <a:avLst/>
          </a:prstGeom>
        </p:spPr>
      </p:pic>
      <p:pic>
        <p:nvPicPr>
          <p:cNvPr id="5" name="Picture 4"/>
          <p:cNvPicPr>
            <a:picLocks noChangeAspect="1"/>
          </p:cNvPicPr>
          <p:nvPr/>
        </p:nvPicPr>
        <p:blipFill>
          <a:blip r:embed="rId5"/>
          <a:stretch>
            <a:fillRect/>
          </a:stretch>
        </p:blipFill>
        <p:spPr>
          <a:xfrm>
            <a:off x="76845" y="4325813"/>
            <a:ext cx="3080423" cy="2392229"/>
          </a:xfrm>
          <a:prstGeom prst="rect">
            <a:avLst/>
          </a:prstGeom>
        </p:spPr>
      </p:pic>
      <p:pic>
        <p:nvPicPr>
          <p:cNvPr id="6" name="Picture 5"/>
          <p:cNvPicPr>
            <a:picLocks noChangeAspect="1"/>
          </p:cNvPicPr>
          <p:nvPr/>
        </p:nvPicPr>
        <p:blipFill>
          <a:blip r:embed="rId6"/>
          <a:stretch>
            <a:fillRect/>
          </a:stretch>
        </p:blipFill>
        <p:spPr>
          <a:xfrm>
            <a:off x="3157268" y="4325814"/>
            <a:ext cx="3571336" cy="2392228"/>
          </a:xfrm>
          <a:prstGeom prst="rect">
            <a:avLst/>
          </a:prstGeom>
        </p:spPr>
      </p:pic>
      <p:pic>
        <p:nvPicPr>
          <p:cNvPr id="10" name="Picture 9"/>
          <p:cNvPicPr>
            <a:picLocks noChangeAspect="1"/>
          </p:cNvPicPr>
          <p:nvPr/>
        </p:nvPicPr>
        <p:blipFill>
          <a:blip r:embed="rId7"/>
          <a:stretch>
            <a:fillRect/>
          </a:stretch>
        </p:blipFill>
        <p:spPr>
          <a:xfrm>
            <a:off x="11028809" y="562"/>
            <a:ext cx="1118344" cy="991865"/>
          </a:xfrm>
          <a:prstGeom prst="rect">
            <a:avLst/>
          </a:prstGeom>
        </p:spPr>
      </p:pic>
      <p:sp>
        <p:nvSpPr>
          <p:cNvPr id="12" name="Content Placeholder 11"/>
          <p:cNvSpPr>
            <a:spLocks noGrp="1"/>
          </p:cNvSpPr>
          <p:nvPr>
            <p:ph sz="half" idx="1"/>
          </p:nvPr>
        </p:nvSpPr>
        <p:spPr>
          <a:xfrm>
            <a:off x="278106" y="1602835"/>
            <a:ext cx="4903494" cy="2096956"/>
          </a:xfrm>
        </p:spPr>
        <p:txBody>
          <a:bodyPr>
            <a:normAutofit lnSpcReduction="10000"/>
          </a:bodyPr>
          <a:lstStyle/>
          <a:p>
            <a:r>
              <a:rPr lang="en-ZA" sz="2400" dirty="0" smtClean="0">
                <a:latin typeface="Arial" panose="020B0604020202020204" pitchFamily="34" charset="0"/>
                <a:cs typeface="Arial" panose="020B0604020202020204" pitchFamily="34" charset="0"/>
              </a:rPr>
              <a:t>No </a:t>
            </a:r>
            <a:r>
              <a:rPr lang="en-ZA" sz="2400" dirty="0">
                <a:latin typeface="Arial" panose="020B0604020202020204" pitchFamily="34" charset="0"/>
                <a:cs typeface="Arial" panose="020B0604020202020204" pitchFamily="34" charset="0"/>
              </a:rPr>
              <a:t>internet/data </a:t>
            </a:r>
            <a:r>
              <a:rPr lang="en-ZA" sz="2400" dirty="0" smtClean="0">
                <a:latin typeface="Arial" panose="020B0604020202020204" pitchFamily="34" charset="0"/>
                <a:cs typeface="Arial" panose="020B0604020202020204" pitchFamily="34" charset="0"/>
              </a:rPr>
              <a:t>required</a:t>
            </a:r>
          </a:p>
          <a:p>
            <a:r>
              <a:rPr lang="en-ZA" sz="2400" dirty="0" smtClean="0">
                <a:latin typeface="Arial" panose="020B0604020202020204" pitchFamily="34" charset="0"/>
                <a:cs typeface="Arial" panose="020B0604020202020204" pitchFamily="34" charset="0"/>
              </a:rPr>
              <a:t>Free voice service</a:t>
            </a:r>
          </a:p>
          <a:p>
            <a:r>
              <a:rPr lang="en-ZA" sz="2400" dirty="0" smtClean="0">
                <a:latin typeface="Arial" panose="020B0604020202020204" pitchFamily="34" charset="0"/>
                <a:cs typeface="Arial" panose="020B0604020202020204" pitchFamily="34" charset="0"/>
              </a:rPr>
              <a:t>~ 3 million subscribers</a:t>
            </a:r>
          </a:p>
          <a:p>
            <a:r>
              <a:rPr lang="en-ZA" sz="2400" dirty="0" smtClean="0">
                <a:latin typeface="Arial" panose="020B0604020202020204" pitchFamily="34" charset="0"/>
                <a:cs typeface="Arial" panose="020B0604020202020204" pitchFamily="34" charset="0"/>
              </a:rPr>
              <a:t>Service accessed ~50 million times</a:t>
            </a:r>
          </a:p>
        </p:txBody>
      </p:sp>
      <p:sp>
        <p:nvSpPr>
          <p:cNvPr id="14" name="TextBox 13"/>
          <p:cNvSpPr txBox="1"/>
          <p:nvPr/>
        </p:nvSpPr>
        <p:spPr>
          <a:xfrm>
            <a:off x="6534402" y="1886658"/>
            <a:ext cx="4926809" cy="1015663"/>
          </a:xfrm>
          <a:prstGeom prst="rect">
            <a:avLst/>
          </a:prstGeom>
          <a:solidFill>
            <a:srgbClr val="FFC000"/>
          </a:solidFill>
        </p:spPr>
        <p:txBody>
          <a:bodyPr wrap="square" rtlCol="0">
            <a:spAutoFit/>
          </a:bodyPr>
          <a:lstStyle/>
          <a:p>
            <a:pPr marL="342900" indent="-342900">
              <a:buFont typeface="Arial" panose="020B0604020202020204" pitchFamily="34" charset="0"/>
              <a:buChar char="•"/>
            </a:pPr>
            <a:r>
              <a:rPr lang="en-ZA" sz="2000" b="1" dirty="0" smtClean="0">
                <a:latin typeface="Arial" panose="020B0604020202020204" pitchFamily="34" charset="0"/>
                <a:cs typeface="Arial" panose="020B0604020202020204" pitchFamily="34" charset="0"/>
              </a:rPr>
              <a:t>Public funds</a:t>
            </a:r>
          </a:p>
          <a:p>
            <a:pPr marL="342900" indent="-342900">
              <a:buFont typeface="Arial" panose="020B0604020202020204" pitchFamily="34" charset="0"/>
              <a:buChar char="•"/>
            </a:pPr>
            <a:r>
              <a:rPr lang="en-ZA" sz="2000" b="1" dirty="0" smtClean="0">
                <a:latin typeface="Arial" panose="020B0604020202020204" pitchFamily="34" charset="0"/>
                <a:cs typeface="Arial" panose="020B0604020202020204" pitchFamily="34" charset="0"/>
              </a:rPr>
              <a:t>Piggybacked on Airtel</a:t>
            </a:r>
          </a:p>
          <a:p>
            <a:pPr marL="342900" indent="-342900">
              <a:buFont typeface="Arial" panose="020B0604020202020204" pitchFamily="34" charset="0"/>
              <a:buChar char="•"/>
            </a:pPr>
            <a:r>
              <a:rPr lang="en-ZA" sz="2000" b="1" dirty="0">
                <a:latin typeface="Arial" panose="020B0604020202020204" pitchFamily="34" charset="0"/>
                <a:cs typeface="Arial" panose="020B0604020202020204" pitchFamily="34" charset="0"/>
              </a:rPr>
              <a:t>Virtuous cycles of value and </a:t>
            </a:r>
            <a:r>
              <a:rPr lang="en-ZA" sz="2000" b="1" dirty="0" smtClean="0">
                <a:latin typeface="Arial" panose="020B0604020202020204" pitchFamily="34" charset="0"/>
                <a:cs typeface="Arial" panose="020B0604020202020204" pitchFamily="34" charset="0"/>
              </a:rPr>
              <a:t>trust</a:t>
            </a:r>
            <a:endParaRPr lang="en-ZA" sz="2000" b="1" dirty="0"/>
          </a:p>
        </p:txBody>
      </p:sp>
    </p:spTree>
    <p:extLst>
      <p:ext uri="{BB962C8B-B14F-4D97-AF65-F5344CB8AC3E}">
        <p14:creationId xmlns:p14="http://schemas.microsoft.com/office/powerpoint/2010/main" val="38349037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992428"/>
            <a:ext cx="1220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819381" y="220805"/>
            <a:ext cx="7688076" cy="523220"/>
          </a:xfrm>
          <a:prstGeom prst="rect">
            <a:avLst/>
          </a:prstGeom>
          <a:noFill/>
        </p:spPr>
        <p:txBody>
          <a:bodyPr wrap="square" rtlCol="0">
            <a:spAutoFit/>
          </a:bodyPr>
          <a:lstStyle/>
          <a:p>
            <a:r>
              <a:rPr lang="en-ZA" sz="2800" b="1" dirty="0" smtClean="0">
                <a:latin typeface="Arial" panose="020B0604020202020204" pitchFamily="34" charset="0"/>
                <a:cs typeface="Arial" panose="020B0604020202020204" pitchFamily="34" charset="0"/>
              </a:rPr>
              <a:t>Mercy Corps </a:t>
            </a:r>
            <a:r>
              <a:rPr lang="en-ZA" sz="2800" b="1" dirty="0" err="1">
                <a:latin typeface="Arial" panose="020B0604020202020204" pitchFamily="34" charset="0"/>
                <a:cs typeface="Arial" panose="020B0604020202020204" pitchFamily="34" charset="0"/>
              </a:rPr>
              <a:t>Agri</a:t>
            </a:r>
            <a:r>
              <a:rPr lang="en-ZA" sz="2800" b="1" dirty="0">
                <a:latin typeface="Arial" panose="020B0604020202020204" pitchFamily="34" charset="0"/>
                <a:cs typeface="Arial" panose="020B0604020202020204" pitchFamily="34" charset="0"/>
              </a:rPr>
              <a:t>-Fin </a:t>
            </a:r>
            <a:r>
              <a:rPr lang="en-ZA" sz="2800" b="1" dirty="0" smtClean="0">
                <a:latin typeface="Arial" panose="020B0604020202020204" pitchFamily="34" charset="0"/>
                <a:cs typeface="Arial" panose="020B0604020202020204" pitchFamily="34" charset="0"/>
              </a:rPr>
              <a:t>Mobile program </a:t>
            </a:r>
            <a:endParaRPr lang="en-ZA" sz="2800" dirty="0"/>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845" y="74167"/>
            <a:ext cx="2221184" cy="845216"/>
          </a:xfrm>
          <a:prstGeom prst="rect">
            <a:avLst/>
          </a:prstGeom>
        </p:spPr>
      </p:pic>
      <p:sp>
        <p:nvSpPr>
          <p:cNvPr id="12" name="Rectangle 11"/>
          <p:cNvSpPr/>
          <p:nvPr/>
        </p:nvSpPr>
        <p:spPr>
          <a:xfrm>
            <a:off x="354301" y="1524742"/>
            <a:ext cx="9908875" cy="3046988"/>
          </a:xfrm>
          <a:prstGeom prst="rect">
            <a:avLst/>
          </a:prstGeom>
        </p:spPr>
        <p:txBody>
          <a:bodyPr wrap="square">
            <a:spAutoFit/>
          </a:bodyPr>
          <a:lstStyle/>
          <a:p>
            <a:endParaRPr lang="en-ZA" sz="2400" b="1" dirty="0">
              <a:latin typeface="Arial" panose="020B0604020202020204" pitchFamily="34" charset="0"/>
              <a:cs typeface="Arial" panose="020B0604020202020204" pitchFamily="34" charset="0"/>
            </a:endParaRPr>
          </a:p>
          <a:p>
            <a:endParaRPr lang="en-ZA"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ZA" sz="2400" dirty="0" smtClean="0">
              <a:latin typeface="Arial" panose="020B0604020202020204" pitchFamily="34" charset="0"/>
              <a:cs typeface="Arial" panose="020B0604020202020204" pitchFamily="34" charset="0"/>
            </a:endParaRPr>
          </a:p>
          <a:p>
            <a:endParaRPr lang="en-ZA" sz="2400" dirty="0" smtClean="0">
              <a:latin typeface="Arial" panose="020B0604020202020204" pitchFamily="34" charset="0"/>
              <a:cs typeface="Arial" panose="020B0604020202020204" pitchFamily="34" charset="0"/>
            </a:endParaRPr>
          </a:p>
          <a:p>
            <a:endParaRPr lang="en-ZA" sz="2400" dirty="0" smtClean="0">
              <a:latin typeface="Arial" panose="020B0604020202020204" pitchFamily="34" charset="0"/>
              <a:cs typeface="Arial" panose="020B0604020202020204" pitchFamily="34" charset="0"/>
            </a:endParaRPr>
          </a:p>
          <a:p>
            <a:endParaRPr lang="en-ZA" sz="2400" dirty="0">
              <a:latin typeface="Arial" panose="020B0604020202020204" pitchFamily="34" charset="0"/>
              <a:cs typeface="Arial" panose="020B0604020202020204" pitchFamily="34" charset="0"/>
            </a:endParaRPr>
          </a:p>
          <a:p>
            <a:endParaRPr lang="en-ZA" sz="2400" dirty="0" smtClean="0">
              <a:latin typeface="Arial" panose="020B0604020202020204" pitchFamily="34" charset="0"/>
              <a:cs typeface="Arial" panose="020B0604020202020204" pitchFamily="34" charset="0"/>
            </a:endParaRPr>
          </a:p>
          <a:p>
            <a:endParaRPr lang="en-ZA" sz="2400"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a:stretch>
            <a:fillRect/>
          </a:stretch>
        </p:blipFill>
        <p:spPr>
          <a:xfrm>
            <a:off x="11028809" y="562"/>
            <a:ext cx="1118344" cy="991865"/>
          </a:xfrm>
          <a:prstGeom prst="rect">
            <a:avLst/>
          </a:prstGeom>
        </p:spPr>
      </p:pic>
      <p:sp>
        <p:nvSpPr>
          <p:cNvPr id="5" name="TextBox 4"/>
          <p:cNvSpPr txBox="1"/>
          <p:nvPr/>
        </p:nvSpPr>
        <p:spPr>
          <a:xfrm>
            <a:off x="5148394" y="1415398"/>
            <a:ext cx="6404698" cy="3046988"/>
          </a:xfrm>
          <a:prstGeom prst="rect">
            <a:avLst/>
          </a:prstGeom>
          <a:noFill/>
        </p:spPr>
        <p:txBody>
          <a:bodyPr wrap="square" rtlCol="0">
            <a:spAutoFit/>
          </a:bodyPr>
          <a:lstStyle/>
          <a:p>
            <a:pPr marL="342900" indent="-342900">
              <a:buFont typeface="Arial" panose="020B0604020202020204" pitchFamily="34" charset="0"/>
              <a:buChar char="•"/>
            </a:pPr>
            <a:r>
              <a:rPr lang="en-ZA" sz="2400" dirty="0" smtClean="0">
                <a:latin typeface="Arial" panose="020B0604020202020204" pitchFamily="34" charset="0"/>
                <a:cs typeface="Arial" panose="020B0604020202020204" pitchFamily="34" charset="0"/>
              </a:rPr>
              <a:t>Zimbabwe, Uganda and Indonesia</a:t>
            </a:r>
          </a:p>
          <a:p>
            <a:pPr marL="342900" indent="-342900">
              <a:buFont typeface="Arial" panose="020B0604020202020204" pitchFamily="34" charset="0"/>
              <a:buChar char="•"/>
            </a:pPr>
            <a:r>
              <a:rPr lang="en-ZA" sz="2400" dirty="0" smtClean="0">
                <a:latin typeface="Arial" panose="020B0604020202020204" pitchFamily="34" charset="0"/>
                <a:cs typeface="Arial" panose="020B0604020202020204" pitchFamily="34" charset="0"/>
              </a:rPr>
              <a:t>SMS/voice services</a:t>
            </a:r>
          </a:p>
          <a:p>
            <a:pPr marL="342900" indent="-342900">
              <a:buFont typeface="Arial" panose="020B0604020202020204" pitchFamily="34" charset="0"/>
              <a:buChar char="•"/>
            </a:pPr>
            <a:r>
              <a:rPr lang="en-ZA" sz="2400" dirty="0" smtClean="0">
                <a:latin typeface="Arial" panose="020B0604020202020204" pitchFamily="34" charset="0"/>
                <a:cs typeface="Arial" panose="020B0604020202020204" pitchFamily="34" charset="0"/>
              </a:rPr>
              <a:t>100,000 farmers</a:t>
            </a:r>
          </a:p>
          <a:p>
            <a:pPr marL="342900" indent="-342900">
              <a:buFont typeface="Arial" panose="020B0604020202020204" pitchFamily="34" charset="0"/>
              <a:buChar char="•"/>
            </a:pPr>
            <a:r>
              <a:rPr lang="en-ZA" sz="2400" dirty="0" smtClean="0">
                <a:latin typeface="Arial" panose="020B0604020202020204" pitchFamily="34" charset="0"/>
                <a:cs typeface="Arial" panose="020B0604020202020204" pitchFamily="34" charset="0"/>
              </a:rPr>
              <a:t>Banks, mobile network operators, smallholder farmer aggregators</a:t>
            </a:r>
          </a:p>
          <a:p>
            <a:pPr marL="342900" indent="-342900">
              <a:buFont typeface="Arial" panose="020B0604020202020204" pitchFamily="34" charset="0"/>
              <a:buChar char="•"/>
            </a:pPr>
            <a:r>
              <a:rPr lang="en-ZA" sz="2400" dirty="0" smtClean="0">
                <a:latin typeface="Arial" panose="020B0604020202020204" pitchFamily="34" charset="0"/>
                <a:cs typeface="Arial" panose="020B0604020202020204" pitchFamily="34" charset="0"/>
              </a:rPr>
              <a:t>Villagers preferred face to face, TV and radio</a:t>
            </a:r>
          </a:p>
          <a:p>
            <a:pPr marL="342900" indent="-342900">
              <a:buFont typeface="Arial" panose="020B0604020202020204" pitchFamily="34" charset="0"/>
              <a:buChar char="•"/>
            </a:pPr>
            <a:r>
              <a:rPr lang="en-ZA" sz="2400" dirty="0" smtClean="0">
                <a:latin typeface="Arial" panose="020B0604020202020204" pitchFamily="34" charset="0"/>
                <a:cs typeface="Arial" panose="020B0604020202020204" pitchFamily="34" charset="0"/>
              </a:rPr>
              <a:t>Intense training on use of mobile phones</a:t>
            </a:r>
            <a:endParaRPr lang="en-ZA" sz="24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5"/>
          <a:stretch>
            <a:fillRect/>
          </a:stretch>
        </p:blipFill>
        <p:spPr>
          <a:xfrm>
            <a:off x="76845" y="1065474"/>
            <a:ext cx="4794093" cy="5671526"/>
          </a:xfrm>
          <a:prstGeom prst="rect">
            <a:avLst/>
          </a:prstGeom>
        </p:spPr>
      </p:pic>
      <p:sp>
        <p:nvSpPr>
          <p:cNvPr id="13" name="TextBox 12"/>
          <p:cNvSpPr txBox="1"/>
          <p:nvPr/>
        </p:nvSpPr>
        <p:spPr>
          <a:xfrm>
            <a:off x="7295573" y="4681074"/>
            <a:ext cx="2293220" cy="1938992"/>
          </a:xfrm>
          <a:prstGeom prst="rect">
            <a:avLst/>
          </a:prstGeom>
          <a:solidFill>
            <a:srgbClr val="FFC000"/>
          </a:solidFill>
        </p:spPr>
        <p:txBody>
          <a:bodyPr wrap="square" rtlCol="0">
            <a:spAutoFit/>
          </a:bodyPr>
          <a:lstStyle/>
          <a:p>
            <a:r>
              <a:rPr lang="en-ZA" sz="2000" b="1" dirty="0" smtClean="0">
                <a:latin typeface="Arial" panose="020B0604020202020204" pitchFamily="34" charset="0"/>
                <a:cs typeface="Arial" panose="020B0604020202020204" pitchFamily="34" charset="0"/>
              </a:rPr>
              <a:t>Bundling</a:t>
            </a:r>
          </a:p>
          <a:p>
            <a:r>
              <a:rPr lang="en-ZA" sz="2000" b="1" dirty="0" smtClean="0">
                <a:latin typeface="Arial" panose="020B0604020202020204" pitchFamily="34" charset="0"/>
                <a:cs typeface="Arial" panose="020B0604020202020204" pitchFamily="34" charset="0"/>
              </a:rPr>
              <a:t>Local context</a:t>
            </a:r>
          </a:p>
          <a:p>
            <a:r>
              <a:rPr lang="en-ZA" sz="2000" b="1" dirty="0" smtClean="0">
                <a:latin typeface="Arial" panose="020B0604020202020204" pitchFamily="34" charset="0"/>
                <a:cs typeface="Arial" panose="020B0604020202020204" pitchFamily="34" charset="0"/>
              </a:rPr>
              <a:t>Engagement</a:t>
            </a:r>
          </a:p>
          <a:p>
            <a:r>
              <a:rPr lang="en-ZA" sz="2000" b="1" dirty="0" smtClean="0">
                <a:latin typeface="Arial" panose="020B0604020202020204" pitchFamily="34" charset="0"/>
                <a:cs typeface="Arial" panose="020B0604020202020204" pitchFamily="34" charset="0"/>
              </a:rPr>
              <a:t>Virtuous cycles</a:t>
            </a:r>
          </a:p>
          <a:p>
            <a:r>
              <a:rPr lang="en-ZA" sz="2000" b="1" dirty="0" smtClean="0">
                <a:latin typeface="Arial" panose="020B0604020202020204" pitchFamily="34" charset="0"/>
                <a:cs typeface="Arial" panose="020B0604020202020204" pitchFamily="34" charset="0"/>
              </a:rPr>
              <a:t>Public funds</a:t>
            </a:r>
          </a:p>
          <a:p>
            <a:r>
              <a:rPr lang="en-ZA" sz="2000" b="1" dirty="0" smtClean="0">
                <a:latin typeface="Arial" panose="020B0604020202020204" pitchFamily="34" charset="0"/>
                <a:cs typeface="Arial" panose="020B0604020202020204" pitchFamily="34" charset="0"/>
              </a:rPr>
              <a:t>Piggybacking</a:t>
            </a:r>
            <a:endParaRPr lang="en-ZA" sz="2000" b="1" dirty="0"/>
          </a:p>
        </p:txBody>
      </p:sp>
    </p:spTree>
    <p:extLst>
      <p:ext uri="{BB962C8B-B14F-4D97-AF65-F5344CB8AC3E}">
        <p14:creationId xmlns:p14="http://schemas.microsoft.com/office/powerpoint/2010/main" val="19316970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992428"/>
            <a:ext cx="1220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711194" y="207598"/>
            <a:ext cx="5904449" cy="523220"/>
          </a:xfrm>
          <a:prstGeom prst="rect">
            <a:avLst/>
          </a:prstGeom>
          <a:noFill/>
        </p:spPr>
        <p:txBody>
          <a:bodyPr wrap="square" rtlCol="0">
            <a:spAutoFit/>
          </a:bodyPr>
          <a:lstStyle/>
          <a:p>
            <a:r>
              <a:rPr lang="en-ZA" sz="2800" b="1" dirty="0" err="1" smtClean="0">
                <a:latin typeface="Arial" panose="020B0604020202020204" pitchFamily="34" charset="0"/>
                <a:cs typeface="Arial" panose="020B0604020202020204" pitchFamily="34" charset="0"/>
              </a:rPr>
              <a:t>Ecofarmer</a:t>
            </a:r>
            <a:r>
              <a:rPr lang="en-ZA" sz="2800" b="1" dirty="0" smtClean="0">
                <a:latin typeface="Arial" panose="020B0604020202020204" pitchFamily="34" charset="0"/>
                <a:cs typeface="Arial" panose="020B0604020202020204" pitchFamily="34" charset="0"/>
              </a:rPr>
              <a:t> (</a:t>
            </a:r>
            <a:r>
              <a:rPr lang="en-ZA" sz="2800" b="1" dirty="0" err="1" smtClean="0">
                <a:latin typeface="Arial" panose="020B0604020202020204" pitchFamily="34" charset="0"/>
                <a:cs typeface="Arial" panose="020B0604020202020204" pitchFamily="34" charset="0"/>
              </a:rPr>
              <a:t>Econet</a:t>
            </a:r>
            <a:r>
              <a:rPr lang="en-ZA" sz="2800" b="1" dirty="0" smtClean="0">
                <a:latin typeface="Arial" panose="020B0604020202020204" pitchFamily="34" charset="0"/>
                <a:cs typeface="Arial" panose="020B0604020202020204" pitchFamily="34" charset="0"/>
              </a:rPr>
              <a:t>, Zimbabwe)  </a:t>
            </a:r>
            <a:endParaRPr lang="en-ZA" sz="2800" b="1"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845" y="74167"/>
            <a:ext cx="2221184" cy="845216"/>
          </a:xfrm>
          <a:prstGeom prst="rect">
            <a:avLst/>
          </a:prstGeom>
        </p:spPr>
      </p:pic>
      <p:pic>
        <p:nvPicPr>
          <p:cNvPr id="5" name="Picture 4"/>
          <p:cNvPicPr>
            <a:picLocks noChangeAspect="1"/>
          </p:cNvPicPr>
          <p:nvPr/>
        </p:nvPicPr>
        <p:blipFill>
          <a:blip r:embed="rId4"/>
          <a:stretch>
            <a:fillRect/>
          </a:stretch>
        </p:blipFill>
        <p:spPr>
          <a:xfrm>
            <a:off x="11028809" y="562"/>
            <a:ext cx="1118344" cy="991865"/>
          </a:xfrm>
          <a:prstGeom prst="rect">
            <a:avLst/>
          </a:prstGeom>
        </p:spPr>
      </p:pic>
      <p:sp>
        <p:nvSpPr>
          <p:cNvPr id="7" name="Content Placeholder 6"/>
          <p:cNvSpPr>
            <a:spLocks noGrp="1"/>
          </p:cNvSpPr>
          <p:nvPr>
            <p:ph sz="half" idx="2"/>
          </p:nvPr>
        </p:nvSpPr>
        <p:spPr>
          <a:xfrm>
            <a:off x="419528" y="1313794"/>
            <a:ext cx="5157787" cy="3046988"/>
          </a:xfrm>
        </p:spPr>
        <p:txBody>
          <a:bodyPr>
            <a:normAutofit/>
          </a:bodyPr>
          <a:lstStyle/>
          <a:p>
            <a:pPr>
              <a:lnSpc>
                <a:spcPct val="100000"/>
              </a:lnSpc>
            </a:pPr>
            <a:r>
              <a:rPr lang="en-ZA" sz="2400" dirty="0" err="1" smtClean="0">
                <a:latin typeface="Arial" panose="020B0604020202020204" pitchFamily="34" charset="0"/>
                <a:cs typeface="Arial" panose="020B0604020202020204" pitchFamily="34" charset="0"/>
              </a:rPr>
              <a:t>Agri</a:t>
            </a:r>
            <a:r>
              <a:rPr lang="en-ZA" sz="2400" dirty="0" smtClean="0">
                <a:latin typeface="Arial" panose="020B0604020202020204" pitchFamily="34" charset="0"/>
                <a:cs typeface="Arial" panose="020B0604020202020204" pitchFamily="34" charset="0"/>
              </a:rPr>
              <a:t>-Fin </a:t>
            </a:r>
            <a:r>
              <a:rPr lang="en-ZA" sz="2400" dirty="0">
                <a:latin typeface="Arial" panose="020B0604020202020204" pitchFamily="34" charset="0"/>
                <a:cs typeface="Arial" panose="020B0604020202020204" pitchFamily="34" charset="0"/>
              </a:rPr>
              <a:t>Mobile </a:t>
            </a:r>
            <a:r>
              <a:rPr lang="en-ZA" sz="2400" dirty="0" smtClean="0">
                <a:latin typeface="Arial" panose="020B0604020202020204" pitchFamily="34" charset="0"/>
                <a:cs typeface="Arial" panose="020B0604020202020204" pitchFamily="34" charset="0"/>
              </a:rPr>
              <a:t>partnership with </a:t>
            </a:r>
            <a:r>
              <a:rPr lang="en-ZA" sz="2400" dirty="0" err="1" smtClean="0">
                <a:latin typeface="Arial" panose="020B0604020202020204" pitchFamily="34" charset="0"/>
                <a:cs typeface="Arial" panose="020B0604020202020204" pitchFamily="34" charset="0"/>
              </a:rPr>
              <a:t>Econet</a:t>
            </a:r>
            <a:endParaRPr lang="en-ZA" sz="2400" dirty="0">
              <a:latin typeface="Arial" panose="020B0604020202020204" pitchFamily="34" charset="0"/>
              <a:cs typeface="Arial" panose="020B0604020202020204" pitchFamily="34" charset="0"/>
            </a:endParaRPr>
          </a:p>
          <a:p>
            <a:pPr>
              <a:lnSpc>
                <a:spcPct val="100000"/>
              </a:lnSpc>
            </a:pPr>
            <a:r>
              <a:rPr lang="en-ZA" sz="2400" dirty="0" smtClean="0">
                <a:latin typeface="Arial" panose="020B0604020202020204" pitchFamily="34" charset="0"/>
                <a:cs typeface="Arial" panose="020B0604020202020204" pitchFamily="34" charset="0"/>
              </a:rPr>
              <a:t>SMSs: market </a:t>
            </a:r>
            <a:r>
              <a:rPr lang="en-ZA" sz="2400" dirty="0" smtClean="0">
                <a:latin typeface="Arial" panose="020B0604020202020204" pitchFamily="34" charset="0"/>
                <a:cs typeface="Arial" panose="020B0604020202020204" pitchFamily="34" charset="0"/>
              </a:rPr>
              <a:t>prices, </a:t>
            </a:r>
            <a:r>
              <a:rPr lang="en-ZA" sz="2400" dirty="0" smtClean="0">
                <a:latin typeface="Arial" panose="020B0604020202020204" pitchFamily="34" charset="0"/>
                <a:cs typeface="Arial" panose="020B0604020202020204" pitchFamily="34" charset="0"/>
              </a:rPr>
              <a:t>crop data, </a:t>
            </a:r>
            <a:r>
              <a:rPr lang="en-ZA" sz="2400" dirty="0" smtClean="0">
                <a:latin typeface="Arial" panose="020B0604020202020204" pitchFamily="34" charset="0"/>
                <a:cs typeface="Arial" panose="020B0604020202020204" pitchFamily="34" charset="0"/>
              </a:rPr>
              <a:t>weather </a:t>
            </a:r>
            <a:r>
              <a:rPr lang="en-ZA" sz="2400" dirty="0" smtClean="0">
                <a:latin typeface="Arial" panose="020B0604020202020204" pitchFamily="34" charset="0"/>
                <a:cs typeface="Arial" panose="020B0604020202020204" pitchFamily="34" charset="0"/>
              </a:rPr>
              <a:t>information</a:t>
            </a:r>
            <a:endParaRPr lang="en-ZA" sz="2400" dirty="0">
              <a:latin typeface="Arial" panose="020B0604020202020204" pitchFamily="34" charset="0"/>
              <a:cs typeface="Arial" panose="020B0604020202020204" pitchFamily="34" charset="0"/>
            </a:endParaRPr>
          </a:p>
          <a:p>
            <a:pPr>
              <a:lnSpc>
                <a:spcPct val="100000"/>
              </a:lnSpc>
            </a:pPr>
            <a:r>
              <a:rPr lang="en-ZA" sz="2400" dirty="0" smtClean="0">
                <a:latin typeface="Arial" panose="020B0604020202020204" pitchFamily="34" charset="0"/>
                <a:cs typeface="Arial" panose="020B0604020202020204" pitchFamily="34" charset="0"/>
              </a:rPr>
              <a:t>200,000 farmers</a:t>
            </a:r>
          </a:p>
          <a:p>
            <a:pPr>
              <a:lnSpc>
                <a:spcPct val="100000"/>
              </a:lnSpc>
            </a:pPr>
            <a:r>
              <a:rPr lang="en-ZA" sz="2400" dirty="0" smtClean="0">
                <a:latin typeface="Arial" panose="020B0604020202020204" pitchFamily="34" charset="0"/>
                <a:cs typeface="Arial" panose="020B0604020202020204" pitchFamily="34" charset="0"/>
              </a:rPr>
              <a:t>60% changing behaviour</a:t>
            </a:r>
            <a:endParaRPr lang="en-ZA" sz="24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5"/>
          <a:stretch>
            <a:fillRect/>
          </a:stretch>
        </p:blipFill>
        <p:spPr>
          <a:xfrm>
            <a:off x="6958858" y="4918189"/>
            <a:ext cx="2394701" cy="1785587"/>
          </a:xfrm>
          <a:prstGeom prst="rect">
            <a:avLst/>
          </a:prstGeom>
        </p:spPr>
      </p:pic>
      <p:pic>
        <p:nvPicPr>
          <p:cNvPr id="2" name="Picture 1"/>
          <p:cNvPicPr>
            <a:picLocks noChangeAspect="1"/>
          </p:cNvPicPr>
          <p:nvPr/>
        </p:nvPicPr>
        <p:blipFill>
          <a:blip r:embed="rId6"/>
          <a:stretch>
            <a:fillRect/>
          </a:stretch>
        </p:blipFill>
        <p:spPr>
          <a:xfrm>
            <a:off x="9752451" y="4887058"/>
            <a:ext cx="2381250" cy="1847850"/>
          </a:xfrm>
          <a:prstGeom prst="rect">
            <a:avLst/>
          </a:prstGeom>
        </p:spPr>
      </p:pic>
      <p:pic>
        <p:nvPicPr>
          <p:cNvPr id="3" name="Picture 2"/>
          <p:cNvPicPr>
            <a:picLocks noChangeAspect="1"/>
          </p:cNvPicPr>
          <p:nvPr/>
        </p:nvPicPr>
        <p:blipFill>
          <a:blip r:embed="rId7"/>
          <a:stretch>
            <a:fillRect/>
          </a:stretch>
        </p:blipFill>
        <p:spPr>
          <a:xfrm>
            <a:off x="3940591" y="4958073"/>
            <a:ext cx="2619375" cy="1743075"/>
          </a:xfrm>
          <a:prstGeom prst="rect">
            <a:avLst/>
          </a:prstGeom>
        </p:spPr>
      </p:pic>
      <p:sp>
        <p:nvSpPr>
          <p:cNvPr id="11" name="TextBox 10"/>
          <p:cNvSpPr txBox="1"/>
          <p:nvPr/>
        </p:nvSpPr>
        <p:spPr>
          <a:xfrm>
            <a:off x="6559966" y="1313793"/>
            <a:ext cx="5202621" cy="3046988"/>
          </a:xfrm>
          <a:prstGeom prst="rect">
            <a:avLst/>
          </a:prstGeom>
          <a:noFill/>
        </p:spPr>
        <p:txBody>
          <a:bodyPr wrap="square" rtlCol="0">
            <a:spAutoFit/>
          </a:bodyPr>
          <a:lstStyle/>
          <a:p>
            <a:pPr marL="342900" indent="-342900">
              <a:buFont typeface="Arial" panose="020B0604020202020204" pitchFamily="34" charset="0"/>
              <a:buChar char="•"/>
            </a:pPr>
            <a:r>
              <a:rPr lang="en-ZA" sz="2400" dirty="0" smtClean="0">
                <a:latin typeface="Arial" panose="020B0604020202020204" pitchFamily="34" charset="0"/>
                <a:cs typeface="Arial" panose="020B0604020202020204" pitchFamily="34" charset="0"/>
              </a:rPr>
              <a:t>Automatic weather stations on mobile phone towers</a:t>
            </a:r>
          </a:p>
          <a:p>
            <a:pPr marL="342900" indent="-342900">
              <a:buFont typeface="Arial" panose="020B0604020202020204" pitchFamily="34" charset="0"/>
              <a:buChar char="•"/>
            </a:pPr>
            <a:r>
              <a:rPr lang="en-ZA" sz="2400" dirty="0" smtClean="0">
                <a:latin typeface="Arial" panose="020B0604020202020204" pitchFamily="34" charset="0"/>
                <a:cs typeface="Arial" panose="020B0604020202020204" pitchFamily="34" charset="0"/>
              </a:rPr>
              <a:t>Uses data for weather-index based insurance</a:t>
            </a:r>
          </a:p>
          <a:p>
            <a:pPr marL="342900" indent="-342900">
              <a:buFont typeface="Arial" panose="020B0604020202020204" pitchFamily="34" charset="0"/>
              <a:buChar char="•"/>
            </a:pPr>
            <a:r>
              <a:rPr lang="en-ZA" sz="2400" dirty="0">
                <a:latin typeface="Arial" panose="020B0604020202020204" pitchFamily="34" charset="0"/>
                <a:cs typeface="Arial" panose="020B0604020202020204" pitchFamily="34" charset="0"/>
              </a:rPr>
              <a:t>Location of farmers determined from cell phone tower data</a:t>
            </a:r>
          </a:p>
          <a:p>
            <a:pPr marL="342900" indent="-342900">
              <a:buFont typeface="Arial" panose="020B0604020202020204" pitchFamily="34" charset="0"/>
              <a:buChar char="•"/>
            </a:pPr>
            <a:r>
              <a:rPr lang="en-ZA" sz="2400" dirty="0" smtClean="0">
                <a:latin typeface="Arial" panose="020B0604020202020204" pitchFamily="34" charset="0"/>
                <a:cs typeface="Arial" panose="020B0604020202020204" pitchFamily="34" charset="0"/>
              </a:rPr>
              <a:t>&gt;1000 farmers signed up (2014)</a:t>
            </a:r>
          </a:p>
          <a:p>
            <a:endParaRPr lang="en-ZA" sz="2400" dirty="0">
              <a:latin typeface="Arial" panose="020B0604020202020204" pitchFamily="34" charset="0"/>
              <a:cs typeface="Arial" panose="020B0604020202020204" pitchFamily="34" charset="0"/>
            </a:endParaRPr>
          </a:p>
        </p:txBody>
      </p:sp>
      <p:sp>
        <p:nvSpPr>
          <p:cNvPr id="14" name="TextBox 13"/>
          <p:cNvSpPr txBox="1"/>
          <p:nvPr/>
        </p:nvSpPr>
        <p:spPr>
          <a:xfrm>
            <a:off x="419528" y="4958073"/>
            <a:ext cx="2293220" cy="1323439"/>
          </a:xfrm>
          <a:prstGeom prst="rect">
            <a:avLst/>
          </a:prstGeom>
          <a:solidFill>
            <a:srgbClr val="FFC000"/>
          </a:solidFill>
        </p:spPr>
        <p:txBody>
          <a:bodyPr wrap="square" rtlCol="0">
            <a:spAutoFit/>
          </a:bodyPr>
          <a:lstStyle/>
          <a:p>
            <a:r>
              <a:rPr lang="en-ZA" sz="2000" b="1" dirty="0" smtClean="0">
                <a:latin typeface="Arial" panose="020B0604020202020204" pitchFamily="34" charset="0"/>
                <a:cs typeface="Arial" panose="020B0604020202020204" pitchFamily="34" charset="0"/>
              </a:rPr>
              <a:t>Bundling</a:t>
            </a:r>
          </a:p>
          <a:p>
            <a:r>
              <a:rPr lang="en-ZA" sz="2000" b="1" dirty="0" smtClean="0">
                <a:latin typeface="Arial" panose="020B0604020202020204" pitchFamily="34" charset="0"/>
                <a:cs typeface="Arial" panose="020B0604020202020204" pitchFamily="34" charset="0"/>
              </a:rPr>
              <a:t>Virtuous cycles</a:t>
            </a:r>
          </a:p>
          <a:p>
            <a:r>
              <a:rPr lang="en-ZA" sz="2000" b="1" dirty="0" smtClean="0">
                <a:latin typeface="Arial" panose="020B0604020202020204" pitchFamily="34" charset="0"/>
                <a:cs typeface="Arial" panose="020B0604020202020204" pitchFamily="34" charset="0"/>
              </a:rPr>
              <a:t>Public funds</a:t>
            </a:r>
          </a:p>
          <a:p>
            <a:r>
              <a:rPr lang="en-ZA" sz="2000" b="1" dirty="0" smtClean="0">
                <a:latin typeface="Arial" panose="020B0604020202020204" pitchFamily="34" charset="0"/>
                <a:cs typeface="Arial" panose="020B0604020202020204" pitchFamily="34" charset="0"/>
              </a:rPr>
              <a:t>Piggybacking</a:t>
            </a:r>
            <a:endParaRPr lang="en-ZA" sz="2000" b="1" dirty="0"/>
          </a:p>
        </p:txBody>
      </p:sp>
    </p:spTree>
    <p:extLst>
      <p:ext uri="{BB962C8B-B14F-4D97-AF65-F5344CB8AC3E}">
        <p14:creationId xmlns:p14="http://schemas.microsoft.com/office/powerpoint/2010/main" val="35203474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992428"/>
            <a:ext cx="1220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208996" y="244094"/>
            <a:ext cx="5311054" cy="523220"/>
          </a:xfrm>
          <a:prstGeom prst="rect">
            <a:avLst/>
          </a:prstGeom>
          <a:noFill/>
        </p:spPr>
        <p:txBody>
          <a:bodyPr wrap="square" rtlCol="0">
            <a:spAutoFit/>
          </a:bodyPr>
          <a:lstStyle/>
          <a:p>
            <a:r>
              <a:rPr lang="en-ZA" sz="2800" b="1" dirty="0" err="1" smtClean="0">
                <a:latin typeface="Arial" panose="020B0604020202020204" pitchFamily="34" charset="0"/>
                <a:cs typeface="Arial" panose="020B0604020202020204" pitchFamily="34" charset="0"/>
              </a:rPr>
              <a:t>Kilimo</a:t>
            </a:r>
            <a:r>
              <a:rPr lang="en-ZA" sz="2800" b="1" dirty="0" smtClean="0">
                <a:latin typeface="Arial" panose="020B0604020202020204" pitchFamily="34" charset="0"/>
                <a:cs typeface="Arial" panose="020B0604020202020204" pitchFamily="34" charset="0"/>
              </a:rPr>
              <a:t> </a:t>
            </a:r>
            <a:r>
              <a:rPr lang="en-ZA" sz="2800" b="1" dirty="0" err="1" smtClean="0">
                <a:latin typeface="Arial" panose="020B0604020202020204" pitchFamily="34" charset="0"/>
                <a:cs typeface="Arial" panose="020B0604020202020204" pitchFamily="34" charset="0"/>
              </a:rPr>
              <a:t>Salama</a:t>
            </a:r>
            <a:r>
              <a:rPr lang="en-ZA" sz="2800" b="1" dirty="0" smtClean="0">
                <a:latin typeface="Arial" panose="020B0604020202020204" pitchFamily="34" charset="0"/>
                <a:cs typeface="Arial" panose="020B0604020202020204" pitchFamily="34" charset="0"/>
              </a:rPr>
              <a:t> (Kenya)</a:t>
            </a:r>
            <a:endParaRPr lang="en-ZA" sz="2800" b="1"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845" y="74167"/>
            <a:ext cx="2221184" cy="845216"/>
          </a:xfrm>
          <a:prstGeom prst="rect">
            <a:avLst/>
          </a:prstGeom>
        </p:spPr>
      </p:pic>
      <p:sp>
        <p:nvSpPr>
          <p:cNvPr id="27" name="TextBox 26"/>
          <p:cNvSpPr txBox="1"/>
          <p:nvPr/>
        </p:nvSpPr>
        <p:spPr>
          <a:xfrm>
            <a:off x="613042" y="1479153"/>
            <a:ext cx="5694733" cy="3046988"/>
          </a:xfrm>
          <a:prstGeom prst="rect">
            <a:avLst/>
          </a:prstGeom>
          <a:noFill/>
        </p:spPr>
        <p:txBody>
          <a:bodyPr wrap="square" rtlCol="0">
            <a:spAutoFit/>
          </a:bodyPr>
          <a:lstStyle/>
          <a:p>
            <a:pPr marL="342900" indent="-342900">
              <a:buFont typeface="Arial" panose="020B0604020202020204" pitchFamily="34" charset="0"/>
              <a:buChar char="•"/>
            </a:pPr>
            <a:r>
              <a:rPr lang="en-ZA" sz="2400" dirty="0" smtClean="0">
                <a:latin typeface="Arial" panose="020B0604020202020204" pitchFamily="34" charset="0"/>
                <a:cs typeface="Arial" panose="020B0604020202020204" pitchFamily="34" charset="0"/>
              </a:rPr>
              <a:t>Syngenta </a:t>
            </a:r>
            <a:r>
              <a:rPr lang="en-ZA" sz="2400" dirty="0">
                <a:latin typeface="Arial" panose="020B0604020202020204" pitchFamily="34" charset="0"/>
                <a:cs typeface="Arial" panose="020B0604020202020204" pitchFamily="34" charset="0"/>
              </a:rPr>
              <a:t>Foundation for Sustainable Agriculture (SFSA</a:t>
            </a:r>
            <a:r>
              <a:rPr lang="en-ZA" sz="2400" dirty="0" smtClean="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en-ZA" sz="2400" dirty="0" err="1" smtClean="0">
                <a:latin typeface="Arial" panose="020B0604020202020204" pitchFamily="34" charset="0"/>
                <a:cs typeface="Arial" panose="020B0604020202020204" pitchFamily="34" charset="0"/>
              </a:rPr>
              <a:t>Safaricom</a:t>
            </a:r>
            <a:r>
              <a:rPr lang="en-ZA" sz="2400" dirty="0" smtClean="0">
                <a:latin typeface="Arial" panose="020B0604020202020204" pitchFamily="34" charset="0"/>
                <a:cs typeface="Arial" panose="020B0604020202020204" pitchFamily="34" charset="0"/>
              </a:rPr>
              <a:t> and UAP Insurance</a:t>
            </a:r>
          </a:p>
          <a:p>
            <a:pPr marL="342900" indent="-342900">
              <a:buFont typeface="Arial" panose="020B0604020202020204" pitchFamily="34" charset="0"/>
              <a:buChar char="•"/>
            </a:pPr>
            <a:r>
              <a:rPr lang="en-ZA" sz="2400" dirty="0" smtClean="0">
                <a:latin typeface="Arial" panose="020B0604020202020204" pitchFamily="34" charset="0"/>
                <a:cs typeface="Arial" panose="020B0604020202020204" pitchFamily="34" charset="0"/>
              </a:rPr>
              <a:t>Weather index-based insurance</a:t>
            </a:r>
          </a:p>
          <a:p>
            <a:pPr marL="342900" indent="-342900">
              <a:buFont typeface="Arial" panose="020B0604020202020204" pitchFamily="34" charset="0"/>
              <a:buChar char="•"/>
            </a:pPr>
            <a:r>
              <a:rPr lang="en-ZA" sz="2400" dirty="0" smtClean="0">
                <a:latin typeface="Arial" panose="020B0604020202020204" pitchFamily="34" charset="0"/>
                <a:cs typeface="Arial" panose="020B0604020202020204" pitchFamily="34" charset="0"/>
              </a:rPr>
              <a:t>MPESA platform – ease of </a:t>
            </a:r>
            <a:r>
              <a:rPr lang="en-ZA" sz="2400" dirty="0" err="1" smtClean="0">
                <a:latin typeface="Arial" panose="020B0604020202020204" pitchFamily="34" charset="0"/>
                <a:cs typeface="Arial" panose="020B0604020202020204" pitchFamily="34" charset="0"/>
              </a:rPr>
              <a:t>payouts</a:t>
            </a:r>
            <a:endParaRPr lang="en-ZA" sz="24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ZA" sz="2400" dirty="0" smtClean="0">
                <a:latin typeface="Arial" panose="020B0604020202020204" pitchFamily="34" charset="0"/>
                <a:cs typeface="Arial" panose="020B0604020202020204" pitchFamily="34" charset="0"/>
              </a:rPr>
              <a:t>Syngenta store network</a:t>
            </a:r>
          </a:p>
          <a:p>
            <a:pPr marL="342900" indent="-342900">
              <a:buFont typeface="Arial" panose="020B0604020202020204" pitchFamily="34" charset="0"/>
              <a:buChar char="•"/>
            </a:pPr>
            <a:r>
              <a:rPr lang="en-ZA" sz="2400" dirty="0" smtClean="0">
                <a:latin typeface="Arial" panose="020B0604020202020204" pitchFamily="34" charset="0"/>
                <a:cs typeface="Arial" panose="020B0604020202020204" pitchFamily="34" charset="0"/>
              </a:rPr>
              <a:t>Local trainers</a:t>
            </a:r>
          </a:p>
          <a:p>
            <a:pPr marL="342900" indent="-342900">
              <a:buFont typeface="Arial" panose="020B0604020202020204" pitchFamily="34" charset="0"/>
              <a:buChar char="•"/>
            </a:pPr>
            <a:r>
              <a:rPr lang="en-ZA" sz="2400" dirty="0" smtClean="0">
                <a:latin typeface="Arial" panose="020B0604020202020204" pitchFamily="34" charset="0"/>
                <a:cs typeface="Arial" panose="020B0604020202020204" pitchFamily="34" charset="0"/>
              </a:rPr>
              <a:t>Insurance with seed purchase</a:t>
            </a:r>
            <a:endParaRPr lang="en-ZA" sz="2400"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a:stretch>
            <a:fillRect/>
          </a:stretch>
        </p:blipFill>
        <p:spPr>
          <a:xfrm>
            <a:off x="11028809" y="562"/>
            <a:ext cx="1118344" cy="991865"/>
          </a:xfrm>
          <a:prstGeom prst="rect">
            <a:avLst/>
          </a:prstGeom>
        </p:spPr>
      </p:pic>
      <p:sp>
        <p:nvSpPr>
          <p:cNvPr id="12" name="TextBox 11"/>
          <p:cNvSpPr txBox="1"/>
          <p:nvPr/>
        </p:nvSpPr>
        <p:spPr>
          <a:xfrm>
            <a:off x="8143160" y="1955085"/>
            <a:ext cx="2293220" cy="1631216"/>
          </a:xfrm>
          <a:prstGeom prst="rect">
            <a:avLst/>
          </a:prstGeom>
          <a:solidFill>
            <a:srgbClr val="FFC000"/>
          </a:solidFill>
        </p:spPr>
        <p:txBody>
          <a:bodyPr wrap="square" rtlCol="0">
            <a:spAutoFit/>
          </a:bodyPr>
          <a:lstStyle/>
          <a:p>
            <a:r>
              <a:rPr lang="en-ZA" sz="2000" b="1" dirty="0" smtClean="0">
                <a:latin typeface="Arial" panose="020B0604020202020204" pitchFamily="34" charset="0"/>
                <a:cs typeface="Arial" panose="020B0604020202020204" pitchFamily="34" charset="0"/>
              </a:rPr>
              <a:t>Bundling</a:t>
            </a:r>
          </a:p>
          <a:p>
            <a:r>
              <a:rPr lang="en-ZA" sz="2000" b="1" dirty="0" smtClean="0">
                <a:latin typeface="Arial" panose="020B0604020202020204" pitchFamily="34" charset="0"/>
                <a:cs typeface="Arial" panose="020B0604020202020204" pitchFamily="34" charset="0"/>
              </a:rPr>
              <a:t>Virtuous cycles</a:t>
            </a:r>
          </a:p>
          <a:p>
            <a:r>
              <a:rPr lang="en-ZA" sz="2000" b="1" dirty="0" smtClean="0">
                <a:latin typeface="Arial" panose="020B0604020202020204" pitchFamily="34" charset="0"/>
                <a:cs typeface="Arial" panose="020B0604020202020204" pitchFamily="34" charset="0"/>
              </a:rPr>
              <a:t>Public funds</a:t>
            </a:r>
          </a:p>
          <a:p>
            <a:r>
              <a:rPr lang="en-ZA" sz="2000" b="1" dirty="0" smtClean="0">
                <a:latin typeface="Arial" panose="020B0604020202020204" pitchFamily="34" charset="0"/>
                <a:cs typeface="Arial" panose="020B0604020202020204" pitchFamily="34" charset="0"/>
              </a:rPr>
              <a:t>Piggybacking</a:t>
            </a:r>
          </a:p>
          <a:p>
            <a:r>
              <a:rPr lang="en-ZA" sz="2000" b="1" dirty="0" smtClean="0">
                <a:latin typeface="Arial" panose="020B0604020202020204" pitchFamily="34" charset="0"/>
                <a:cs typeface="Arial" panose="020B0604020202020204" pitchFamily="34" charset="0"/>
              </a:rPr>
              <a:t>Engagement</a:t>
            </a:r>
            <a:endParaRPr lang="en-ZA" sz="2000" b="1" dirty="0"/>
          </a:p>
        </p:txBody>
      </p:sp>
      <p:pic>
        <p:nvPicPr>
          <p:cNvPr id="13" name="Picture 2" descr="http://www.agfax.net/image/promoPicLge378.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2588" y="4777512"/>
            <a:ext cx="2751593" cy="19316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6" descr="http://s3.amazonaws.com/blog_image/bimages/593/large/Kilimo_Salama.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52414" y="4787812"/>
            <a:ext cx="3087129" cy="19316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 name="Picture 8" descr="https://boringdevelopment.files.wordpress.com/2014/01/demonstration-tent.jpg?w=1038&amp;h=576&amp;crop=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307776" y="4787812"/>
            <a:ext cx="3480926" cy="19316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 name="Picture 10" descr="http://vision.ae/uploads/special_report_images/Final-Huawei-phoneRS.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9956935" y="4777512"/>
            <a:ext cx="2104724" cy="19419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8312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992428"/>
            <a:ext cx="1220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136899" y="171076"/>
            <a:ext cx="7988301" cy="523220"/>
          </a:xfrm>
          <a:prstGeom prst="rect">
            <a:avLst/>
          </a:prstGeom>
          <a:noFill/>
        </p:spPr>
        <p:txBody>
          <a:bodyPr wrap="square" rtlCol="0">
            <a:spAutoFit/>
          </a:bodyPr>
          <a:lstStyle/>
          <a:p>
            <a:r>
              <a:rPr lang="en-ZA" sz="2800" b="1" dirty="0" smtClean="0">
                <a:latin typeface="Arial" panose="020B0604020202020204" pitchFamily="34" charset="0"/>
                <a:cs typeface="Arial" panose="020B0604020202020204" pitchFamily="34" charset="0"/>
              </a:rPr>
              <a:t>Research in </a:t>
            </a:r>
            <a:r>
              <a:rPr lang="en-ZA" sz="2800" b="1" dirty="0" err="1" smtClean="0">
                <a:latin typeface="Arial" panose="020B0604020202020204" pitchFamily="34" charset="0"/>
                <a:cs typeface="Arial" panose="020B0604020202020204" pitchFamily="34" charset="0"/>
              </a:rPr>
              <a:t>Kaffrine</a:t>
            </a:r>
            <a:r>
              <a:rPr lang="en-ZA" sz="2800" b="1" dirty="0" smtClean="0">
                <a:latin typeface="Arial" panose="020B0604020202020204" pitchFamily="34" charset="0"/>
                <a:cs typeface="Arial" panose="020B0604020202020204" pitchFamily="34" charset="0"/>
              </a:rPr>
              <a:t> Region, Senegal</a:t>
            </a:r>
            <a:endParaRPr lang="en-ZA" sz="2800" b="1"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845" y="74167"/>
            <a:ext cx="2221184" cy="845216"/>
          </a:xfrm>
          <a:prstGeom prst="rect">
            <a:avLst/>
          </a:prstGeom>
        </p:spPr>
      </p:pic>
      <p:sp>
        <p:nvSpPr>
          <p:cNvPr id="4" name="TextBox 3"/>
          <p:cNvSpPr txBox="1"/>
          <p:nvPr/>
        </p:nvSpPr>
        <p:spPr>
          <a:xfrm>
            <a:off x="76845" y="1129314"/>
            <a:ext cx="6388951" cy="3416320"/>
          </a:xfrm>
          <a:prstGeom prst="rect">
            <a:avLst/>
          </a:prstGeom>
          <a:noFill/>
        </p:spPr>
        <p:txBody>
          <a:bodyPr wrap="square" rtlCol="0">
            <a:spAutoFit/>
          </a:bodyPr>
          <a:lstStyle/>
          <a:p>
            <a:pPr marL="342900" indent="-342900">
              <a:buFont typeface="Arial" panose="020B0604020202020204" pitchFamily="34" charset="0"/>
              <a:buChar char="•"/>
            </a:pPr>
            <a:r>
              <a:rPr lang="en-ZA" sz="2400" dirty="0" smtClean="0">
                <a:latin typeface="Arial" panose="020B0604020202020204" pitchFamily="34" charset="0"/>
                <a:cs typeface="Arial" panose="020B0604020202020204" pitchFamily="34" charset="0"/>
              </a:rPr>
              <a:t>CGIAR and CCAF (2011–2012) </a:t>
            </a:r>
          </a:p>
          <a:p>
            <a:pPr marL="342900" indent="-342900">
              <a:buFont typeface="Arial" panose="020B0604020202020204" pitchFamily="34" charset="0"/>
              <a:buChar char="•"/>
            </a:pPr>
            <a:r>
              <a:rPr lang="en-ZA" sz="2400" dirty="0" smtClean="0">
                <a:latin typeface="Arial" panose="020B0604020202020204" pitchFamily="34" charset="0"/>
                <a:cs typeface="Arial" panose="020B0604020202020204" pitchFamily="34" charset="0"/>
              </a:rPr>
              <a:t>3 farmer communities targeted</a:t>
            </a:r>
          </a:p>
          <a:p>
            <a:pPr marL="342900" indent="-342900">
              <a:buFont typeface="Arial" panose="020B0604020202020204" pitchFamily="34" charset="0"/>
              <a:buChar char="•"/>
            </a:pPr>
            <a:r>
              <a:rPr lang="en-ZA" sz="2400" dirty="0" smtClean="0">
                <a:latin typeface="Arial" panose="020B0604020202020204" pitchFamily="34" charset="0"/>
                <a:cs typeface="Arial" panose="020B0604020202020204" pitchFamily="34" charset="0"/>
              </a:rPr>
              <a:t>Provided forecasts and </a:t>
            </a:r>
            <a:r>
              <a:rPr lang="en-ZA" sz="2400" dirty="0" err="1" smtClean="0">
                <a:latin typeface="Arial" panose="020B0604020202020204" pitchFamily="34" charset="0"/>
                <a:cs typeface="Arial" panose="020B0604020202020204" pitchFamily="34" charset="0"/>
              </a:rPr>
              <a:t>agri</a:t>
            </a:r>
            <a:r>
              <a:rPr lang="en-ZA" sz="2400" dirty="0" smtClean="0">
                <a:latin typeface="Arial" panose="020B0604020202020204" pitchFamily="34" charset="0"/>
                <a:cs typeface="Arial" panose="020B0604020202020204" pitchFamily="34" charset="0"/>
              </a:rPr>
              <a:t>-met information</a:t>
            </a:r>
          </a:p>
          <a:p>
            <a:pPr marL="342900" indent="-342900">
              <a:buFont typeface="Arial" panose="020B0604020202020204" pitchFamily="34" charset="0"/>
              <a:buChar char="•"/>
            </a:pPr>
            <a:r>
              <a:rPr lang="en-ZA" sz="2400" dirty="0" smtClean="0">
                <a:latin typeface="Arial" panose="020B0604020202020204" pitchFamily="34" charset="0"/>
                <a:cs typeface="Arial" panose="020B0604020202020204" pitchFamily="34" charset="0"/>
              </a:rPr>
              <a:t>Intensive training and engagement</a:t>
            </a:r>
          </a:p>
          <a:p>
            <a:pPr marL="342900" indent="-342900">
              <a:buFont typeface="Arial" panose="020B0604020202020204" pitchFamily="34" charset="0"/>
              <a:buChar char="•"/>
            </a:pPr>
            <a:r>
              <a:rPr lang="en-ZA" sz="2400" dirty="0" smtClean="0">
                <a:latin typeface="Arial" panose="020B0604020202020204" pitchFamily="34" charset="0"/>
                <a:cs typeface="Arial" panose="020B0604020202020204" pitchFamily="34" charset="0"/>
              </a:rPr>
              <a:t>SMSs in several languages</a:t>
            </a:r>
          </a:p>
          <a:p>
            <a:pPr marL="342900" indent="-342900">
              <a:buFont typeface="Arial" panose="020B0604020202020204" pitchFamily="34" charset="0"/>
              <a:buChar char="•"/>
            </a:pPr>
            <a:r>
              <a:rPr lang="en-ZA" sz="2400" dirty="0" smtClean="0">
                <a:latin typeface="Arial" panose="020B0604020202020204" pitchFamily="34" charset="0"/>
                <a:cs typeface="Arial" panose="020B0604020202020204" pitchFamily="34" charset="0"/>
              </a:rPr>
              <a:t>Red Cross staff trained</a:t>
            </a:r>
          </a:p>
          <a:p>
            <a:pPr marL="342900" indent="-342900">
              <a:buFont typeface="Arial" panose="020B0604020202020204" pitchFamily="34" charset="0"/>
              <a:buChar char="•"/>
            </a:pPr>
            <a:r>
              <a:rPr lang="en-ZA" sz="2400" dirty="0" smtClean="0">
                <a:latin typeface="Arial" panose="020B0604020202020204" pitchFamily="34" charset="0"/>
                <a:cs typeface="Arial" panose="020B0604020202020204" pitchFamily="34" charset="0"/>
              </a:rPr>
              <a:t>Messages posted on boards at communal meeting points (e.g. boreholes)</a:t>
            </a:r>
          </a:p>
        </p:txBody>
      </p:sp>
      <p:pic>
        <p:nvPicPr>
          <p:cNvPr id="6" name="Picture 5"/>
          <p:cNvPicPr>
            <a:picLocks noChangeAspect="1"/>
          </p:cNvPicPr>
          <p:nvPr/>
        </p:nvPicPr>
        <p:blipFill>
          <a:blip r:embed="rId4"/>
          <a:stretch>
            <a:fillRect/>
          </a:stretch>
        </p:blipFill>
        <p:spPr>
          <a:xfrm>
            <a:off x="8124091" y="1101319"/>
            <a:ext cx="3804403" cy="3318423"/>
          </a:xfrm>
          <a:prstGeom prst="rect">
            <a:avLst/>
          </a:prstGeom>
        </p:spPr>
      </p:pic>
      <p:pic>
        <p:nvPicPr>
          <p:cNvPr id="12" name="Picture 11"/>
          <p:cNvPicPr>
            <a:picLocks noChangeAspect="1"/>
          </p:cNvPicPr>
          <p:nvPr/>
        </p:nvPicPr>
        <p:blipFill>
          <a:blip r:embed="rId5"/>
          <a:stretch>
            <a:fillRect/>
          </a:stretch>
        </p:blipFill>
        <p:spPr>
          <a:xfrm>
            <a:off x="11028809" y="562"/>
            <a:ext cx="1118344" cy="991865"/>
          </a:xfrm>
          <a:prstGeom prst="rect">
            <a:avLst/>
          </a:prstGeom>
        </p:spPr>
      </p:pic>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63214" y="4989239"/>
            <a:ext cx="3123542" cy="1776710"/>
          </a:xfrm>
          <a:prstGeom prst="rect">
            <a:avLst/>
          </a:prstGeom>
        </p:spPr>
      </p:pic>
      <p:pic>
        <p:nvPicPr>
          <p:cNvPr id="11" name="Picture 10"/>
          <p:cNvPicPr>
            <a:picLocks noChangeAspect="1"/>
          </p:cNvPicPr>
          <p:nvPr/>
        </p:nvPicPr>
        <p:blipFill>
          <a:blip r:embed="rId7"/>
          <a:stretch>
            <a:fillRect/>
          </a:stretch>
        </p:blipFill>
        <p:spPr>
          <a:xfrm>
            <a:off x="2559538" y="4969078"/>
            <a:ext cx="2724361" cy="1806571"/>
          </a:xfrm>
          <a:prstGeom prst="rect">
            <a:avLst/>
          </a:prstGeom>
        </p:spPr>
      </p:pic>
      <p:pic>
        <p:nvPicPr>
          <p:cNvPr id="13" name="Picture 1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16649" y="4969079"/>
            <a:ext cx="1875592" cy="1806570"/>
          </a:xfrm>
          <a:prstGeom prst="rect">
            <a:avLst/>
          </a:prstGeom>
        </p:spPr>
      </p:pic>
      <p:pic>
        <p:nvPicPr>
          <p:cNvPr id="14" name="Picture 1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651196" y="4969078"/>
            <a:ext cx="2472895" cy="1766248"/>
          </a:xfrm>
          <a:prstGeom prst="rect">
            <a:avLst/>
          </a:prstGeom>
        </p:spPr>
      </p:pic>
      <p:sp>
        <p:nvSpPr>
          <p:cNvPr id="15" name="TextBox 14"/>
          <p:cNvSpPr txBox="1"/>
          <p:nvPr/>
        </p:nvSpPr>
        <p:spPr>
          <a:xfrm>
            <a:off x="5741033" y="1117740"/>
            <a:ext cx="2293220" cy="1938992"/>
          </a:xfrm>
          <a:prstGeom prst="rect">
            <a:avLst/>
          </a:prstGeom>
          <a:solidFill>
            <a:srgbClr val="FFC000"/>
          </a:solidFill>
        </p:spPr>
        <p:txBody>
          <a:bodyPr wrap="square" rtlCol="0">
            <a:spAutoFit/>
          </a:bodyPr>
          <a:lstStyle/>
          <a:p>
            <a:r>
              <a:rPr lang="en-ZA" sz="2000" b="1" dirty="0" smtClean="0">
                <a:latin typeface="Arial" panose="020B0604020202020204" pitchFamily="34" charset="0"/>
                <a:cs typeface="Arial" panose="020B0604020202020204" pitchFamily="34" charset="0"/>
              </a:rPr>
              <a:t>Bundling</a:t>
            </a:r>
          </a:p>
          <a:p>
            <a:r>
              <a:rPr lang="en-ZA" sz="2000" b="1" dirty="0" smtClean="0">
                <a:latin typeface="Arial" panose="020B0604020202020204" pitchFamily="34" charset="0"/>
                <a:cs typeface="Arial" panose="020B0604020202020204" pitchFamily="34" charset="0"/>
              </a:rPr>
              <a:t>Virtuous cycles</a:t>
            </a:r>
          </a:p>
          <a:p>
            <a:r>
              <a:rPr lang="en-ZA" sz="2000" b="1" dirty="0" smtClean="0">
                <a:latin typeface="Arial" panose="020B0604020202020204" pitchFamily="34" charset="0"/>
                <a:cs typeface="Arial" panose="020B0604020202020204" pitchFamily="34" charset="0"/>
              </a:rPr>
              <a:t>Public funds</a:t>
            </a:r>
          </a:p>
          <a:p>
            <a:r>
              <a:rPr lang="en-ZA" sz="2000" b="1" dirty="0" smtClean="0">
                <a:latin typeface="Arial" panose="020B0604020202020204" pitchFamily="34" charset="0"/>
                <a:cs typeface="Arial" panose="020B0604020202020204" pitchFamily="34" charset="0"/>
              </a:rPr>
              <a:t>Engagement</a:t>
            </a:r>
          </a:p>
          <a:p>
            <a:r>
              <a:rPr lang="en-ZA" sz="2000" b="1" dirty="0" smtClean="0">
                <a:latin typeface="Arial" panose="020B0604020202020204" pitchFamily="34" charset="0"/>
                <a:cs typeface="Arial" panose="020B0604020202020204" pitchFamily="34" charset="0"/>
              </a:rPr>
              <a:t>Local context</a:t>
            </a:r>
          </a:p>
          <a:p>
            <a:r>
              <a:rPr lang="en-ZA" sz="2000" b="1" dirty="0" smtClean="0">
                <a:latin typeface="Arial" panose="020B0604020202020204" pitchFamily="34" charset="0"/>
                <a:cs typeface="Arial" panose="020B0604020202020204" pitchFamily="34" charset="0"/>
              </a:rPr>
              <a:t>Iteration</a:t>
            </a:r>
            <a:endParaRPr lang="en-ZA" sz="2000" b="1" dirty="0"/>
          </a:p>
        </p:txBody>
      </p:sp>
    </p:spTree>
    <p:extLst>
      <p:ext uri="{BB962C8B-B14F-4D97-AF65-F5344CB8AC3E}">
        <p14:creationId xmlns:p14="http://schemas.microsoft.com/office/powerpoint/2010/main" val="40678832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87063" y="4659247"/>
            <a:ext cx="8561062" cy="1938992"/>
          </a:xfrm>
          <a:prstGeom prst="rect">
            <a:avLst/>
          </a:prstGeom>
          <a:solidFill>
            <a:srgbClr val="FFC000"/>
          </a:solidFill>
        </p:spPr>
        <p:txBody>
          <a:bodyPr wrap="square" rtlCol="0">
            <a:spAutoFit/>
          </a:bodyPr>
          <a:lstStyle/>
          <a:p>
            <a:r>
              <a:rPr lang="en-ZA" sz="2400" b="1" dirty="0" smtClean="0">
                <a:latin typeface="Arial" panose="020B0604020202020204" pitchFamily="34" charset="0"/>
                <a:cs typeface="Arial" panose="020B0604020202020204" pitchFamily="34" charset="0"/>
              </a:rPr>
              <a:t>Tanzania GFCS study</a:t>
            </a:r>
          </a:p>
          <a:p>
            <a:endParaRPr lang="en-ZA"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ZA" sz="2400" dirty="0" smtClean="0">
                <a:latin typeface="Arial" panose="020B0604020202020204" pitchFamily="34" charset="0"/>
                <a:cs typeface="Arial" panose="020B0604020202020204" pitchFamily="34" charset="0"/>
              </a:rPr>
              <a:t>Men wanted radio presenters trained</a:t>
            </a:r>
          </a:p>
          <a:p>
            <a:pPr marL="342900" indent="-342900">
              <a:buFont typeface="Arial" panose="020B0604020202020204" pitchFamily="34" charset="0"/>
              <a:buChar char="•"/>
            </a:pPr>
            <a:r>
              <a:rPr lang="en-ZA" sz="2400" dirty="0" smtClean="0">
                <a:latin typeface="Arial" panose="020B0604020202020204" pitchFamily="34" charset="0"/>
                <a:cs typeface="Arial" panose="020B0604020202020204" pitchFamily="34" charset="0"/>
              </a:rPr>
              <a:t>Women wanted extension officers and village leaders trained</a:t>
            </a:r>
            <a:endParaRPr lang="en-ZA" sz="2400" dirty="0">
              <a:latin typeface="Arial" panose="020B0604020202020204" pitchFamily="34" charset="0"/>
              <a:cs typeface="Arial" panose="020B0604020202020204" pitchFamily="34" charset="0"/>
            </a:endParaRPr>
          </a:p>
        </p:txBody>
      </p:sp>
      <p:sp>
        <p:nvSpPr>
          <p:cNvPr id="4" name="TextBox 3"/>
          <p:cNvSpPr txBox="1"/>
          <p:nvPr/>
        </p:nvSpPr>
        <p:spPr>
          <a:xfrm>
            <a:off x="1587063" y="1230650"/>
            <a:ext cx="9400330" cy="3046988"/>
          </a:xfrm>
          <a:prstGeom prst="rect">
            <a:avLst/>
          </a:prstGeom>
          <a:solidFill>
            <a:srgbClr val="FFC000"/>
          </a:solidFill>
        </p:spPr>
        <p:txBody>
          <a:bodyPr wrap="none" rtlCol="0">
            <a:spAutoFit/>
          </a:bodyPr>
          <a:lstStyle/>
          <a:p>
            <a:r>
              <a:rPr lang="en-ZA" sz="2400" b="1" dirty="0" smtClean="0">
                <a:latin typeface="Arial" panose="020B0604020202020204" pitchFamily="34" charset="0"/>
                <a:cs typeface="Arial" panose="020B0604020202020204" pitchFamily="34" charset="0"/>
              </a:rPr>
              <a:t>Senegal</a:t>
            </a:r>
          </a:p>
          <a:p>
            <a:pPr marL="342900" indent="-342900">
              <a:buFont typeface="Arial" panose="020B0604020202020204" pitchFamily="34" charset="0"/>
              <a:buChar char="•"/>
            </a:pPr>
            <a:r>
              <a:rPr lang="en-ZA" sz="2400" dirty="0" smtClean="0">
                <a:latin typeface="Arial" panose="020B0604020202020204" pitchFamily="34" charset="0"/>
                <a:cs typeface="Arial" panose="020B0604020202020204" pitchFamily="34" charset="0"/>
              </a:rPr>
              <a:t>Context changed at 10 km intervals!</a:t>
            </a:r>
          </a:p>
          <a:p>
            <a:pPr marL="342900" indent="-342900">
              <a:buFont typeface="Arial" panose="020B0604020202020204" pitchFamily="34" charset="0"/>
              <a:buChar char="•"/>
            </a:pPr>
            <a:r>
              <a:rPr lang="en-ZA" sz="2400" dirty="0" smtClean="0">
                <a:latin typeface="Arial" panose="020B0604020202020204" pitchFamily="34" charset="0"/>
                <a:cs typeface="Arial" panose="020B0604020202020204" pitchFamily="34" charset="0"/>
              </a:rPr>
              <a:t>One village wanted messages in a mosque, another at boreholes</a:t>
            </a:r>
          </a:p>
          <a:p>
            <a:pPr marL="342900" indent="-342900">
              <a:buFont typeface="Arial" panose="020B0604020202020204" pitchFamily="34" charset="0"/>
              <a:buChar char="•"/>
            </a:pPr>
            <a:endParaRPr lang="en-ZA"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ZA" sz="2400" dirty="0">
                <a:latin typeface="Arial" panose="020B0604020202020204" pitchFamily="34" charset="0"/>
                <a:cs typeface="Arial" panose="020B0604020202020204" pitchFamily="34" charset="0"/>
              </a:rPr>
              <a:t>Women </a:t>
            </a:r>
            <a:r>
              <a:rPr lang="en-ZA" sz="2400" dirty="0" smtClean="0">
                <a:latin typeface="Arial" panose="020B0604020202020204" pitchFamily="34" charset="0"/>
                <a:cs typeface="Arial" panose="020B0604020202020204" pitchFamily="34" charset="0"/>
              </a:rPr>
              <a:t>planted later than men</a:t>
            </a:r>
          </a:p>
          <a:p>
            <a:pPr marL="342900" indent="-342900">
              <a:buFont typeface="Arial" panose="020B0604020202020204" pitchFamily="34" charset="0"/>
              <a:buChar char="•"/>
            </a:pPr>
            <a:r>
              <a:rPr lang="en-ZA" sz="2400" dirty="0" smtClean="0">
                <a:latin typeface="Arial" panose="020B0604020202020204" pitchFamily="34" charset="0"/>
                <a:cs typeface="Arial" panose="020B0604020202020204" pitchFamily="34" charset="0"/>
              </a:rPr>
              <a:t>Women planted different crops (millet vs maize)</a:t>
            </a:r>
            <a:endParaRPr lang="en-ZA"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ZA" sz="2400" dirty="0" smtClean="0">
                <a:latin typeface="Arial" panose="020B0604020202020204" pitchFamily="34" charset="0"/>
                <a:cs typeface="Arial" panose="020B0604020202020204" pitchFamily="34" charset="0"/>
              </a:rPr>
              <a:t>Men owned the donkeys/horses needed for ploughing</a:t>
            </a:r>
            <a:endParaRPr lang="en-ZA"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ZA" sz="2400" dirty="0" smtClean="0">
                <a:latin typeface="Arial" panose="020B0604020202020204" pitchFamily="34" charset="0"/>
                <a:cs typeface="Arial" panose="020B0604020202020204" pitchFamily="34" charset="0"/>
              </a:rPr>
              <a:t>Women needed </a:t>
            </a:r>
            <a:r>
              <a:rPr lang="en-ZA" sz="2400" dirty="0">
                <a:latin typeface="Arial" panose="020B0604020202020204" pitchFamily="34" charset="0"/>
                <a:cs typeface="Arial" panose="020B0604020202020204" pitchFamily="34" charset="0"/>
              </a:rPr>
              <a:t>weather </a:t>
            </a:r>
            <a:r>
              <a:rPr lang="en-ZA" sz="2400" dirty="0" smtClean="0">
                <a:latin typeface="Arial" panose="020B0604020202020204" pitchFamily="34" charset="0"/>
                <a:cs typeface="Arial" panose="020B0604020202020204" pitchFamily="34" charset="0"/>
              </a:rPr>
              <a:t>information on </a:t>
            </a:r>
            <a:r>
              <a:rPr lang="en-ZA" sz="2400" dirty="0">
                <a:latin typeface="Arial" panose="020B0604020202020204" pitchFamily="34" charset="0"/>
                <a:cs typeface="Arial" panose="020B0604020202020204" pitchFamily="34" charset="0"/>
              </a:rPr>
              <a:t>‘end’ not start of </a:t>
            </a:r>
            <a:r>
              <a:rPr lang="en-ZA" sz="2400" dirty="0" smtClean="0">
                <a:latin typeface="Arial" panose="020B0604020202020204" pitchFamily="34" charset="0"/>
                <a:cs typeface="Arial" panose="020B0604020202020204" pitchFamily="34" charset="0"/>
              </a:rPr>
              <a:t>rains</a:t>
            </a:r>
            <a:endParaRPr lang="en-ZA" sz="2400" dirty="0">
              <a:latin typeface="Arial" panose="020B0604020202020204" pitchFamily="34" charset="0"/>
              <a:cs typeface="Arial" panose="020B0604020202020204" pitchFamily="34" charset="0"/>
            </a:endParaRPr>
          </a:p>
        </p:txBody>
      </p:sp>
      <p:sp>
        <p:nvSpPr>
          <p:cNvPr id="5" name="TextBox 4"/>
          <p:cNvSpPr txBox="1"/>
          <p:nvPr/>
        </p:nvSpPr>
        <p:spPr>
          <a:xfrm>
            <a:off x="3394841" y="325821"/>
            <a:ext cx="5471306" cy="523220"/>
          </a:xfrm>
          <a:prstGeom prst="rect">
            <a:avLst/>
          </a:prstGeom>
          <a:solidFill>
            <a:srgbClr val="FFC000"/>
          </a:solidFill>
        </p:spPr>
        <p:txBody>
          <a:bodyPr wrap="none" rtlCol="0">
            <a:spAutoFit/>
          </a:bodyPr>
          <a:lstStyle/>
          <a:p>
            <a:r>
              <a:rPr lang="en-ZA" sz="2800" b="1" dirty="0" smtClean="0">
                <a:latin typeface="Arial" panose="020B0604020202020204" pitchFamily="34" charset="0"/>
                <a:cs typeface="Arial" panose="020B0604020202020204" pitchFamily="34" charset="0"/>
              </a:rPr>
              <a:t>Worthy of deep contemplation:</a:t>
            </a:r>
            <a:endParaRPr lang="en-ZA"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63613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992428"/>
            <a:ext cx="1220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113908" y="234884"/>
            <a:ext cx="5374446" cy="523220"/>
          </a:xfrm>
          <a:prstGeom prst="rect">
            <a:avLst/>
          </a:prstGeom>
          <a:noFill/>
        </p:spPr>
        <p:txBody>
          <a:bodyPr wrap="square" rtlCol="0">
            <a:spAutoFit/>
          </a:bodyPr>
          <a:lstStyle/>
          <a:p>
            <a:r>
              <a:rPr lang="en-ZA" sz="2800" b="1" dirty="0" smtClean="0">
                <a:latin typeface="Arial" panose="020B0604020202020204" pitchFamily="34" charset="0"/>
                <a:cs typeface="Arial" panose="020B0604020202020204" pitchFamily="34" charset="0"/>
              </a:rPr>
              <a:t>Orange </a:t>
            </a:r>
            <a:r>
              <a:rPr lang="en-ZA" sz="2800" b="1" dirty="0" err="1" smtClean="0">
                <a:latin typeface="Arial" panose="020B0604020202020204" pitchFamily="34" charset="0"/>
                <a:cs typeface="Arial" panose="020B0604020202020204" pitchFamily="34" charset="0"/>
              </a:rPr>
              <a:t>Senekela</a:t>
            </a:r>
            <a:r>
              <a:rPr lang="en-ZA" sz="2800" b="1" dirty="0" smtClean="0">
                <a:latin typeface="Arial" panose="020B0604020202020204" pitchFamily="34" charset="0"/>
                <a:cs typeface="Arial" panose="020B0604020202020204" pitchFamily="34" charset="0"/>
              </a:rPr>
              <a:t> (Mali)</a:t>
            </a:r>
            <a:endParaRPr lang="en-ZA" sz="2800" b="1"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845" y="74167"/>
            <a:ext cx="2221184" cy="845216"/>
          </a:xfrm>
          <a:prstGeom prst="rect">
            <a:avLst/>
          </a:prstGeom>
        </p:spPr>
      </p:pic>
      <p:pic>
        <p:nvPicPr>
          <p:cNvPr id="5" name="Picture 4"/>
          <p:cNvPicPr>
            <a:picLocks noChangeAspect="1"/>
          </p:cNvPicPr>
          <p:nvPr/>
        </p:nvPicPr>
        <p:blipFill>
          <a:blip r:embed="rId4"/>
          <a:stretch>
            <a:fillRect/>
          </a:stretch>
        </p:blipFill>
        <p:spPr>
          <a:xfrm>
            <a:off x="11028809" y="562"/>
            <a:ext cx="1118344" cy="991865"/>
          </a:xfrm>
          <a:prstGeom prst="rect">
            <a:avLst/>
          </a:prstGeom>
        </p:spPr>
      </p:pic>
      <p:sp>
        <p:nvSpPr>
          <p:cNvPr id="6" name="TextBox 5"/>
          <p:cNvSpPr txBox="1"/>
          <p:nvPr/>
        </p:nvSpPr>
        <p:spPr>
          <a:xfrm>
            <a:off x="335240" y="1162873"/>
            <a:ext cx="5634636" cy="6278642"/>
          </a:xfrm>
          <a:prstGeom prst="rect">
            <a:avLst/>
          </a:prstGeom>
          <a:noFill/>
        </p:spPr>
        <p:txBody>
          <a:bodyPr wrap="square" rtlCol="0">
            <a:spAutoFit/>
          </a:bodyPr>
          <a:lstStyle/>
          <a:p>
            <a:r>
              <a:rPr lang="en-ZA" sz="2000" b="1" dirty="0">
                <a:latin typeface="Arial" panose="020B0604020202020204" pitchFamily="34" charset="0"/>
                <a:cs typeface="Arial" panose="020B0604020202020204" pitchFamily="34" charset="0"/>
              </a:rPr>
              <a:t>C</a:t>
            </a:r>
            <a:r>
              <a:rPr lang="en-ZA" sz="2000" b="1" dirty="0" smtClean="0">
                <a:latin typeface="Arial" panose="020B0604020202020204" pitchFamily="34" charset="0"/>
                <a:cs typeface="Arial" panose="020B0604020202020204" pitchFamily="34" charset="0"/>
              </a:rPr>
              <a:t>ollaboration with IER, IICD and RONGEAD</a:t>
            </a:r>
          </a:p>
          <a:p>
            <a:endParaRPr lang="en-ZA" sz="2000" dirty="0">
              <a:latin typeface="Arial" panose="020B0604020202020204" pitchFamily="34" charset="0"/>
              <a:cs typeface="Arial" panose="020B0604020202020204" pitchFamily="34" charset="0"/>
            </a:endParaRPr>
          </a:p>
          <a:p>
            <a:r>
              <a:rPr lang="en-ZA" sz="2000" b="1" dirty="0" smtClean="0">
                <a:latin typeface="Arial" panose="020B0604020202020204" pitchFamily="34" charset="0"/>
                <a:cs typeface="Arial" panose="020B0604020202020204" pitchFamily="34" charset="0"/>
              </a:rPr>
              <a:t>Services via SMS and call centre</a:t>
            </a:r>
            <a:endParaRPr lang="en-ZA" sz="20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ZA" sz="2000" dirty="0" smtClean="0">
                <a:latin typeface="Arial" panose="020B0604020202020204" pitchFamily="34" charset="0"/>
                <a:cs typeface="Arial" panose="020B0604020202020204" pitchFamily="34" charset="0"/>
              </a:rPr>
              <a:t>Crop varieties</a:t>
            </a:r>
            <a:endParaRPr lang="en-ZA"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ZA" sz="2000" dirty="0" smtClean="0">
                <a:latin typeface="Arial" panose="020B0604020202020204" pitchFamily="34" charset="0"/>
                <a:cs typeface="Arial" panose="020B0604020202020204" pitchFamily="34" charset="0"/>
              </a:rPr>
              <a:t>Land preparation</a:t>
            </a:r>
          </a:p>
          <a:p>
            <a:pPr marL="342900" indent="-342900">
              <a:buFont typeface="Arial" panose="020B0604020202020204" pitchFamily="34" charset="0"/>
              <a:buChar char="•"/>
            </a:pPr>
            <a:r>
              <a:rPr lang="en-ZA" sz="2000" dirty="0" smtClean="0">
                <a:latin typeface="Arial" panose="020B0604020202020204" pitchFamily="34" charset="0"/>
                <a:cs typeface="Arial" panose="020B0604020202020204" pitchFamily="34" charset="0"/>
              </a:rPr>
              <a:t>Pest management</a:t>
            </a:r>
          </a:p>
          <a:p>
            <a:pPr marL="342900" indent="-342900">
              <a:buFont typeface="Arial" panose="020B0604020202020204" pitchFamily="34" charset="0"/>
              <a:buChar char="•"/>
            </a:pPr>
            <a:r>
              <a:rPr lang="en-ZA" sz="2000" dirty="0" smtClean="0">
                <a:latin typeface="Arial" panose="020B0604020202020204" pitchFamily="34" charset="0"/>
                <a:cs typeface="Arial" panose="020B0604020202020204" pitchFamily="34" charset="0"/>
              </a:rPr>
              <a:t>Post-harvest</a:t>
            </a:r>
            <a:r>
              <a:rPr lang="en-ZA" sz="2000" dirty="0">
                <a:latin typeface="Arial" panose="020B0604020202020204" pitchFamily="34" charset="0"/>
                <a:cs typeface="Arial" panose="020B0604020202020204" pitchFamily="34" charset="0"/>
              </a:rPr>
              <a:t> </a:t>
            </a:r>
            <a:r>
              <a:rPr lang="en-ZA" sz="2000" dirty="0" smtClean="0">
                <a:latin typeface="Arial" panose="020B0604020202020204" pitchFamily="34" charset="0"/>
                <a:cs typeface="Arial" panose="020B0604020202020204" pitchFamily="34" charset="0"/>
              </a:rPr>
              <a:t>information</a:t>
            </a:r>
          </a:p>
          <a:p>
            <a:pPr marL="342900" indent="-342900">
              <a:buFont typeface="Arial" panose="020B0604020202020204" pitchFamily="34" charset="0"/>
              <a:buChar char="•"/>
            </a:pPr>
            <a:r>
              <a:rPr lang="en-ZA" sz="2000" dirty="0" smtClean="0">
                <a:latin typeface="Arial" panose="020B0604020202020204" pitchFamily="34" charset="0"/>
                <a:cs typeface="Arial" panose="020B0604020202020204" pitchFamily="34" charset="0"/>
              </a:rPr>
              <a:t>Market prices</a:t>
            </a:r>
          </a:p>
          <a:p>
            <a:pPr marL="342900" indent="-342900">
              <a:buFont typeface="Arial" panose="020B0604020202020204" pitchFamily="34" charset="0"/>
              <a:buChar char="•"/>
            </a:pPr>
            <a:endParaRPr lang="en-ZA" sz="2000" dirty="0">
              <a:latin typeface="Arial" panose="020B0604020202020204" pitchFamily="34" charset="0"/>
              <a:cs typeface="Arial" panose="020B0604020202020204" pitchFamily="34" charset="0"/>
            </a:endParaRPr>
          </a:p>
          <a:p>
            <a:r>
              <a:rPr lang="en-ZA" sz="2000" b="1" dirty="0" smtClean="0">
                <a:latin typeface="Arial" panose="020B0604020202020204" pitchFamily="34" charset="0"/>
                <a:cs typeface="Arial" panose="020B0604020202020204" pitchFamily="34" charset="0"/>
              </a:rPr>
              <a:t>Obstacles</a:t>
            </a:r>
          </a:p>
          <a:p>
            <a:pPr marL="342900" indent="-342900">
              <a:buFont typeface="Arial" panose="020B0604020202020204" pitchFamily="34" charset="0"/>
              <a:buChar char="•"/>
            </a:pPr>
            <a:r>
              <a:rPr lang="en-ZA" sz="2000" dirty="0" smtClean="0">
                <a:latin typeface="Arial" panose="020B0604020202020204" pitchFamily="34" charset="0"/>
                <a:cs typeface="Arial" panose="020B0604020202020204" pitchFamily="34" charset="0"/>
              </a:rPr>
              <a:t>Cost of SMSs and calls</a:t>
            </a:r>
          </a:p>
          <a:p>
            <a:pPr marL="342900" indent="-342900">
              <a:buFont typeface="Arial" panose="020B0604020202020204" pitchFamily="34" charset="0"/>
              <a:buChar char="•"/>
            </a:pPr>
            <a:r>
              <a:rPr lang="en-ZA" sz="2000" dirty="0" smtClean="0">
                <a:latin typeface="Arial" panose="020B0604020202020204" pitchFamily="34" charset="0"/>
                <a:cs typeface="Arial" panose="020B0604020202020204" pitchFamily="34" charset="0"/>
              </a:rPr>
              <a:t>Marketing</a:t>
            </a:r>
          </a:p>
          <a:p>
            <a:pPr marL="342900" indent="-342900">
              <a:buFont typeface="Arial" panose="020B0604020202020204" pitchFamily="34" charset="0"/>
              <a:buChar char="•"/>
            </a:pPr>
            <a:r>
              <a:rPr lang="en-ZA" sz="2000" dirty="0" smtClean="0">
                <a:latin typeface="Arial" panose="020B0604020202020204" pitchFamily="34" charset="0"/>
                <a:cs typeface="Arial" panose="020B0604020202020204" pitchFamily="34" charset="0"/>
              </a:rPr>
              <a:t>Network coverage</a:t>
            </a:r>
          </a:p>
          <a:p>
            <a:pPr marL="342900" indent="-342900">
              <a:buFont typeface="Arial" panose="020B0604020202020204" pitchFamily="34" charset="0"/>
              <a:buChar char="•"/>
            </a:pPr>
            <a:r>
              <a:rPr lang="en-ZA" sz="2000" dirty="0" smtClean="0">
                <a:latin typeface="Arial" panose="020B0604020202020204" pitchFamily="34" charset="0"/>
                <a:cs typeface="Arial" panose="020B0604020202020204" pitchFamily="34" charset="0"/>
              </a:rPr>
              <a:t>Women wanted information on livestock, fisheries, agro-forestry and </a:t>
            </a:r>
            <a:r>
              <a:rPr lang="en-ZA" sz="2000" dirty="0" err="1" smtClean="0">
                <a:latin typeface="Arial" panose="020B0604020202020204" pitchFamily="34" charset="0"/>
                <a:cs typeface="Arial" panose="020B0604020202020204" pitchFamily="34" charset="0"/>
              </a:rPr>
              <a:t>wildfruits</a:t>
            </a:r>
            <a:endParaRPr lang="en-ZA" sz="2400" dirty="0"/>
          </a:p>
          <a:p>
            <a:pPr marL="342900" indent="-342900">
              <a:buFont typeface="Arial" panose="020B0604020202020204" pitchFamily="34" charset="0"/>
              <a:buChar char="•"/>
            </a:pPr>
            <a:endParaRPr lang="en-ZA" sz="24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ZA"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ZA" dirty="0" smtClean="0"/>
          </a:p>
          <a:p>
            <a:endParaRPr lang="en-ZA" dirty="0"/>
          </a:p>
          <a:p>
            <a:endParaRPr lang="en-ZA" dirty="0"/>
          </a:p>
        </p:txBody>
      </p:sp>
      <p:pic>
        <p:nvPicPr>
          <p:cNvPr id="7" name="Picture 6"/>
          <p:cNvPicPr>
            <a:picLocks noChangeAspect="1"/>
          </p:cNvPicPr>
          <p:nvPr/>
        </p:nvPicPr>
        <p:blipFill>
          <a:blip r:embed="rId5"/>
          <a:stretch>
            <a:fillRect/>
          </a:stretch>
        </p:blipFill>
        <p:spPr>
          <a:xfrm>
            <a:off x="9150101" y="1049820"/>
            <a:ext cx="2954492" cy="2896544"/>
          </a:xfrm>
          <a:prstGeom prst="rect">
            <a:avLst/>
          </a:prstGeom>
        </p:spPr>
      </p:pic>
      <p:pic>
        <p:nvPicPr>
          <p:cNvPr id="11" name="Picture 10"/>
          <p:cNvPicPr>
            <a:picLocks noChangeAspect="1"/>
          </p:cNvPicPr>
          <p:nvPr/>
        </p:nvPicPr>
        <p:blipFill>
          <a:blip r:embed="rId6"/>
          <a:stretch>
            <a:fillRect/>
          </a:stretch>
        </p:blipFill>
        <p:spPr>
          <a:xfrm>
            <a:off x="8808098" y="4101160"/>
            <a:ext cx="3395902" cy="2756838"/>
          </a:xfrm>
          <a:prstGeom prst="rect">
            <a:avLst/>
          </a:prstGeom>
        </p:spPr>
      </p:pic>
      <p:sp>
        <p:nvSpPr>
          <p:cNvPr id="12" name="TextBox 11"/>
          <p:cNvSpPr txBox="1"/>
          <p:nvPr/>
        </p:nvSpPr>
        <p:spPr>
          <a:xfrm>
            <a:off x="6071376" y="2652225"/>
            <a:ext cx="2293220" cy="1938992"/>
          </a:xfrm>
          <a:prstGeom prst="rect">
            <a:avLst/>
          </a:prstGeom>
          <a:solidFill>
            <a:srgbClr val="FFC000"/>
          </a:solidFill>
        </p:spPr>
        <p:txBody>
          <a:bodyPr wrap="square" rtlCol="0">
            <a:spAutoFit/>
          </a:bodyPr>
          <a:lstStyle/>
          <a:p>
            <a:r>
              <a:rPr lang="en-ZA" sz="2000" b="1" dirty="0" smtClean="0">
                <a:latin typeface="Arial" panose="020B0604020202020204" pitchFamily="34" charset="0"/>
                <a:cs typeface="Arial" panose="020B0604020202020204" pitchFamily="34" charset="0"/>
              </a:rPr>
              <a:t>Bundling</a:t>
            </a:r>
          </a:p>
          <a:p>
            <a:r>
              <a:rPr lang="en-ZA" sz="2000" b="1" dirty="0" smtClean="0">
                <a:latin typeface="Arial" panose="020B0604020202020204" pitchFamily="34" charset="0"/>
                <a:cs typeface="Arial" panose="020B0604020202020204" pitchFamily="34" charset="0"/>
              </a:rPr>
              <a:t>Virtuous cycles</a:t>
            </a:r>
          </a:p>
          <a:p>
            <a:r>
              <a:rPr lang="en-ZA" sz="2000" b="1" dirty="0" smtClean="0">
                <a:latin typeface="Arial" panose="020B0604020202020204" pitchFamily="34" charset="0"/>
                <a:cs typeface="Arial" panose="020B0604020202020204" pitchFamily="34" charset="0"/>
              </a:rPr>
              <a:t>Public funds</a:t>
            </a:r>
          </a:p>
          <a:p>
            <a:r>
              <a:rPr lang="en-ZA" sz="2000" b="1" dirty="0" smtClean="0">
                <a:latin typeface="Arial" panose="020B0604020202020204" pitchFamily="34" charset="0"/>
                <a:cs typeface="Arial" panose="020B0604020202020204" pitchFamily="34" charset="0"/>
              </a:rPr>
              <a:t>Piggybacking</a:t>
            </a:r>
          </a:p>
          <a:p>
            <a:r>
              <a:rPr lang="en-ZA" sz="2000" b="1" dirty="0" smtClean="0">
                <a:latin typeface="Arial" panose="020B0604020202020204" pitchFamily="34" charset="0"/>
                <a:cs typeface="Arial" panose="020B0604020202020204" pitchFamily="34" charset="0"/>
              </a:rPr>
              <a:t>Local context</a:t>
            </a:r>
          </a:p>
          <a:p>
            <a:r>
              <a:rPr lang="en-ZA" sz="2000" b="1" dirty="0" smtClean="0">
                <a:latin typeface="Arial" panose="020B0604020202020204" pitchFamily="34" charset="0"/>
                <a:cs typeface="Arial" panose="020B0604020202020204" pitchFamily="34" charset="0"/>
              </a:rPr>
              <a:t>Engagement</a:t>
            </a:r>
            <a:endParaRPr lang="en-ZA" sz="2000" b="1" dirty="0"/>
          </a:p>
        </p:txBody>
      </p:sp>
    </p:spTree>
    <p:extLst>
      <p:ext uri="{BB962C8B-B14F-4D97-AF65-F5344CB8AC3E}">
        <p14:creationId xmlns:p14="http://schemas.microsoft.com/office/powerpoint/2010/main" val="5024553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9" name="Straight Connector 8"/>
          <p:cNvCxnSpPr/>
          <p:nvPr/>
        </p:nvCxnSpPr>
        <p:spPr>
          <a:xfrm>
            <a:off x="0" y="992428"/>
            <a:ext cx="1220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999419" y="171076"/>
            <a:ext cx="5328000" cy="523220"/>
          </a:xfrm>
          <a:prstGeom prst="rect">
            <a:avLst/>
          </a:prstGeom>
          <a:noFill/>
        </p:spPr>
        <p:txBody>
          <a:bodyPr wrap="square" rtlCol="0">
            <a:spAutoFit/>
          </a:bodyPr>
          <a:lstStyle/>
          <a:p>
            <a:r>
              <a:rPr lang="en-ZA" sz="2800" b="1" dirty="0" smtClean="0">
                <a:latin typeface="Arial" panose="020B0604020202020204" pitchFamily="34" charset="0"/>
                <a:cs typeface="Arial" panose="020B0604020202020204" pitchFamily="34" charset="0"/>
              </a:rPr>
              <a:t>Overview of presentation</a:t>
            </a:r>
            <a:endParaRPr lang="en-ZA" sz="2800" dirty="0">
              <a:latin typeface="Arial" panose="020B0604020202020204" pitchFamily="34" charset="0"/>
              <a:cs typeface="Arial" panose="020B0604020202020204" pitchFamily="34" charset="0"/>
            </a:endParaRPr>
          </a:p>
        </p:txBody>
      </p:sp>
      <p:pic>
        <p:nvPicPr>
          <p:cNvPr id="6" name="Picture 2" descr="File:Thunderstorm near Elko, Nevada 3.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497154" y="1010012"/>
            <a:ext cx="2706846" cy="58655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4854" y="1792335"/>
            <a:ext cx="8353866" cy="2677656"/>
          </a:xfrm>
          <a:prstGeom prst="rect">
            <a:avLst/>
          </a:prstGeom>
          <a:noFill/>
        </p:spPr>
        <p:txBody>
          <a:bodyPr wrap="square" rtlCol="0">
            <a:spAutoFit/>
          </a:bodyPr>
          <a:lstStyle/>
          <a:p>
            <a:pPr marL="457200" indent="-457200">
              <a:buFont typeface="+mj-lt"/>
              <a:buAutoNum type="arabicPeriod"/>
            </a:pPr>
            <a:r>
              <a:rPr lang="en-ZA" sz="2400" dirty="0">
                <a:latin typeface="Arial" panose="020B0604020202020204" pitchFamily="34" charset="0"/>
                <a:cs typeface="Arial" panose="020B0604020202020204" pitchFamily="34" charset="0"/>
              </a:rPr>
              <a:t>I</a:t>
            </a:r>
            <a:r>
              <a:rPr lang="en-ZA" sz="2400" dirty="0" smtClean="0">
                <a:latin typeface="Arial" panose="020B0604020202020204" pitchFamily="34" charset="0"/>
                <a:cs typeface="Arial" panose="020B0604020202020204" pitchFamily="34" charset="0"/>
              </a:rPr>
              <a:t>ntricacies and complexity of the Last Mile</a:t>
            </a:r>
          </a:p>
          <a:p>
            <a:endParaRPr lang="en-ZA" sz="2400" dirty="0" smtClean="0">
              <a:latin typeface="Arial" panose="020B0604020202020204" pitchFamily="34" charset="0"/>
              <a:cs typeface="Arial" panose="020B0604020202020204" pitchFamily="34" charset="0"/>
            </a:endParaRPr>
          </a:p>
          <a:p>
            <a:pPr lvl="1" indent="-457200">
              <a:buAutoNum type="arabicPeriod" startAt="2"/>
            </a:pPr>
            <a:r>
              <a:rPr lang="en-ZA" sz="2400" dirty="0" smtClean="0">
                <a:latin typeface="Arial" panose="020B0604020202020204" pitchFamily="34" charset="0"/>
                <a:cs typeface="Arial" panose="020B0604020202020204" pitchFamily="34" charset="0"/>
              </a:rPr>
              <a:t>Weaving ways across the Last Mile</a:t>
            </a:r>
          </a:p>
          <a:p>
            <a:pPr lvl="1" indent="-457200">
              <a:buAutoNum type="arabicPeriod" startAt="2"/>
            </a:pPr>
            <a:endParaRPr lang="en-ZA" sz="2400" b="1" dirty="0">
              <a:latin typeface="Arial" panose="020B0604020202020204" pitchFamily="34" charset="0"/>
              <a:cs typeface="Arial" panose="020B0604020202020204" pitchFamily="34" charset="0"/>
            </a:endParaRPr>
          </a:p>
          <a:p>
            <a:pPr lvl="1" indent="-457200">
              <a:buAutoNum type="arabicPeriod" startAt="2"/>
            </a:pPr>
            <a:r>
              <a:rPr lang="en-ZA" sz="2400" dirty="0" smtClean="0">
                <a:latin typeface="Arial" panose="020B0604020202020204" pitchFamily="34" charset="0"/>
                <a:cs typeface="Arial" panose="020B0604020202020204" pitchFamily="34" charset="0"/>
              </a:rPr>
              <a:t>Learning from other sectors (retail, health, adaptation)</a:t>
            </a:r>
          </a:p>
          <a:p>
            <a:pPr marL="800100" lvl="2" indent="-342900">
              <a:buFont typeface="Arial" panose="020B0604020202020204" pitchFamily="34" charset="0"/>
              <a:buChar char="•"/>
            </a:pPr>
            <a:endParaRPr lang="en-ZA" sz="2400" b="1" dirty="0">
              <a:latin typeface="Arial" panose="020B0604020202020204" pitchFamily="34" charset="0"/>
              <a:cs typeface="Arial" panose="020B0604020202020204" pitchFamily="34" charset="0"/>
            </a:endParaRPr>
          </a:p>
          <a:p>
            <a:pPr lvl="1" indent="-457200">
              <a:buFontTx/>
              <a:buAutoNum type="arabicPeriod" startAt="2"/>
            </a:pPr>
            <a:r>
              <a:rPr lang="en-ZA" sz="2400" dirty="0" smtClean="0">
                <a:latin typeface="Arial" panose="020B0604020202020204" pitchFamily="34" charset="0"/>
                <a:cs typeface="Arial" panose="020B0604020202020204" pitchFamily="34" charset="0"/>
              </a:rPr>
              <a:t>Concluding remarks</a:t>
            </a:r>
            <a:endParaRPr lang="en-ZA" sz="24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845" y="74167"/>
            <a:ext cx="2221184" cy="845216"/>
          </a:xfrm>
          <a:prstGeom prst="rect">
            <a:avLst/>
          </a:prstGeom>
        </p:spPr>
      </p:pic>
      <p:pic>
        <p:nvPicPr>
          <p:cNvPr id="4" name="Picture 3"/>
          <p:cNvPicPr>
            <a:picLocks noChangeAspect="1"/>
          </p:cNvPicPr>
          <p:nvPr/>
        </p:nvPicPr>
        <p:blipFill>
          <a:blip r:embed="rId6"/>
          <a:stretch>
            <a:fillRect/>
          </a:stretch>
        </p:blipFill>
        <p:spPr>
          <a:xfrm>
            <a:off x="0" y="5451231"/>
            <a:ext cx="9530862" cy="1406769"/>
          </a:xfrm>
          <a:prstGeom prst="rect">
            <a:avLst/>
          </a:prstGeom>
        </p:spPr>
      </p:pic>
      <p:pic>
        <p:nvPicPr>
          <p:cNvPr id="5" name="Picture 4"/>
          <p:cNvPicPr>
            <a:picLocks noChangeAspect="1"/>
          </p:cNvPicPr>
          <p:nvPr/>
        </p:nvPicPr>
        <p:blipFill>
          <a:blip r:embed="rId7"/>
          <a:stretch>
            <a:fillRect/>
          </a:stretch>
        </p:blipFill>
        <p:spPr>
          <a:xfrm>
            <a:off x="11028809" y="562"/>
            <a:ext cx="1118344" cy="991865"/>
          </a:xfrm>
          <a:prstGeom prst="rect">
            <a:avLst/>
          </a:prstGeom>
        </p:spPr>
      </p:pic>
    </p:spTree>
    <p:extLst>
      <p:ext uri="{BB962C8B-B14F-4D97-AF65-F5344CB8AC3E}">
        <p14:creationId xmlns:p14="http://schemas.microsoft.com/office/powerpoint/2010/main" val="205625501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992428"/>
            <a:ext cx="1220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845" y="74167"/>
            <a:ext cx="2221184" cy="845216"/>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90316" y="1416340"/>
            <a:ext cx="3023455" cy="2477062"/>
          </a:xfrm>
          <a:prstGeom prst="rect">
            <a:avLst/>
          </a:prstGeom>
        </p:spPr>
      </p:pic>
      <p:pic>
        <p:nvPicPr>
          <p:cNvPr id="7" name="Picture 6"/>
          <p:cNvPicPr>
            <a:picLocks noChangeAspect="1"/>
          </p:cNvPicPr>
          <p:nvPr/>
        </p:nvPicPr>
        <p:blipFill>
          <a:blip r:embed="rId5"/>
          <a:stretch>
            <a:fillRect/>
          </a:stretch>
        </p:blipFill>
        <p:spPr>
          <a:xfrm>
            <a:off x="76845" y="3893402"/>
            <a:ext cx="2913471" cy="2913471"/>
          </a:xfrm>
          <a:prstGeom prst="rect">
            <a:avLst/>
          </a:prstGeom>
        </p:spPr>
      </p:pic>
      <p:sp>
        <p:nvSpPr>
          <p:cNvPr id="2" name="TextBox 1"/>
          <p:cNvSpPr txBox="1"/>
          <p:nvPr/>
        </p:nvSpPr>
        <p:spPr>
          <a:xfrm>
            <a:off x="6102000" y="1416339"/>
            <a:ext cx="5526408" cy="1938992"/>
          </a:xfrm>
          <a:prstGeom prst="rect">
            <a:avLst/>
          </a:prstGeom>
          <a:noFill/>
        </p:spPr>
        <p:txBody>
          <a:bodyPr wrap="square" rtlCol="0">
            <a:spAutoFit/>
          </a:bodyPr>
          <a:lstStyle/>
          <a:p>
            <a:pPr marL="342900" indent="-342900">
              <a:buFont typeface="Arial" panose="020B0604020202020204" pitchFamily="34" charset="0"/>
              <a:buChar char="•"/>
            </a:pPr>
            <a:r>
              <a:rPr lang="en-ZA" sz="2400" dirty="0" smtClean="0">
                <a:latin typeface="Arial" panose="020B0604020202020204" pitchFamily="34" charset="0"/>
                <a:cs typeface="Arial" panose="020B0604020202020204" pitchFamily="34" charset="0"/>
              </a:rPr>
              <a:t>South African insurance companies</a:t>
            </a:r>
          </a:p>
          <a:p>
            <a:pPr marL="342900" indent="-342900">
              <a:buFont typeface="Arial" panose="020B0604020202020204" pitchFamily="34" charset="0"/>
              <a:buChar char="•"/>
            </a:pPr>
            <a:r>
              <a:rPr lang="en-ZA" sz="2400" dirty="0" smtClean="0">
                <a:latin typeface="Arial" panose="020B0604020202020204" pitchFamily="34" charset="0"/>
                <a:cs typeface="Arial" panose="020B0604020202020204" pitchFamily="34" charset="0"/>
              </a:rPr>
              <a:t>Large customer </a:t>
            </a:r>
            <a:r>
              <a:rPr lang="en-ZA" sz="2400" dirty="0" smtClean="0">
                <a:latin typeface="Arial" panose="020B0604020202020204" pitchFamily="34" charset="0"/>
                <a:cs typeface="Arial" panose="020B0604020202020204" pitchFamily="34" charset="0"/>
              </a:rPr>
              <a:t>databases (location, assets)</a:t>
            </a:r>
          </a:p>
          <a:p>
            <a:pPr marL="342900" indent="-342900">
              <a:buFont typeface="Arial" panose="020B0604020202020204" pitchFamily="34" charset="0"/>
              <a:buChar char="•"/>
            </a:pPr>
            <a:r>
              <a:rPr lang="en-ZA" sz="2400" dirty="0" smtClean="0">
                <a:latin typeface="Arial" panose="020B0604020202020204" pitchFamily="34" charset="0"/>
                <a:cs typeface="Arial" panose="020B0604020202020204" pitchFamily="34" charset="0"/>
              </a:rPr>
              <a:t>Tailored SMSs to reduce hail and fire damage.</a:t>
            </a:r>
          </a:p>
        </p:txBody>
      </p:sp>
      <p:sp>
        <p:nvSpPr>
          <p:cNvPr id="14" name="TextBox 13"/>
          <p:cNvSpPr txBox="1"/>
          <p:nvPr/>
        </p:nvSpPr>
        <p:spPr>
          <a:xfrm>
            <a:off x="3388742" y="171671"/>
            <a:ext cx="7084412" cy="523220"/>
          </a:xfrm>
          <a:prstGeom prst="rect">
            <a:avLst/>
          </a:prstGeom>
          <a:noFill/>
        </p:spPr>
        <p:txBody>
          <a:bodyPr wrap="square" rtlCol="0">
            <a:spAutoFit/>
          </a:bodyPr>
          <a:lstStyle/>
          <a:p>
            <a:r>
              <a:rPr lang="en-ZA" sz="2800" b="1" dirty="0" smtClean="0">
                <a:latin typeface="Arial" panose="020B0604020202020204" pitchFamily="34" charset="0"/>
                <a:cs typeface="Arial" panose="020B0604020202020204" pitchFamily="34" charset="0"/>
              </a:rPr>
              <a:t>Weather alerts by insurance companies</a:t>
            </a:r>
          </a:p>
        </p:txBody>
      </p:sp>
      <p:pic>
        <p:nvPicPr>
          <p:cNvPr id="11" name="Picture 10"/>
          <p:cNvPicPr>
            <a:picLocks noChangeAspect="1"/>
          </p:cNvPicPr>
          <p:nvPr/>
        </p:nvPicPr>
        <p:blipFill>
          <a:blip r:embed="rId6"/>
          <a:stretch>
            <a:fillRect/>
          </a:stretch>
        </p:blipFill>
        <p:spPr>
          <a:xfrm>
            <a:off x="11028809" y="562"/>
            <a:ext cx="1118344" cy="991865"/>
          </a:xfrm>
          <a:prstGeom prst="rect">
            <a:avLst/>
          </a:prstGeom>
        </p:spPr>
      </p:pic>
      <p:pic>
        <p:nvPicPr>
          <p:cNvPr id="3" name="Picture 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844" y="1416339"/>
            <a:ext cx="2913471" cy="2493753"/>
          </a:xfrm>
          <a:prstGeom prst="rect">
            <a:avLst/>
          </a:prstGeom>
        </p:spPr>
      </p:pic>
      <p:pic>
        <p:nvPicPr>
          <p:cNvPr id="4" name="Picture 3"/>
          <p:cNvPicPr>
            <a:picLocks noChangeAspect="1"/>
          </p:cNvPicPr>
          <p:nvPr/>
        </p:nvPicPr>
        <p:blipFill>
          <a:blip r:embed="rId8"/>
          <a:stretch>
            <a:fillRect/>
          </a:stretch>
        </p:blipFill>
        <p:spPr>
          <a:xfrm>
            <a:off x="2990314" y="3893401"/>
            <a:ext cx="3023457" cy="2913471"/>
          </a:xfrm>
          <a:prstGeom prst="rect">
            <a:avLst/>
          </a:prstGeom>
        </p:spPr>
      </p:pic>
      <p:sp>
        <p:nvSpPr>
          <p:cNvPr id="12" name="TextBox 11"/>
          <p:cNvSpPr txBox="1"/>
          <p:nvPr/>
        </p:nvSpPr>
        <p:spPr>
          <a:xfrm>
            <a:off x="8036810" y="3629686"/>
            <a:ext cx="2293220" cy="1938992"/>
          </a:xfrm>
          <a:prstGeom prst="rect">
            <a:avLst/>
          </a:prstGeom>
          <a:solidFill>
            <a:srgbClr val="FFC000"/>
          </a:solidFill>
        </p:spPr>
        <p:txBody>
          <a:bodyPr wrap="square" rtlCol="0">
            <a:spAutoFit/>
          </a:bodyPr>
          <a:lstStyle/>
          <a:p>
            <a:r>
              <a:rPr lang="en-ZA" sz="2000" b="1" dirty="0" smtClean="0">
                <a:latin typeface="Arial" panose="020B0604020202020204" pitchFamily="34" charset="0"/>
                <a:cs typeface="Arial" panose="020B0604020202020204" pitchFamily="34" charset="0"/>
              </a:rPr>
              <a:t>Bundling</a:t>
            </a:r>
          </a:p>
          <a:p>
            <a:r>
              <a:rPr lang="en-ZA" sz="2000" b="1" dirty="0" smtClean="0">
                <a:latin typeface="Arial" panose="020B0604020202020204" pitchFamily="34" charset="0"/>
                <a:cs typeface="Arial" panose="020B0604020202020204" pitchFamily="34" charset="0"/>
              </a:rPr>
              <a:t>Virtuous cycles</a:t>
            </a:r>
          </a:p>
          <a:p>
            <a:r>
              <a:rPr lang="en-ZA" sz="2000" b="1" dirty="0" smtClean="0">
                <a:latin typeface="Arial" panose="020B0604020202020204" pitchFamily="34" charset="0"/>
                <a:cs typeface="Arial" panose="020B0604020202020204" pitchFamily="34" charset="0"/>
              </a:rPr>
              <a:t>Public funds</a:t>
            </a:r>
          </a:p>
          <a:p>
            <a:r>
              <a:rPr lang="en-ZA" sz="2000" b="1" dirty="0" smtClean="0">
                <a:latin typeface="Arial" panose="020B0604020202020204" pitchFamily="34" charset="0"/>
                <a:cs typeface="Arial" panose="020B0604020202020204" pitchFamily="34" charset="0"/>
              </a:rPr>
              <a:t>Piggybacking</a:t>
            </a:r>
          </a:p>
          <a:p>
            <a:r>
              <a:rPr lang="en-ZA" sz="2000" b="1" dirty="0" smtClean="0">
                <a:latin typeface="Arial" panose="020B0604020202020204" pitchFamily="34" charset="0"/>
                <a:cs typeface="Arial" panose="020B0604020202020204" pitchFamily="34" charset="0"/>
              </a:rPr>
              <a:t>Local context</a:t>
            </a:r>
          </a:p>
          <a:p>
            <a:r>
              <a:rPr lang="en-ZA" sz="2000" b="1" dirty="0" smtClean="0">
                <a:latin typeface="Arial" panose="020B0604020202020204" pitchFamily="34" charset="0"/>
                <a:cs typeface="Arial" panose="020B0604020202020204" pitchFamily="34" charset="0"/>
              </a:rPr>
              <a:t>Engagement</a:t>
            </a:r>
            <a:endParaRPr lang="en-ZA" sz="2000" b="1" dirty="0"/>
          </a:p>
        </p:txBody>
      </p:sp>
      <p:cxnSp>
        <p:nvCxnSpPr>
          <p:cNvPr id="13" name="Straight Connector 12"/>
          <p:cNvCxnSpPr/>
          <p:nvPr/>
        </p:nvCxnSpPr>
        <p:spPr>
          <a:xfrm>
            <a:off x="7802880" y="3484880"/>
            <a:ext cx="3068320" cy="248920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630510" y="3484881"/>
            <a:ext cx="2933450" cy="2489199"/>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802880" y="6118885"/>
            <a:ext cx="2776273" cy="461665"/>
          </a:xfrm>
          <a:prstGeom prst="rect">
            <a:avLst/>
          </a:prstGeom>
          <a:solidFill>
            <a:srgbClr val="FFC000"/>
          </a:solidFill>
        </p:spPr>
        <p:txBody>
          <a:bodyPr wrap="none" rtlCol="0">
            <a:spAutoFit/>
          </a:bodyPr>
          <a:lstStyle/>
          <a:p>
            <a:r>
              <a:rPr lang="en-ZA" sz="2400" dirty="0" smtClean="0"/>
              <a:t>Solely cost reduction</a:t>
            </a:r>
            <a:endParaRPr lang="en-ZA" sz="2400" dirty="0"/>
          </a:p>
        </p:txBody>
      </p:sp>
    </p:spTree>
    <p:extLst>
      <p:ext uri="{BB962C8B-B14F-4D97-AF65-F5344CB8AC3E}">
        <p14:creationId xmlns:p14="http://schemas.microsoft.com/office/powerpoint/2010/main" val="7365771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992428"/>
            <a:ext cx="1220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888536" y="257116"/>
            <a:ext cx="2689424" cy="523220"/>
          </a:xfrm>
          <a:prstGeom prst="rect">
            <a:avLst/>
          </a:prstGeom>
          <a:noFill/>
        </p:spPr>
        <p:txBody>
          <a:bodyPr wrap="square" rtlCol="0">
            <a:spAutoFit/>
          </a:bodyPr>
          <a:lstStyle/>
          <a:p>
            <a:r>
              <a:rPr lang="en-ZA" sz="2800" b="1" dirty="0" smtClean="0">
                <a:latin typeface="Arial" panose="020B0604020202020204" pitchFamily="34" charset="0"/>
                <a:cs typeface="Arial" panose="020B0604020202020204" pitchFamily="34" charset="0"/>
              </a:rPr>
              <a:t>Social media</a:t>
            </a:r>
          </a:p>
        </p:txBody>
      </p:sp>
      <p:sp>
        <p:nvSpPr>
          <p:cNvPr id="2" name="TextBox 1"/>
          <p:cNvSpPr txBox="1"/>
          <p:nvPr/>
        </p:nvSpPr>
        <p:spPr>
          <a:xfrm>
            <a:off x="76845" y="1467044"/>
            <a:ext cx="10925649" cy="830997"/>
          </a:xfrm>
          <a:prstGeom prst="rect">
            <a:avLst/>
          </a:prstGeom>
          <a:noFill/>
        </p:spPr>
        <p:txBody>
          <a:bodyPr wrap="square" rtlCol="0">
            <a:spAutoFit/>
          </a:bodyPr>
          <a:lstStyle/>
          <a:p>
            <a:pPr marL="342900" indent="-342900">
              <a:buFont typeface="Arial" panose="020B0604020202020204" pitchFamily="34" charset="0"/>
              <a:buChar char="•"/>
            </a:pPr>
            <a:endParaRPr lang="en-ZA" sz="24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ZA" sz="24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845" y="74167"/>
            <a:ext cx="2221184" cy="845216"/>
          </a:xfrm>
          <a:prstGeom prst="rect">
            <a:avLst/>
          </a:prstGeom>
        </p:spPr>
      </p:pic>
      <p:pic>
        <p:nvPicPr>
          <p:cNvPr id="6" name="Picture 5"/>
          <p:cNvPicPr>
            <a:picLocks noChangeAspect="1"/>
          </p:cNvPicPr>
          <p:nvPr/>
        </p:nvPicPr>
        <p:blipFill>
          <a:blip r:embed="rId4"/>
          <a:stretch>
            <a:fillRect/>
          </a:stretch>
        </p:blipFill>
        <p:spPr>
          <a:xfrm>
            <a:off x="11028809" y="562"/>
            <a:ext cx="1118344" cy="991865"/>
          </a:xfrm>
          <a:prstGeom prst="rect">
            <a:avLst/>
          </a:prstGeom>
        </p:spPr>
      </p:pic>
      <p:sp>
        <p:nvSpPr>
          <p:cNvPr id="12" name="TextBox 11"/>
          <p:cNvSpPr txBox="1"/>
          <p:nvPr/>
        </p:nvSpPr>
        <p:spPr>
          <a:xfrm>
            <a:off x="529738" y="1467044"/>
            <a:ext cx="11144523" cy="3508653"/>
          </a:xfrm>
          <a:prstGeom prst="rect">
            <a:avLst/>
          </a:prstGeom>
          <a:noFill/>
        </p:spPr>
        <p:txBody>
          <a:bodyPr wrap="square" rtlCol="0">
            <a:spAutoFit/>
          </a:bodyPr>
          <a:lstStyle/>
          <a:p>
            <a:r>
              <a:rPr lang="en-ZA" sz="2400" dirty="0" smtClean="0">
                <a:latin typeface="Arial" panose="020B0604020202020204" pitchFamily="34" charset="0"/>
                <a:cs typeface="Arial" panose="020B0604020202020204" pitchFamily="34" charset="0"/>
              </a:rPr>
              <a:t>Facebook and Twitter </a:t>
            </a:r>
            <a:endParaRPr lang="en-ZA" dirty="0">
              <a:latin typeface="Arial" panose="020B0604020202020204" pitchFamily="34" charset="0"/>
              <a:cs typeface="Arial" panose="020B0604020202020204" pitchFamily="34" charset="0"/>
            </a:endParaRPr>
          </a:p>
          <a:p>
            <a:r>
              <a:rPr lang="en-ZA" dirty="0" smtClean="0">
                <a:latin typeface="Arial" panose="020B0604020202020204" pitchFamily="34" charset="0"/>
                <a:cs typeface="Arial" panose="020B0604020202020204" pitchFamily="34" charset="0"/>
              </a:rPr>
              <a:t> </a:t>
            </a:r>
          </a:p>
          <a:p>
            <a:endParaRPr lang="en-ZA" dirty="0">
              <a:latin typeface="Arial" panose="020B0604020202020204" pitchFamily="34" charset="0"/>
              <a:cs typeface="Arial" panose="020B0604020202020204" pitchFamily="34" charset="0"/>
            </a:endParaRPr>
          </a:p>
          <a:p>
            <a:endParaRPr lang="en-ZA" dirty="0" smtClean="0">
              <a:latin typeface="Arial" panose="020B0604020202020204" pitchFamily="34" charset="0"/>
              <a:cs typeface="Arial" panose="020B0604020202020204" pitchFamily="34" charset="0"/>
            </a:endParaRPr>
          </a:p>
          <a:p>
            <a:endParaRPr lang="en-ZA" dirty="0" smtClean="0">
              <a:latin typeface="Arial" panose="020B0604020202020204" pitchFamily="34" charset="0"/>
              <a:cs typeface="Arial" panose="020B0604020202020204" pitchFamily="34" charset="0"/>
            </a:endParaRPr>
          </a:p>
          <a:p>
            <a:endParaRPr lang="en-ZA" dirty="0">
              <a:latin typeface="Arial" panose="020B0604020202020204" pitchFamily="34" charset="0"/>
              <a:cs typeface="Arial" panose="020B0604020202020204" pitchFamily="34" charset="0"/>
            </a:endParaRPr>
          </a:p>
          <a:p>
            <a:endParaRPr lang="en-ZA" dirty="0" smtClean="0">
              <a:latin typeface="Arial" panose="020B0604020202020204" pitchFamily="34" charset="0"/>
              <a:cs typeface="Arial" panose="020B0604020202020204" pitchFamily="34" charset="0"/>
            </a:endParaRPr>
          </a:p>
          <a:p>
            <a:endParaRPr lang="en-ZA" dirty="0">
              <a:latin typeface="Arial" panose="020B0604020202020204" pitchFamily="34" charset="0"/>
              <a:cs typeface="Arial" panose="020B0604020202020204" pitchFamily="34" charset="0"/>
            </a:endParaRPr>
          </a:p>
          <a:p>
            <a:endParaRPr lang="en-ZA" dirty="0" smtClean="0">
              <a:latin typeface="Arial" panose="020B0604020202020204" pitchFamily="34" charset="0"/>
              <a:cs typeface="Arial" panose="020B0604020202020204" pitchFamily="34" charset="0"/>
            </a:endParaRPr>
          </a:p>
          <a:p>
            <a:endParaRPr lang="en-ZA" dirty="0" smtClean="0">
              <a:latin typeface="Arial" panose="020B0604020202020204" pitchFamily="34" charset="0"/>
              <a:cs typeface="Arial" panose="020B0604020202020204" pitchFamily="34" charset="0"/>
            </a:endParaRPr>
          </a:p>
          <a:p>
            <a:endParaRPr lang="en-ZA" dirty="0">
              <a:latin typeface="Arial" panose="020B0604020202020204" pitchFamily="34" charset="0"/>
              <a:cs typeface="Arial" panose="020B0604020202020204" pitchFamily="34" charset="0"/>
            </a:endParaRPr>
          </a:p>
          <a:p>
            <a:endParaRPr lang="en-ZA" dirty="0" smtClean="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a:stretch>
            <a:fillRect/>
          </a:stretch>
        </p:blipFill>
        <p:spPr>
          <a:xfrm>
            <a:off x="529738" y="2772656"/>
            <a:ext cx="3796077" cy="3919303"/>
          </a:xfrm>
          <a:prstGeom prst="rect">
            <a:avLst/>
          </a:prstGeom>
        </p:spPr>
      </p:pic>
      <p:pic>
        <p:nvPicPr>
          <p:cNvPr id="15" name="Picture 14"/>
          <p:cNvPicPr>
            <a:picLocks noChangeAspect="1"/>
          </p:cNvPicPr>
          <p:nvPr/>
        </p:nvPicPr>
        <p:blipFill>
          <a:blip r:embed="rId6"/>
          <a:stretch>
            <a:fillRect/>
          </a:stretch>
        </p:blipFill>
        <p:spPr>
          <a:xfrm>
            <a:off x="7770894" y="2772656"/>
            <a:ext cx="3798000" cy="3919303"/>
          </a:xfrm>
          <a:prstGeom prst="rect">
            <a:avLst/>
          </a:prstGeom>
        </p:spPr>
      </p:pic>
      <p:pic>
        <p:nvPicPr>
          <p:cNvPr id="1026" name="Picture 2" descr="http://consensushr.com/mpc/wp-content/uploads/2015/02/social-media-icons.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340756" y="3432899"/>
            <a:ext cx="1510488" cy="301677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340756" y="1467044"/>
            <a:ext cx="2293220" cy="707886"/>
          </a:xfrm>
          <a:prstGeom prst="rect">
            <a:avLst/>
          </a:prstGeom>
          <a:solidFill>
            <a:srgbClr val="FFC000"/>
          </a:solidFill>
        </p:spPr>
        <p:txBody>
          <a:bodyPr wrap="square" rtlCol="0">
            <a:spAutoFit/>
          </a:bodyPr>
          <a:lstStyle/>
          <a:p>
            <a:r>
              <a:rPr lang="en-ZA" sz="2000" b="1" dirty="0" smtClean="0">
                <a:latin typeface="Arial" panose="020B0604020202020204" pitchFamily="34" charset="0"/>
                <a:cs typeface="Arial" panose="020B0604020202020204" pitchFamily="34" charset="0"/>
              </a:rPr>
              <a:t>Virtuous cycles</a:t>
            </a:r>
          </a:p>
          <a:p>
            <a:r>
              <a:rPr lang="en-ZA" sz="2000" b="1" dirty="0" smtClean="0">
                <a:latin typeface="Arial" panose="020B0604020202020204" pitchFamily="34" charset="0"/>
                <a:cs typeface="Arial" panose="020B0604020202020204" pitchFamily="34" charset="0"/>
              </a:rPr>
              <a:t>Local context</a:t>
            </a:r>
          </a:p>
        </p:txBody>
      </p:sp>
    </p:spTree>
    <p:extLst>
      <p:ext uri="{BB962C8B-B14F-4D97-AF65-F5344CB8AC3E}">
        <p14:creationId xmlns:p14="http://schemas.microsoft.com/office/powerpoint/2010/main" val="37642433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992428"/>
            <a:ext cx="1220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884307" y="244867"/>
            <a:ext cx="5558224" cy="523220"/>
          </a:xfrm>
          <a:prstGeom prst="rect">
            <a:avLst/>
          </a:prstGeom>
          <a:noFill/>
        </p:spPr>
        <p:txBody>
          <a:bodyPr wrap="square" rtlCol="0">
            <a:spAutoFit/>
          </a:bodyPr>
          <a:lstStyle/>
          <a:p>
            <a:r>
              <a:rPr lang="en-ZA" sz="2800" b="1" dirty="0" smtClean="0">
                <a:latin typeface="Arial" panose="020B0604020202020204" pitchFamily="34" charset="0"/>
                <a:cs typeface="Arial" panose="020B0604020202020204" pitchFamily="34" charset="0"/>
              </a:rPr>
              <a:t>Learning from other sectors</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845" y="74167"/>
            <a:ext cx="2221184" cy="845216"/>
          </a:xfrm>
          <a:prstGeom prst="rect">
            <a:avLst/>
          </a:prstGeom>
        </p:spPr>
      </p:pic>
      <p:pic>
        <p:nvPicPr>
          <p:cNvPr id="16" name="Picture 15"/>
          <p:cNvPicPr>
            <a:picLocks noChangeAspect="1"/>
          </p:cNvPicPr>
          <p:nvPr/>
        </p:nvPicPr>
        <p:blipFill>
          <a:blip r:embed="rId4"/>
          <a:stretch>
            <a:fillRect/>
          </a:stretch>
        </p:blipFill>
        <p:spPr>
          <a:xfrm>
            <a:off x="11028809" y="562"/>
            <a:ext cx="1118344" cy="991865"/>
          </a:xfrm>
          <a:prstGeom prst="rect">
            <a:avLst/>
          </a:prstGeom>
        </p:spPr>
      </p:pic>
      <p:sp>
        <p:nvSpPr>
          <p:cNvPr id="3" name="TextBox 2"/>
          <p:cNvSpPr txBox="1"/>
          <p:nvPr/>
        </p:nvSpPr>
        <p:spPr>
          <a:xfrm>
            <a:off x="699289" y="1338810"/>
            <a:ext cx="3711272" cy="1938992"/>
          </a:xfrm>
          <a:prstGeom prst="rect">
            <a:avLst/>
          </a:prstGeom>
          <a:noFill/>
        </p:spPr>
        <p:txBody>
          <a:bodyPr wrap="none" rtlCol="0">
            <a:spAutoFit/>
          </a:bodyPr>
          <a:lstStyle/>
          <a:p>
            <a:r>
              <a:rPr lang="en-ZA" sz="2400" b="1" dirty="0" smtClean="0">
                <a:latin typeface="Arial" panose="020B0604020202020204" pitchFamily="34" charset="0"/>
                <a:cs typeface="Arial" panose="020B0604020202020204" pitchFamily="34" charset="0"/>
              </a:rPr>
              <a:t>Same problems</a:t>
            </a:r>
          </a:p>
          <a:p>
            <a:endParaRPr lang="en-ZA" sz="2400" b="1" dirty="0" smtClean="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ZA" sz="2400" dirty="0" smtClean="0">
                <a:latin typeface="Arial" panose="020B0604020202020204" pitchFamily="34" charset="0"/>
                <a:cs typeface="Arial" panose="020B0604020202020204" pitchFamily="34" charset="0"/>
              </a:rPr>
              <a:t>Disproportionate costs</a:t>
            </a:r>
          </a:p>
          <a:p>
            <a:pPr marL="457200" indent="-457200">
              <a:buFont typeface="Arial" panose="020B0604020202020204" pitchFamily="34" charset="0"/>
              <a:buChar char="•"/>
            </a:pPr>
            <a:r>
              <a:rPr lang="en-ZA" sz="2400" dirty="0" smtClean="0">
                <a:latin typeface="Arial" panose="020B0604020202020204" pitchFamily="34" charset="0"/>
                <a:cs typeface="Arial" panose="020B0604020202020204" pitchFamily="34" charset="0"/>
              </a:rPr>
              <a:t>Trust needed</a:t>
            </a:r>
          </a:p>
          <a:p>
            <a:pPr marL="457200" indent="-457200">
              <a:buFont typeface="Arial" panose="020B0604020202020204" pitchFamily="34" charset="0"/>
              <a:buChar char="•"/>
            </a:pPr>
            <a:r>
              <a:rPr lang="en-ZA" sz="2400" dirty="0" smtClean="0">
                <a:latin typeface="Arial" panose="020B0604020202020204" pitchFamily="34" charset="0"/>
                <a:cs typeface="Arial" panose="020B0604020202020204" pitchFamily="34" charset="0"/>
              </a:rPr>
              <a:t>Engagement</a:t>
            </a:r>
          </a:p>
        </p:txBody>
      </p:sp>
      <p:pic>
        <p:nvPicPr>
          <p:cNvPr id="23" name="Picture 22"/>
          <p:cNvPicPr>
            <a:picLocks noChangeAspect="1"/>
          </p:cNvPicPr>
          <p:nvPr/>
        </p:nvPicPr>
        <p:blipFill>
          <a:blip r:embed="rId5"/>
          <a:stretch>
            <a:fillRect/>
          </a:stretch>
        </p:blipFill>
        <p:spPr>
          <a:xfrm>
            <a:off x="6102000" y="1214651"/>
            <a:ext cx="2183905" cy="2376805"/>
          </a:xfrm>
          <a:prstGeom prst="rect">
            <a:avLst/>
          </a:prstGeom>
        </p:spPr>
      </p:pic>
      <p:pic>
        <p:nvPicPr>
          <p:cNvPr id="25" name="Picture 2" descr="http://d1lwft0f0qzya1.cloudfront.net/dims4/COKE/5b5d459/2147483647/thumbnail/596x334/quality/75/?url=http%3A%2F%2Fassets.coca-colacompany.com%2Fee%2F98%2F03dc5c8f466f91c7576bab3e2151%2Fproject-last-mile-604.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102000" y="3920486"/>
            <a:ext cx="4544417" cy="254670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6" name="Picture 2" descr="http://farm1.static.flickr.com/149/348227278_a8c4fbdfc9_m.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785298" y="1214651"/>
            <a:ext cx="1861119" cy="248149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9289" y="3698261"/>
            <a:ext cx="3752399" cy="2814299"/>
          </a:xfrm>
          <a:prstGeom prst="rect">
            <a:avLst/>
          </a:prstGeom>
        </p:spPr>
      </p:pic>
    </p:spTree>
    <p:extLst>
      <p:ext uri="{BB962C8B-B14F-4D97-AF65-F5344CB8AC3E}">
        <p14:creationId xmlns:p14="http://schemas.microsoft.com/office/powerpoint/2010/main" val="14861056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992428"/>
            <a:ext cx="1220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884307" y="244867"/>
            <a:ext cx="5558224" cy="523220"/>
          </a:xfrm>
          <a:prstGeom prst="rect">
            <a:avLst/>
          </a:prstGeom>
          <a:noFill/>
        </p:spPr>
        <p:txBody>
          <a:bodyPr wrap="square" rtlCol="0">
            <a:spAutoFit/>
          </a:bodyPr>
          <a:lstStyle/>
          <a:p>
            <a:r>
              <a:rPr lang="en-ZA" sz="2800" b="1" dirty="0" smtClean="0">
                <a:latin typeface="Arial" panose="020B0604020202020204" pitchFamily="34" charset="0"/>
                <a:cs typeface="Arial" panose="020B0604020202020204" pitchFamily="34" charset="0"/>
              </a:rPr>
              <a:t>Coca Cola</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845" y="74167"/>
            <a:ext cx="2221184" cy="845216"/>
          </a:xfrm>
          <a:prstGeom prst="rect">
            <a:avLst/>
          </a:prstGeom>
        </p:spPr>
      </p:pic>
      <p:pic>
        <p:nvPicPr>
          <p:cNvPr id="16" name="Picture 15"/>
          <p:cNvPicPr>
            <a:picLocks noChangeAspect="1"/>
          </p:cNvPicPr>
          <p:nvPr/>
        </p:nvPicPr>
        <p:blipFill>
          <a:blip r:embed="rId4"/>
          <a:stretch>
            <a:fillRect/>
          </a:stretch>
        </p:blipFill>
        <p:spPr>
          <a:xfrm>
            <a:off x="11028809" y="562"/>
            <a:ext cx="1118344" cy="991865"/>
          </a:xfrm>
          <a:prstGeom prst="rect">
            <a:avLst/>
          </a:prstGeom>
        </p:spPr>
      </p:pic>
      <p:pic>
        <p:nvPicPr>
          <p:cNvPr id="2" name="Picture 1"/>
          <p:cNvPicPr>
            <a:picLocks noChangeAspect="1"/>
          </p:cNvPicPr>
          <p:nvPr/>
        </p:nvPicPr>
        <p:blipFill>
          <a:blip r:embed="rId5"/>
          <a:stretch>
            <a:fillRect/>
          </a:stretch>
        </p:blipFill>
        <p:spPr>
          <a:xfrm>
            <a:off x="76845" y="1216768"/>
            <a:ext cx="11920177" cy="5155476"/>
          </a:xfrm>
          <a:prstGeom prst="rect">
            <a:avLst/>
          </a:prstGeom>
        </p:spPr>
      </p:pic>
      <p:sp>
        <p:nvSpPr>
          <p:cNvPr id="3" name="TextBox 2"/>
          <p:cNvSpPr txBox="1"/>
          <p:nvPr/>
        </p:nvSpPr>
        <p:spPr>
          <a:xfrm>
            <a:off x="69579" y="1216768"/>
            <a:ext cx="4360042" cy="1015663"/>
          </a:xfrm>
          <a:prstGeom prst="rect">
            <a:avLst/>
          </a:prstGeom>
          <a:solidFill>
            <a:srgbClr val="FFC000"/>
          </a:solidFill>
        </p:spPr>
        <p:txBody>
          <a:bodyPr wrap="square" rtlCol="0">
            <a:spAutoFit/>
          </a:bodyPr>
          <a:lstStyle/>
          <a:p>
            <a:pPr marL="342900" indent="-342900">
              <a:buFont typeface="Arial" panose="020B0604020202020204" pitchFamily="34" charset="0"/>
              <a:buChar char="•"/>
            </a:pPr>
            <a:r>
              <a:rPr lang="en-ZA" sz="2000" b="1" dirty="0" smtClean="0"/>
              <a:t>1.5 billion cokes consumed per day!</a:t>
            </a:r>
          </a:p>
          <a:p>
            <a:pPr marL="342900" indent="-342900">
              <a:buFont typeface="Arial" panose="020B0604020202020204" pitchFamily="34" charset="0"/>
              <a:buChar char="•"/>
            </a:pPr>
            <a:r>
              <a:rPr lang="en-ZA" sz="2000" b="1" dirty="0" smtClean="0"/>
              <a:t>Distribution company separate from manufacturing.</a:t>
            </a:r>
          </a:p>
        </p:txBody>
      </p:sp>
      <p:sp>
        <p:nvSpPr>
          <p:cNvPr id="11" name="TextBox 10"/>
          <p:cNvSpPr txBox="1"/>
          <p:nvPr/>
        </p:nvSpPr>
        <p:spPr>
          <a:xfrm>
            <a:off x="76845" y="5664358"/>
            <a:ext cx="4801290" cy="707886"/>
          </a:xfrm>
          <a:prstGeom prst="rect">
            <a:avLst/>
          </a:prstGeom>
          <a:solidFill>
            <a:srgbClr val="FFC000"/>
          </a:solidFill>
        </p:spPr>
        <p:txBody>
          <a:bodyPr wrap="square" rtlCol="0">
            <a:spAutoFit/>
          </a:bodyPr>
          <a:lstStyle/>
          <a:p>
            <a:r>
              <a:rPr lang="en-ZA" sz="2000" b="1" dirty="0" smtClean="0"/>
              <a:t>Real time data analysis – to find and fix problems like drops in sales i.e. iteration</a:t>
            </a:r>
            <a:endParaRPr lang="en-ZA" sz="2000" b="1" dirty="0"/>
          </a:p>
        </p:txBody>
      </p:sp>
    </p:spTree>
    <p:extLst>
      <p:ext uri="{BB962C8B-B14F-4D97-AF65-F5344CB8AC3E}">
        <p14:creationId xmlns:p14="http://schemas.microsoft.com/office/powerpoint/2010/main" val="26102989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992428"/>
            <a:ext cx="1220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845" y="74167"/>
            <a:ext cx="2221184" cy="845216"/>
          </a:xfrm>
          <a:prstGeom prst="rect">
            <a:avLst/>
          </a:prstGeom>
        </p:spPr>
      </p:pic>
      <p:pic>
        <p:nvPicPr>
          <p:cNvPr id="15" name="Picture 14"/>
          <p:cNvPicPr>
            <a:picLocks noChangeAspect="1"/>
          </p:cNvPicPr>
          <p:nvPr/>
        </p:nvPicPr>
        <p:blipFill>
          <a:blip r:embed="rId4"/>
          <a:stretch>
            <a:fillRect/>
          </a:stretch>
        </p:blipFill>
        <p:spPr>
          <a:xfrm>
            <a:off x="3130084" y="2401151"/>
            <a:ext cx="4526167" cy="3390256"/>
          </a:xfrm>
          <a:prstGeom prst="rect">
            <a:avLst/>
          </a:prstGeom>
          <a:ln>
            <a:solidFill>
              <a:schemeClr val="tx1"/>
            </a:solidFill>
          </a:ln>
        </p:spPr>
      </p:pic>
      <p:pic>
        <p:nvPicPr>
          <p:cNvPr id="16" name="Picture 15"/>
          <p:cNvPicPr>
            <a:picLocks noChangeAspect="1"/>
          </p:cNvPicPr>
          <p:nvPr/>
        </p:nvPicPr>
        <p:blipFill>
          <a:blip r:embed="rId5"/>
          <a:stretch>
            <a:fillRect/>
          </a:stretch>
        </p:blipFill>
        <p:spPr>
          <a:xfrm>
            <a:off x="11028809" y="562"/>
            <a:ext cx="1118344" cy="991865"/>
          </a:xfrm>
          <a:prstGeom prst="rect">
            <a:avLst/>
          </a:prstGeom>
        </p:spPr>
      </p:pic>
      <p:sp>
        <p:nvSpPr>
          <p:cNvPr id="18" name="TextBox 17"/>
          <p:cNvSpPr txBox="1"/>
          <p:nvPr/>
        </p:nvSpPr>
        <p:spPr>
          <a:xfrm>
            <a:off x="2114967" y="6164283"/>
            <a:ext cx="3431952" cy="400110"/>
          </a:xfrm>
          <a:prstGeom prst="rect">
            <a:avLst/>
          </a:prstGeom>
          <a:solidFill>
            <a:schemeClr val="bg1"/>
          </a:solidFill>
        </p:spPr>
        <p:txBody>
          <a:bodyPr wrap="square" rtlCol="0">
            <a:spAutoFit/>
          </a:bodyPr>
          <a:lstStyle/>
          <a:p>
            <a:r>
              <a:rPr lang="en-ZA" sz="2000" b="1" dirty="0" smtClean="0">
                <a:latin typeface="Arial" panose="020B0604020202020204" pitchFamily="34" charset="0"/>
                <a:cs typeface="Arial" panose="020B0604020202020204" pitchFamily="34" charset="0"/>
              </a:rPr>
              <a:t>Micro-distribution centres</a:t>
            </a:r>
            <a:endParaRPr lang="en-ZA" sz="2000" b="1" dirty="0">
              <a:solidFill>
                <a:schemeClr val="bg1"/>
              </a:solidFill>
              <a:latin typeface="Arial" panose="020B0604020202020204" pitchFamily="34" charset="0"/>
              <a:cs typeface="Arial" panose="020B0604020202020204" pitchFamily="34" charset="0"/>
            </a:endParaRPr>
          </a:p>
        </p:txBody>
      </p:sp>
      <p:sp>
        <p:nvSpPr>
          <p:cNvPr id="17" name="TextBox 16"/>
          <p:cNvSpPr txBox="1"/>
          <p:nvPr/>
        </p:nvSpPr>
        <p:spPr>
          <a:xfrm>
            <a:off x="9113552" y="6164283"/>
            <a:ext cx="2783079" cy="400110"/>
          </a:xfrm>
          <a:prstGeom prst="rect">
            <a:avLst/>
          </a:prstGeom>
          <a:solidFill>
            <a:schemeClr val="bg1"/>
          </a:solidFill>
        </p:spPr>
        <p:txBody>
          <a:bodyPr wrap="square" rtlCol="0">
            <a:spAutoFit/>
          </a:bodyPr>
          <a:lstStyle/>
          <a:p>
            <a:r>
              <a:rPr lang="en-ZA" sz="2000" b="1" dirty="0" smtClean="0">
                <a:latin typeface="Arial" panose="020B0604020202020204" pitchFamily="34" charset="0"/>
                <a:cs typeface="Arial" panose="020B0604020202020204" pitchFamily="34" charset="0"/>
              </a:rPr>
              <a:t>Last Mile consumer</a:t>
            </a:r>
            <a:endParaRPr lang="en-ZA" sz="2000" b="1" dirty="0">
              <a:solidFill>
                <a:schemeClr val="bg1"/>
              </a:solidFill>
              <a:latin typeface="Arial" panose="020B0604020202020204" pitchFamily="34" charset="0"/>
              <a:cs typeface="Arial" panose="020B0604020202020204" pitchFamily="34" charset="0"/>
            </a:endParaRPr>
          </a:p>
        </p:txBody>
      </p:sp>
      <p:pic>
        <p:nvPicPr>
          <p:cNvPr id="1026" name="Picture 2" descr="http://farm1.static.flickr.com/149/348227278_a8c4fbdfc9_m.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9531" y="2387561"/>
            <a:ext cx="2552883" cy="340384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28" name="Straight Arrow Connector 27"/>
          <p:cNvCxnSpPr/>
          <p:nvPr/>
        </p:nvCxnSpPr>
        <p:spPr>
          <a:xfrm>
            <a:off x="7880962" y="3848976"/>
            <a:ext cx="100744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88407" y="1149936"/>
            <a:ext cx="3008224" cy="2256168"/>
          </a:xfrm>
          <a:prstGeom prst="rect">
            <a:avLst/>
          </a:prstGeom>
        </p:spPr>
      </p:pic>
      <p:pic>
        <p:nvPicPr>
          <p:cNvPr id="4" name="Picture 3"/>
          <p:cNvPicPr>
            <a:picLocks noChangeAspect="1"/>
          </p:cNvPicPr>
          <p:nvPr/>
        </p:nvPicPr>
        <p:blipFill>
          <a:blip r:embed="rId8"/>
          <a:stretch>
            <a:fillRect/>
          </a:stretch>
        </p:blipFill>
        <p:spPr>
          <a:xfrm>
            <a:off x="9300566" y="3590775"/>
            <a:ext cx="2183905" cy="2376805"/>
          </a:xfrm>
          <a:prstGeom prst="rect">
            <a:avLst/>
          </a:prstGeom>
        </p:spPr>
      </p:pic>
      <p:sp>
        <p:nvSpPr>
          <p:cNvPr id="12" name="TextBox 11"/>
          <p:cNvSpPr txBox="1"/>
          <p:nvPr/>
        </p:nvSpPr>
        <p:spPr>
          <a:xfrm>
            <a:off x="1675174" y="1342847"/>
            <a:ext cx="4311537" cy="707886"/>
          </a:xfrm>
          <a:prstGeom prst="rect">
            <a:avLst/>
          </a:prstGeom>
          <a:solidFill>
            <a:srgbClr val="FFC000"/>
          </a:solidFill>
        </p:spPr>
        <p:txBody>
          <a:bodyPr wrap="square" rtlCol="0">
            <a:spAutoFit/>
          </a:bodyPr>
          <a:lstStyle/>
          <a:p>
            <a:r>
              <a:rPr lang="en-ZA" sz="2000" b="1" dirty="0" smtClean="0">
                <a:latin typeface="Arial" panose="020B0604020202020204" pitchFamily="34" charset="0"/>
                <a:cs typeface="Arial" panose="020B0604020202020204" pitchFamily="34" charset="0"/>
              </a:rPr>
              <a:t>Piggybacking on entrepreneurial networks into rural Africa</a:t>
            </a:r>
            <a:endParaRPr lang="en-ZA" sz="2000"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38184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992428"/>
            <a:ext cx="1220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845" y="74167"/>
            <a:ext cx="2221184" cy="845216"/>
          </a:xfrm>
          <a:prstGeom prst="rect">
            <a:avLst/>
          </a:prstGeom>
        </p:spPr>
      </p:pic>
      <p:sp>
        <p:nvSpPr>
          <p:cNvPr id="2" name="TextBox 1"/>
          <p:cNvSpPr txBox="1"/>
          <p:nvPr/>
        </p:nvSpPr>
        <p:spPr>
          <a:xfrm>
            <a:off x="3686909" y="175957"/>
            <a:ext cx="5953020" cy="830997"/>
          </a:xfrm>
          <a:prstGeom prst="rect">
            <a:avLst/>
          </a:prstGeom>
          <a:noFill/>
        </p:spPr>
        <p:txBody>
          <a:bodyPr wrap="square" rtlCol="0">
            <a:spAutoFit/>
          </a:bodyPr>
          <a:lstStyle/>
          <a:p>
            <a:r>
              <a:rPr lang="en-ZA" sz="2400" b="1" dirty="0" smtClean="0">
                <a:latin typeface="Arial" panose="020B0604020202020204" pitchFamily="34" charset="0"/>
                <a:cs typeface="Arial" panose="020B0604020202020204" pitchFamily="34" charset="0"/>
              </a:rPr>
              <a:t>Cola-Cola’s Project Last Mile</a:t>
            </a:r>
            <a:endParaRPr lang="en-ZA" sz="2400" b="1" dirty="0">
              <a:latin typeface="Arial" panose="020B0604020202020204" pitchFamily="34" charset="0"/>
              <a:cs typeface="Arial" panose="020B0604020202020204" pitchFamily="34" charset="0"/>
            </a:endParaRPr>
          </a:p>
          <a:p>
            <a:r>
              <a:rPr lang="en-ZA" sz="2400" b="1" dirty="0" smtClean="0">
                <a:latin typeface="Arial" panose="020B0604020202020204" pitchFamily="34" charset="0"/>
                <a:cs typeface="Arial" panose="020B0604020202020204" pitchFamily="34" charset="0"/>
              </a:rPr>
              <a:t> </a:t>
            </a:r>
            <a:endParaRPr lang="en-ZA" sz="2400" b="1" dirty="0">
              <a:latin typeface="Arial" panose="020B0604020202020204" pitchFamily="34" charset="0"/>
              <a:cs typeface="Arial" panose="020B0604020202020204" pitchFamily="34" charset="0"/>
            </a:endParaRPr>
          </a:p>
        </p:txBody>
      </p:sp>
      <p:sp>
        <p:nvSpPr>
          <p:cNvPr id="6" name="TextBox 5"/>
          <p:cNvSpPr txBox="1"/>
          <p:nvPr/>
        </p:nvSpPr>
        <p:spPr>
          <a:xfrm>
            <a:off x="418471" y="1917069"/>
            <a:ext cx="6313400" cy="4001095"/>
          </a:xfrm>
          <a:prstGeom prst="rect">
            <a:avLst/>
          </a:prstGeom>
          <a:noFill/>
        </p:spPr>
        <p:txBody>
          <a:bodyPr wrap="square" rtlCol="0">
            <a:spAutoFit/>
          </a:bodyPr>
          <a:lstStyle/>
          <a:p>
            <a:pPr marL="342900" indent="-342900">
              <a:buFont typeface="Arial" panose="020B0604020202020204" pitchFamily="34" charset="0"/>
              <a:buChar char="•"/>
            </a:pPr>
            <a:r>
              <a:rPr lang="en-ZA" sz="2000" dirty="0" smtClean="0">
                <a:latin typeface="Arial" panose="020B0604020202020204" pitchFamily="34" charset="0"/>
                <a:cs typeface="Arial" panose="020B0604020202020204" pitchFamily="34" charset="0"/>
              </a:rPr>
              <a:t>PPPs in Tanzania (2010) and Ghana </a:t>
            </a:r>
            <a:r>
              <a:rPr lang="en-ZA" sz="2000" dirty="0">
                <a:latin typeface="Arial" panose="020B0604020202020204" pitchFamily="34" charset="0"/>
                <a:cs typeface="Arial" panose="020B0604020202020204" pitchFamily="34" charset="0"/>
              </a:rPr>
              <a:t>(</a:t>
            </a:r>
            <a:r>
              <a:rPr lang="en-ZA" sz="2000" dirty="0" smtClean="0">
                <a:latin typeface="Arial" panose="020B0604020202020204" pitchFamily="34" charset="0"/>
                <a:cs typeface="Arial" panose="020B0604020202020204" pitchFamily="34" charset="0"/>
              </a:rPr>
              <a:t>2013)</a:t>
            </a:r>
            <a:endParaRPr lang="en-ZA"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ZA" sz="2000" dirty="0" smtClean="0">
                <a:latin typeface="Arial" panose="020B0604020202020204" pitchFamily="34" charset="0"/>
                <a:cs typeface="Arial" panose="020B0604020202020204" pitchFamily="34" charset="0"/>
              </a:rPr>
              <a:t>USAID</a:t>
            </a:r>
          </a:p>
          <a:p>
            <a:pPr marL="342900" indent="-342900">
              <a:buFont typeface="Arial" panose="020B0604020202020204" pitchFamily="34" charset="0"/>
              <a:buChar char="•"/>
            </a:pPr>
            <a:r>
              <a:rPr lang="en-ZA" sz="2000" dirty="0" smtClean="0">
                <a:latin typeface="Arial" panose="020B0604020202020204" pitchFamily="34" charset="0"/>
                <a:cs typeface="Arial" panose="020B0604020202020204" pitchFamily="34" charset="0"/>
              </a:rPr>
              <a:t>Coco-Cola’s distribution and marketing used to supply rural communities with medicine/vaccines</a:t>
            </a:r>
          </a:p>
          <a:p>
            <a:pPr marL="342900" indent="-342900">
              <a:buFont typeface="Arial" panose="020B0604020202020204" pitchFamily="34" charset="0"/>
              <a:buChar char="•"/>
            </a:pPr>
            <a:r>
              <a:rPr lang="en-ZA" sz="2000" dirty="0">
                <a:latin typeface="Arial" panose="020B0604020202020204" pitchFamily="34" charset="0"/>
                <a:cs typeface="Arial" panose="020B0604020202020204" pitchFamily="34" charset="0"/>
              </a:rPr>
              <a:t>Forecasting demand, cold-chain management</a:t>
            </a:r>
          </a:p>
          <a:p>
            <a:pPr marL="342900" indent="-342900">
              <a:buFont typeface="Arial" panose="020B0604020202020204" pitchFamily="34" charset="0"/>
              <a:buChar char="•"/>
            </a:pPr>
            <a:r>
              <a:rPr lang="en-ZA" sz="2000" dirty="0" smtClean="0">
                <a:latin typeface="Arial" panose="020B0604020202020204" pitchFamily="34" charset="0"/>
                <a:cs typeface="Arial" panose="020B0604020202020204" pitchFamily="34" charset="0"/>
              </a:rPr>
              <a:t>5500 health care facilities in Tanzania</a:t>
            </a:r>
          </a:p>
          <a:p>
            <a:pPr marL="342900" indent="-342900">
              <a:buFont typeface="Arial" panose="020B0604020202020204" pitchFamily="34" charset="0"/>
              <a:buChar char="•"/>
            </a:pPr>
            <a:r>
              <a:rPr lang="en-ZA" sz="2000" dirty="0" smtClean="0">
                <a:latin typeface="Arial" panose="020B0604020202020204" pitchFamily="34" charset="0"/>
                <a:cs typeface="Arial" panose="020B0604020202020204" pitchFamily="34" charset="0"/>
              </a:rPr>
              <a:t>15600 refrigerators in Ghana</a:t>
            </a:r>
          </a:p>
          <a:p>
            <a:pPr marL="342900" indent="-342900">
              <a:buFont typeface="Courier New" panose="02070309020205020404" pitchFamily="49" charset="0"/>
              <a:buChar char="o"/>
            </a:pPr>
            <a:endParaRPr lang="en-ZA" sz="20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ZA"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ZA" sz="2000" dirty="0">
              <a:latin typeface="Arial" panose="020B0604020202020204" pitchFamily="34" charset="0"/>
              <a:cs typeface="Arial" panose="020B0604020202020204" pitchFamily="34" charset="0"/>
            </a:endParaRPr>
          </a:p>
          <a:p>
            <a:endParaRPr lang="en-ZA" dirty="0" smtClean="0">
              <a:latin typeface="Arial" panose="020B0604020202020204" pitchFamily="34" charset="0"/>
              <a:cs typeface="Arial" panose="020B0604020202020204" pitchFamily="34" charset="0"/>
            </a:endParaRPr>
          </a:p>
          <a:p>
            <a:endParaRPr lang="en-ZA" dirty="0">
              <a:latin typeface="Arial" panose="020B0604020202020204" pitchFamily="34" charset="0"/>
              <a:cs typeface="Arial" panose="020B0604020202020204" pitchFamily="34" charset="0"/>
            </a:endParaRPr>
          </a:p>
          <a:p>
            <a:endParaRPr lang="en-ZA"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39929" y="2445964"/>
            <a:ext cx="2232667" cy="1471653"/>
          </a:xfrm>
          <a:prstGeom prst="rect">
            <a:avLst/>
          </a:prstGeom>
        </p:spPr>
      </p:pic>
      <p:pic>
        <p:nvPicPr>
          <p:cNvPr id="7" name="Picture 6"/>
          <p:cNvPicPr>
            <a:picLocks noChangeAspect="1"/>
          </p:cNvPicPr>
          <p:nvPr/>
        </p:nvPicPr>
        <p:blipFill>
          <a:blip r:embed="rId5"/>
          <a:stretch>
            <a:fillRect/>
          </a:stretch>
        </p:blipFill>
        <p:spPr>
          <a:xfrm>
            <a:off x="285902" y="1094602"/>
            <a:ext cx="10742907" cy="774883"/>
          </a:xfrm>
          <a:prstGeom prst="rect">
            <a:avLst/>
          </a:prstGeom>
        </p:spPr>
      </p:pic>
      <p:pic>
        <p:nvPicPr>
          <p:cNvPr id="11" name="Picture 10"/>
          <p:cNvPicPr>
            <a:picLocks noChangeAspect="1"/>
          </p:cNvPicPr>
          <p:nvPr/>
        </p:nvPicPr>
        <p:blipFill>
          <a:blip r:embed="rId6"/>
          <a:stretch>
            <a:fillRect/>
          </a:stretch>
        </p:blipFill>
        <p:spPr>
          <a:xfrm>
            <a:off x="11028809" y="562"/>
            <a:ext cx="1118344" cy="991865"/>
          </a:xfrm>
          <a:prstGeom prst="rect">
            <a:avLst/>
          </a:prstGeom>
        </p:spPr>
      </p:pic>
      <p:pic>
        <p:nvPicPr>
          <p:cNvPr id="1026" name="Picture 2" descr="http://d1lwft0f0qzya1.cloudfront.net/dims4/COKE/5b5d459/2147483647/thumbnail/596x334/quality/75/?url=http%3A%2F%2Fassets.coca-colacompany.com%2Fee%2F98%2F03dc5c8f466f91c7576bab3e2151%2Fproject-last-mile-604.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28800" y="4251652"/>
            <a:ext cx="4544417" cy="254670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http://nextmileproject.files.wordpress.com/2013/09/tiyatien1.png?w=940&amp;h=70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901108" y="4251652"/>
            <a:ext cx="3394032" cy="25455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936817" y="2346163"/>
            <a:ext cx="2293220" cy="1015663"/>
          </a:xfrm>
          <a:prstGeom prst="rect">
            <a:avLst/>
          </a:prstGeom>
          <a:solidFill>
            <a:srgbClr val="FFC000"/>
          </a:solidFill>
        </p:spPr>
        <p:txBody>
          <a:bodyPr wrap="square" rtlCol="0">
            <a:spAutoFit/>
          </a:bodyPr>
          <a:lstStyle/>
          <a:p>
            <a:r>
              <a:rPr lang="en-ZA" sz="2000" b="1" dirty="0" smtClean="0">
                <a:latin typeface="Arial" panose="020B0604020202020204" pitchFamily="34" charset="0"/>
                <a:cs typeface="Arial" panose="020B0604020202020204" pitchFamily="34" charset="0"/>
              </a:rPr>
              <a:t>Piggybacking</a:t>
            </a:r>
          </a:p>
          <a:p>
            <a:r>
              <a:rPr lang="en-ZA" sz="2000" b="1" dirty="0" smtClean="0">
                <a:latin typeface="Arial" panose="020B0604020202020204" pitchFamily="34" charset="0"/>
                <a:cs typeface="Arial" panose="020B0604020202020204" pitchFamily="34" charset="0"/>
              </a:rPr>
              <a:t>Local context</a:t>
            </a:r>
          </a:p>
          <a:p>
            <a:r>
              <a:rPr lang="en-ZA" sz="2000" b="1" dirty="0" smtClean="0">
                <a:latin typeface="Arial" panose="020B0604020202020204" pitchFamily="34" charset="0"/>
                <a:cs typeface="Arial" panose="020B0604020202020204" pitchFamily="34" charset="0"/>
              </a:rPr>
              <a:t>Engagement</a:t>
            </a:r>
            <a:endParaRPr lang="en-ZA" sz="2000" b="1" dirty="0"/>
          </a:p>
        </p:txBody>
      </p:sp>
      <p:pic>
        <p:nvPicPr>
          <p:cNvPr id="14" name="Picture 2" descr="http://whosthemummy.co.uk/wp-content/uploads/2014/12/IMG_2687.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328417" y="4251353"/>
            <a:ext cx="3818736" cy="25458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77977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992428"/>
            <a:ext cx="1220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845" y="74167"/>
            <a:ext cx="2221184" cy="845216"/>
          </a:xfrm>
          <a:prstGeom prst="rect">
            <a:avLst/>
          </a:prstGeom>
        </p:spPr>
      </p:pic>
      <p:sp>
        <p:nvSpPr>
          <p:cNvPr id="6" name="TextBox 5"/>
          <p:cNvSpPr txBox="1"/>
          <p:nvPr/>
        </p:nvSpPr>
        <p:spPr>
          <a:xfrm>
            <a:off x="164429" y="1104737"/>
            <a:ext cx="7867015" cy="2554545"/>
          </a:xfrm>
          <a:prstGeom prst="rect">
            <a:avLst/>
          </a:prstGeom>
          <a:noFill/>
        </p:spPr>
        <p:txBody>
          <a:bodyPr wrap="square" rtlCol="0">
            <a:spAutoFit/>
          </a:bodyPr>
          <a:lstStyle/>
          <a:p>
            <a:r>
              <a:rPr lang="en-ZA" sz="2400" b="1" dirty="0" smtClean="0">
                <a:latin typeface="Arial" panose="020B0604020202020204" pitchFamily="34" charset="0"/>
                <a:cs typeface="Arial" panose="020B0604020202020204" pitchFamily="34" charset="0"/>
              </a:rPr>
              <a:t>Successful communication channels require </a:t>
            </a:r>
          </a:p>
          <a:p>
            <a:r>
              <a:rPr lang="en-ZA" sz="2400" b="1" dirty="0" smtClean="0">
                <a:latin typeface="Arial" panose="020B0604020202020204" pitchFamily="34" charset="0"/>
                <a:cs typeface="Arial" panose="020B0604020202020204" pitchFamily="34" charset="0"/>
              </a:rPr>
              <a:t>in-depth research</a:t>
            </a:r>
          </a:p>
          <a:p>
            <a:endParaRPr lang="en-ZA" sz="12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ZA" sz="2400" dirty="0" smtClean="0">
                <a:latin typeface="Arial" panose="020B0604020202020204" pitchFamily="34" charset="0"/>
                <a:cs typeface="Arial" panose="020B0604020202020204" pitchFamily="34" charset="0"/>
              </a:rPr>
              <a:t>Large screen films in communal spaces</a:t>
            </a:r>
          </a:p>
          <a:p>
            <a:pPr marL="342900" indent="-342900">
              <a:buFont typeface="Arial" panose="020B0604020202020204" pitchFamily="34" charset="0"/>
              <a:buChar char="•"/>
            </a:pPr>
            <a:r>
              <a:rPr lang="en-ZA" sz="2400" dirty="0" smtClean="0">
                <a:latin typeface="Arial" panose="020B0604020202020204" pitchFamily="34" charset="0"/>
                <a:cs typeface="Arial" panose="020B0604020202020204" pitchFamily="34" charset="0"/>
              </a:rPr>
              <a:t>Upgrading of road-rest stops (including signboards) on national roads</a:t>
            </a:r>
            <a:endParaRPr lang="en-ZA"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ZA" sz="2400" dirty="0" smtClean="0">
                <a:latin typeface="Arial" panose="020B0604020202020204" pitchFamily="34" charset="0"/>
                <a:cs typeface="Arial" panose="020B0604020202020204" pitchFamily="34" charset="0"/>
              </a:rPr>
              <a:t>Climate change flash mobs </a:t>
            </a:r>
            <a:endParaRPr lang="en-ZA" sz="2400"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a:stretch>
            <a:fillRect/>
          </a:stretch>
        </p:blipFill>
        <p:spPr>
          <a:xfrm>
            <a:off x="11028809" y="562"/>
            <a:ext cx="1118344" cy="991865"/>
          </a:xfrm>
          <a:prstGeom prst="rect">
            <a:avLst/>
          </a:prstGeom>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40613" y="4061736"/>
            <a:ext cx="3559408" cy="2672913"/>
          </a:xfrm>
          <a:prstGeom prst="rect">
            <a:avLst/>
          </a:prstGeom>
        </p:spPr>
      </p:pic>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40613" y="1029171"/>
            <a:ext cx="3559407" cy="2828789"/>
          </a:xfrm>
          <a:prstGeom prst="rect">
            <a:avLst/>
          </a:prstGeom>
        </p:spPr>
      </p:pic>
      <p:sp>
        <p:nvSpPr>
          <p:cNvPr id="12" name="TextBox 11"/>
          <p:cNvSpPr txBox="1"/>
          <p:nvPr/>
        </p:nvSpPr>
        <p:spPr>
          <a:xfrm>
            <a:off x="2592522" y="214870"/>
            <a:ext cx="8141794" cy="523220"/>
          </a:xfrm>
          <a:prstGeom prst="rect">
            <a:avLst/>
          </a:prstGeom>
          <a:noFill/>
        </p:spPr>
        <p:txBody>
          <a:bodyPr wrap="square" rtlCol="0">
            <a:spAutoFit/>
          </a:bodyPr>
          <a:lstStyle/>
          <a:p>
            <a:r>
              <a:rPr lang="en-ZA" sz="2800" b="1" dirty="0" smtClean="0">
                <a:latin typeface="Arial" panose="020B0604020202020204" pitchFamily="34" charset="0"/>
                <a:cs typeface="Arial" panose="020B0604020202020204" pitchFamily="34" charset="0"/>
              </a:rPr>
              <a:t>Raising awareness on adaptation in Cambodia</a:t>
            </a:r>
          </a:p>
        </p:txBody>
      </p:sp>
      <p:sp>
        <p:nvSpPr>
          <p:cNvPr id="10" name="TextBox 9"/>
          <p:cNvSpPr txBox="1"/>
          <p:nvPr/>
        </p:nvSpPr>
        <p:spPr>
          <a:xfrm>
            <a:off x="5516809" y="3121858"/>
            <a:ext cx="2293220" cy="707886"/>
          </a:xfrm>
          <a:prstGeom prst="rect">
            <a:avLst/>
          </a:prstGeom>
          <a:solidFill>
            <a:srgbClr val="FFC000"/>
          </a:solidFill>
        </p:spPr>
        <p:txBody>
          <a:bodyPr wrap="square" rtlCol="0">
            <a:spAutoFit/>
          </a:bodyPr>
          <a:lstStyle/>
          <a:p>
            <a:r>
              <a:rPr lang="en-ZA" sz="2000" b="1" dirty="0" smtClean="0">
                <a:latin typeface="Arial" panose="020B0604020202020204" pitchFamily="34" charset="0"/>
                <a:cs typeface="Arial" panose="020B0604020202020204" pitchFamily="34" charset="0"/>
              </a:rPr>
              <a:t>Local context</a:t>
            </a:r>
          </a:p>
          <a:p>
            <a:r>
              <a:rPr lang="en-ZA" sz="2000" b="1" dirty="0" smtClean="0">
                <a:latin typeface="Arial" panose="020B0604020202020204" pitchFamily="34" charset="0"/>
                <a:cs typeface="Arial" panose="020B0604020202020204" pitchFamily="34" charset="0"/>
              </a:rPr>
              <a:t>Engagement</a:t>
            </a:r>
            <a:endParaRPr lang="en-ZA" sz="2000" b="1" dirty="0"/>
          </a:p>
        </p:txBody>
      </p:sp>
      <p:pic>
        <p:nvPicPr>
          <p:cNvPr id="13" name="Picture 12"/>
          <p:cNvPicPr>
            <a:picLocks noChangeAspect="1"/>
          </p:cNvPicPr>
          <p:nvPr/>
        </p:nvPicPr>
        <p:blipFill>
          <a:blip r:embed="rId7"/>
          <a:stretch>
            <a:fillRect/>
          </a:stretch>
        </p:blipFill>
        <p:spPr>
          <a:xfrm>
            <a:off x="4376794" y="4084083"/>
            <a:ext cx="4063819" cy="2650565"/>
          </a:xfrm>
          <a:prstGeom prst="rect">
            <a:avLst/>
          </a:prstGeom>
        </p:spPr>
      </p:pic>
      <p:pic>
        <p:nvPicPr>
          <p:cNvPr id="3" name="Picture 2"/>
          <p:cNvPicPr>
            <a:picLocks noChangeAspect="1"/>
          </p:cNvPicPr>
          <p:nvPr/>
        </p:nvPicPr>
        <p:blipFill>
          <a:blip r:embed="rId8"/>
          <a:stretch>
            <a:fillRect/>
          </a:stretch>
        </p:blipFill>
        <p:spPr>
          <a:xfrm>
            <a:off x="164429" y="4096850"/>
            <a:ext cx="4473458" cy="2637798"/>
          </a:xfrm>
          <a:prstGeom prst="rect">
            <a:avLst/>
          </a:prstGeom>
        </p:spPr>
      </p:pic>
    </p:spTree>
    <p:extLst>
      <p:ext uri="{BB962C8B-B14F-4D97-AF65-F5344CB8AC3E}">
        <p14:creationId xmlns:p14="http://schemas.microsoft.com/office/powerpoint/2010/main" val="27161016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992428"/>
            <a:ext cx="1220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398956" y="196043"/>
            <a:ext cx="4166975" cy="523220"/>
          </a:xfrm>
          <a:prstGeom prst="rect">
            <a:avLst/>
          </a:prstGeom>
          <a:noFill/>
        </p:spPr>
        <p:txBody>
          <a:bodyPr wrap="square" rtlCol="0">
            <a:spAutoFit/>
          </a:bodyPr>
          <a:lstStyle/>
          <a:p>
            <a:r>
              <a:rPr lang="en-ZA" sz="2800" b="1" dirty="0" smtClean="0">
                <a:latin typeface="Arial" panose="020B0604020202020204" pitchFamily="34" charset="0"/>
                <a:cs typeface="Arial" panose="020B0604020202020204" pitchFamily="34" charset="0"/>
              </a:rPr>
              <a:t>Concluding remarks</a:t>
            </a:r>
          </a:p>
        </p:txBody>
      </p:sp>
      <p:sp>
        <p:nvSpPr>
          <p:cNvPr id="2" name="TextBox 1"/>
          <p:cNvSpPr txBox="1"/>
          <p:nvPr/>
        </p:nvSpPr>
        <p:spPr>
          <a:xfrm>
            <a:off x="303111" y="1729370"/>
            <a:ext cx="10925649" cy="830997"/>
          </a:xfrm>
          <a:prstGeom prst="rect">
            <a:avLst/>
          </a:prstGeom>
          <a:noFill/>
        </p:spPr>
        <p:txBody>
          <a:bodyPr wrap="square" rtlCol="0">
            <a:spAutoFit/>
          </a:bodyPr>
          <a:lstStyle/>
          <a:p>
            <a:pPr marL="342900" indent="-342900">
              <a:buFont typeface="Arial" panose="020B0604020202020204" pitchFamily="34" charset="0"/>
              <a:buChar char="•"/>
            </a:pPr>
            <a:endParaRPr lang="en-ZA" sz="24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ZA" sz="24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845" y="74167"/>
            <a:ext cx="2221184" cy="845216"/>
          </a:xfrm>
          <a:prstGeom prst="rect">
            <a:avLst/>
          </a:prstGeom>
        </p:spPr>
      </p:pic>
      <p:sp>
        <p:nvSpPr>
          <p:cNvPr id="4" name="TextBox 3"/>
          <p:cNvSpPr txBox="1"/>
          <p:nvPr/>
        </p:nvSpPr>
        <p:spPr>
          <a:xfrm>
            <a:off x="857497" y="1706260"/>
            <a:ext cx="9042642" cy="3139321"/>
          </a:xfrm>
          <a:prstGeom prst="rect">
            <a:avLst/>
          </a:prstGeom>
          <a:noFill/>
        </p:spPr>
        <p:txBody>
          <a:bodyPr wrap="square" rtlCol="0">
            <a:spAutoFit/>
          </a:bodyPr>
          <a:lstStyle/>
          <a:p>
            <a:pPr marL="285750" indent="-285750">
              <a:buFont typeface="Arial" panose="020B0604020202020204" pitchFamily="34" charset="0"/>
              <a:buChar char="•"/>
            </a:pPr>
            <a:r>
              <a:rPr lang="en-ZA" sz="2400" b="1" dirty="0" smtClean="0">
                <a:solidFill>
                  <a:schemeClr val="bg1"/>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ZA" sz="2400" b="1" dirty="0">
              <a:solidFill>
                <a:schemeClr val="bg1"/>
              </a:solidFill>
              <a:latin typeface="Arial" panose="020B0604020202020204" pitchFamily="34" charset="0"/>
              <a:cs typeface="Arial" panose="020B0604020202020204" pitchFamily="34" charset="0"/>
            </a:endParaRPr>
          </a:p>
          <a:p>
            <a:endParaRPr lang="en-ZA" sz="2400" b="1" dirty="0" smtClean="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ZA" sz="2400" b="1"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ZA" sz="2400" b="1" dirty="0" smtClean="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ZA" sz="2400" b="1"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ZA" dirty="0"/>
          </a:p>
          <a:p>
            <a:pPr marL="285750" indent="-285750">
              <a:buFont typeface="Arial" panose="020B0604020202020204" pitchFamily="34" charset="0"/>
              <a:buChar char="•"/>
            </a:pPr>
            <a:endParaRPr lang="en-ZA" dirty="0" smtClean="0"/>
          </a:p>
          <a:p>
            <a:pPr marL="285750" indent="-285750">
              <a:buFont typeface="Arial" panose="020B0604020202020204" pitchFamily="34" charset="0"/>
              <a:buChar char="•"/>
            </a:pPr>
            <a:endParaRPr lang="en-ZA" dirty="0"/>
          </a:p>
        </p:txBody>
      </p:sp>
      <p:sp>
        <p:nvSpPr>
          <p:cNvPr id="11" name="TextBox 10"/>
          <p:cNvSpPr txBox="1"/>
          <p:nvPr/>
        </p:nvSpPr>
        <p:spPr>
          <a:xfrm>
            <a:off x="303111" y="1295511"/>
            <a:ext cx="8579284" cy="4154984"/>
          </a:xfrm>
          <a:prstGeom prst="rect">
            <a:avLst/>
          </a:prstGeom>
          <a:solidFill>
            <a:schemeClr val="bg1"/>
          </a:solidFill>
        </p:spPr>
        <p:txBody>
          <a:bodyPr wrap="square" rtlCol="0">
            <a:spAutoFit/>
          </a:bodyPr>
          <a:lstStyle/>
          <a:p>
            <a:r>
              <a:rPr lang="en-ZA" sz="2400" dirty="0" smtClean="0">
                <a:latin typeface="Arial" panose="020B0604020202020204" pitchFamily="34" charset="0"/>
                <a:cs typeface="Arial" panose="020B0604020202020204" pitchFamily="34" charset="0"/>
              </a:rPr>
              <a:t>Acknowledge intricacy and complexity</a:t>
            </a:r>
          </a:p>
          <a:p>
            <a:endParaRPr lang="en-ZA" sz="2400" dirty="0" smtClean="0">
              <a:latin typeface="Arial" panose="020B0604020202020204" pitchFamily="34" charset="0"/>
              <a:cs typeface="Arial" panose="020B0604020202020204" pitchFamily="34" charset="0"/>
            </a:endParaRPr>
          </a:p>
          <a:p>
            <a:r>
              <a:rPr lang="en-ZA" sz="2400" dirty="0" smtClean="0">
                <a:latin typeface="Arial" panose="020B0604020202020204" pitchFamily="34" charset="0"/>
                <a:cs typeface="Arial" panose="020B0604020202020204" pitchFamily="34" charset="0"/>
              </a:rPr>
              <a:t>Learn from successful operations (including other sectors)</a:t>
            </a:r>
          </a:p>
          <a:p>
            <a:pPr marL="342900" indent="-342900">
              <a:buFont typeface="Arial" panose="020B0604020202020204" pitchFamily="34" charset="0"/>
              <a:buChar char="•"/>
            </a:pPr>
            <a:r>
              <a:rPr lang="en-ZA" sz="2400" dirty="0" smtClean="0">
                <a:latin typeface="Arial" panose="020B0604020202020204" pitchFamily="34" charset="0"/>
                <a:cs typeface="Arial" panose="020B0604020202020204" pitchFamily="34" charset="0"/>
              </a:rPr>
              <a:t>Bundle</a:t>
            </a:r>
          </a:p>
          <a:p>
            <a:pPr marL="342900" indent="-342900">
              <a:buFont typeface="Arial" panose="020B0604020202020204" pitchFamily="34" charset="0"/>
              <a:buChar char="•"/>
            </a:pPr>
            <a:r>
              <a:rPr lang="en-ZA" sz="2400" dirty="0" smtClean="0">
                <a:latin typeface="Arial" panose="020B0604020202020204" pitchFamily="34" charset="0"/>
                <a:cs typeface="Arial" panose="020B0604020202020204" pitchFamily="34" charset="0"/>
              </a:rPr>
              <a:t>Research local context</a:t>
            </a:r>
          </a:p>
          <a:p>
            <a:pPr marL="342900" indent="-342900">
              <a:buFont typeface="Arial" panose="020B0604020202020204" pitchFamily="34" charset="0"/>
              <a:buChar char="•"/>
            </a:pPr>
            <a:r>
              <a:rPr lang="en-ZA" sz="2400" dirty="0" smtClean="0">
                <a:latin typeface="Arial" panose="020B0604020202020204" pitchFamily="34" charset="0"/>
                <a:cs typeface="Arial" panose="020B0604020202020204" pitchFamily="34" charset="0"/>
              </a:rPr>
              <a:t>Engage and train </a:t>
            </a:r>
          </a:p>
          <a:p>
            <a:pPr marL="342900" indent="-342900">
              <a:buFont typeface="Arial" panose="020B0604020202020204" pitchFamily="34" charset="0"/>
              <a:buChar char="•"/>
            </a:pPr>
            <a:r>
              <a:rPr lang="en-ZA" sz="2400" dirty="0" smtClean="0">
                <a:latin typeface="Arial" panose="020B0604020202020204" pitchFamily="34" charset="0"/>
                <a:cs typeface="Arial" panose="020B0604020202020204" pitchFamily="34" charset="0"/>
              </a:rPr>
              <a:t>Use traditional and digital </a:t>
            </a:r>
          </a:p>
          <a:p>
            <a:pPr marL="342900" indent="-342900">
              <a:buFont typeface="Arial" panose="020B0604020202020204" pitchFamily="34" charset="0"/>
              <a:buChar char="•"/>
            </a:pPr>
            <a:r>
              <a:rPr lang="en-ZA" sz="2400" dirty="0" smtClean="0">
                <a:latin typeface="Arial" panose="020B0604020202020204" pitchFamily="34" charset="0"/>
                <a:cs typeface="Arial" panose="020B0604020202020204" pitchFamily="34" charset="0"/>
              </a:rPr>
              <a:t>Develop virtuous cycles</a:t>
            </a:r>
          </a:p>
          <a:p>
            <a:pPr marL="342900" indent="-342900">
              <a:buFont typeface="Arial" panose="020B0604020202020204" pitchFamily="34" charset="0"/>
              <a:buChar char="•"/>
            </a:pPr>
            <a:r>
              <a:rPr lang="en-ZA" sz="2400" dirty="0" smtClean="0">
                <a:latin typeface="Arial" panose="020B0604020202020204" pitchFamily="34" charset="0"/>
                <a:cs typeface="Arial" panose="020B0604020202020204" pitchFamily="34" charset="0"/>
              </a:rPr>
              <a:t>Seek public funds</a:t>
            </a:r>
          </a:p>
          <a:p>
            <a:pPr marL="342900" indent="-342900">
              <a:buFont typeface="Arial" panose="020B0604020202020204" pitchFamily="34" charset="0"/>
              <a:buChar char="•"/>
            </a:pPr>
            <a:r>
              <a:rPr lang="en-ZA" sz="2400" dirty="0" smtClean="0">
                <a:latin typeface="Arial" panose="020B0604020202020204" pitchFamily="34" charset="0"/>
                <a:cs typeface="Arial" panose="020B0604020202020204" pitchFamily="34" charset="0"/>
              </a:rPr>
              <a:t>Piggyback on infrastructure &amp; brands</a:t>
            </a:r>
          </a:p>
          <a:p>
            <a:pPr marL="342900" indent="-342900">
              <a:buFont typeface="Arial" panose="020B0604020202020204" pitchFamily="34" charset="0"/>
              <a:buChar char="•"/>
            </a:pPr>
            <a:r>
              <a:rPr lang="en-ZA" sz="2400" dirty="0" smtClean="0">
                <a:latin typeface="Arial" panose="020B0604020202020204" pitchFamily="34" charset="0"/>
                <a:cs typeface="Arial" panose="020B0604020202020204" pitchFamily="34" charset="0"/>
              </a:rPr>
              <a:t>Iterate</a:t>
            </a:r>
          </a:p>
        </p:txBody>
      </p:sp>
      <p:pic>
        <p:nvPicPr>
          <p:cNvPr id="13" name="Picture 12"/>
          <p:cNvPicPr>
            <a:picLocks noChangeAspect="1"/>
          </p:cNvPicPr>
          <p:nvPr/>
        </p:nvPicPr>
        <p:blipFill>
          <a:blip r:embed="rId4"/>
          <a:stretch>
            <a:fillRect/>
          </a:stretch>
        </p:blipFill>
        <p:spPr>
          <a:xfrm>
            <a:off x="11028809" y="562"/>
            <a:ext cx="1118344" cy="991865"/>
          </a:xfrm>
          <a:prstGeom prst="rect">
            <a:avLst/>
          </a:prstGeom>
        </p:spPr>
      </p:pic>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87376" y="2905760"/>
            <a:ext cx="2831994" cy="2141005"/>
          </a:xfrm>
          <a:prstGeom prst="rect">
            <a:avLst/>
          </a:prstGeom>
        </p:spPr>
      </p:pic>
      <p:pic>
        <p:nvPicPr>
          <p:cNvPr id="5" name="Picture 4"/>
          <p:cNvPicPr>
            <a:picLocks noChangeAspect="1"/>
          </p:cNvPicPr>
          <p:nvPr/>
        </p:nvPicPr>
        <p:blipFill>
          <a:blip r:embed="rId6"/>
          <a:stretch>
            <a:fillRect/>
          </a:stretch>
        </p:blipFill>
        <p:spPr>
          <a:xfrm>
            <a:off x="9373233" y="4777977"/>
            <a:ext cx="2773920" cy="2080023"/>
          </a:xfrm>
          <a:prstGeom prst="rect">
            <a:avLst/>
          </a:prstGeom>
        </p:spPr>
      </p:pic>
      <p:pic>
        <p:nvPicPr>
          <p:cNvPr id="6" name="Picture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87376" y="992427"/>
            <a:ext cx="2825835" cy="2217610"/>
          </a:xfrm>
          <a:prstGeom prst="rect">
            <a:avLst/>
          </a:prstGeom>
        </p:spPr>
      </p:pic>
      <p:sp>
        <p:nvSpPr>
          <p:cNvPr id="12" name="TextBox 11"/>
          <p:cNvSpPr txBox="1"/>
          <p:nvPr/>
        </p:nvSpPr>
        <p:spPr>
          <a:xfrm>
            <a:off x="2009991" y="5649063"/>
            <a:ext cx="5315369" cy="830997"/>
          </a:xfrm>
          <a:prstGeom prst="rect">
            <a:avLst/>
          </a:prstGeom>
          <a:solidFill>
            <a:srgbClr val="FFC000"/>
          </a:solidFill>
        </p:spPr>
        <p:txBody>
          <a:bodyPr wrap="square" rtlCol="0">
            <a:spAutoFit/>
          </a:bodyPr>
          <a:lstStyle/>
          <a:p>
            <a:r>
              <a:rPr lang="en-ZA" sz="2400" dirty="0" smtClean="0">
                <a:latin typeface="Arial" panose="020B0604020202020204" pitchFamily="34" charset="0"/>
                <a:cs typeface="Arial" panose="020B0604020202020204" pitchFamily="34" charset="0"/>
              </a:rPr>
              <a:t>Crossing the Last Mile will be an ongoing journey, not a static system.</a:t>
            </a: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95929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03269" y="1358536"/>
            <a:ext cx="7332617" cy="5499464"/>
          </a:xfrm>
          <a:prstGeom prst="rect">
            <a:avLst/>
          </a:prstGeom>
        </p:spPr>
      </p:pic>
      <p:cxnSp>
        <p:nvCxnSpPr>
          <p:cNvPr id="3" name="Straight Connector 2"/>
          <p:cNvCxnSpPr/>
          <p:nvPr/>
        </p:nvCxnSpPr>
        <p:spPr>
          <a:xfrm>
            <a:off x="0" y="992428"/>
            <a:ext cx="1220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45" y="74167"/>
            <a:ext cx="2221184" cy="845216"/>
          </a:xfrm>
          <a:prstGeom prst="rect">
            <a:avLst/>
          </a:prstGeom>
        </p:spPr>
      </p:pic>
      <p:sp>
        <p:nvSpPr>
          <p:cNvPr id="7" name="TextBox 6"/>
          <p:cNvSpPr txBox="1"/>
          <p:nvPr/>
        </p:nvSpPr>
        <p:spPr>
          <a:xfrm>
            <a:off x="4315705" y="295012"/>
            <a:ext cx="3560590" cy="523220"/>
          </a:xfrm>
          <a:prstGeom prst="rect">
            <a:avLst/>
          </a:prstGeom>
          <a:noFill/>
        </p:spPr>
        <p:txBody>
          <a:bodyPr wrap="none" rtlCol="0">
            <a:spAutoFit/>
          </a:bodyPr>
          <a:lstStyle/>
          <a:p>
            <a:r>
              <a:rPr lang="en-ZA" sz="2800" b="1" dirty="0" smtClean="0">
                <a:latin typeface="Arial" panose="020B0604020202020204" pitchFamily="34" charset="0"/>
                <a:cs typeface="Arial" panose="020B0604020202020204" pitchFamily="34" charset="0"/>
              </a:rPr>
              <a:t>End of presentation</a:t>
            </a:r>
            <a:endParaRPr lang="en-ZA" sz="2800" b="1" dirty="0">
              <a:latin typeface="Arial" panose="020B0604020202020204" pitchFamily="34" charset="0"/>
              <a:cs typeface="Arial" panose="020B0604020202020204" pitchFamily="34" charset="0"/>
            </a:endParaRPr>
          </a:p>
        </p:txBody>
      </p:sp>
      <p:sp>
        <p:nvSpPr>
          <p:cNvPr id="8" name="TextBox 7"/>
          <p:cNvSpPr txBox="1"/>
          <p:nvPr/>
        </p:nvSpPr>
        <p:spPr>
          <a:xfrm>
            <a:off x="3506189" y="1578347"/>
            <a:ext cx="5179623" cy="523220"/>
          </a:xfrm>
          <a:prstGeom prst="rect">
            <a:avLst/>
          </a:prstGeom>
          <a:solidFill>
            <a:schemeClr val="bg1"/>
          </a:solidFill>
        </p:spPr>
        <p:txBody>
          <a:bodyPr wrap="none" rtlCol="0">
            <a:spAutoFit/>
          </a:bodyPr>
          <a:lstStyle/>
          <a:p>
            <a:r>
              <a:rPr lang="en-ZA" sz="2800" b="1" dirty="0" smtClean="0">
                <a:latin typeface="Arial" panose="020B0604020202020204" pitchFamily="34" charset="0"/>
                <a:cs typeface="Arial" panose="020B0604020202020204" pitchFamily="34" charset="0"/>
              </a:rPr>
              <a:t>Thank you for your attention.</a:t>
            </a:r>
            <a:endParaRPr lang="en-ZA" sz="2800" b="1" dirty="0">
              <a:latin typeface="Arial" panose="020B0604020202020204" pitchFamily="34" charset="0"/>
              <a:cs typeface="Arial" panose="020B0604020202020204" pitchFamily="34" charset="0"/>
            </a:endParaRPr>
          </a:p>
        </p:txBody>
      </p:sp>
      <p:pic>
        <p:nvPicPr>
          <p:cNvPr id="9" name="Picture 2" descr="File:Nyakrom OneTouch Cell Phone Tower Vodaphone.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324305" y="1086678"/>
            <a:ext cx="2859110" cy="577279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2" descr="File:SunnyDay019.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0" y="1086678"/>
            <a:ext cx="2874150" cy="259733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2" descr="File:Applying mixture of water and urine to the maize plants (5568155546).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0" y="2830286"/>
            <a:ext cx="2874150" cy="40277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8"/>
          <a:stretch>
            <a:fillRect/>
          </a:stretch>
        </p:blipFill>
        <p:spPr>
          <a:xfrm>
            <a:off x="11028809" y="562"/>
            <a:ext cx="1118344" cy="991865"/>
          </a:xfrm>
          <a:prstGeom prst="rect">
            <a:avLst/>
          </a:prstGeom>
        </p:spPr>
      </p:pic>
    </p:spTree>
    <p:extLst>
      <p:ext uri="{BB962C8B-B14F-4D97-AF65-F5344CB8AC3E}">
        <p14:creationId xmlns:p14="http://schemas.microsoft.com/office/powerpoint/2010/main" val="38582257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12000" y="1774230"/>
            <a:ext cx="1220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328739" y="299914"/>
            <a:ext cx="7646955" cy="1077218"/>
          </a:xfrm>
          <a:prstGeom prst="rect">
            <a:avLst/>
          </a:prstGeom>
          <a:noFill/>
        </p:spPr>
        <p:txBody>
          <a:bodyPr wrap="square" rtlCol="0">
            <a:spAutoFit/>
          </a:bodyPr>
          <a:lstStyle/>
          <a:p>
            <a:pPr algn="ctr"/>
            <a:r>
              <a:rPr lang="en-ZA" sz="3200" b="1" dirty="0" smtClean="0">
                <a:latin typeface="Arial" panose="020B0604020202020204" pitchFamily="34" charset="0"/>
                <a:cs typeface="Arial" panose="020B0604020202020204" pitchFamily="34" charset="0"/>
              </a:rPr>
              <a:t>Intricacies and </a:t>
            </a:r>
            <a:r>
              <a:rPr lang="en-ZA" sz="3200" b="1" dirty="0" smtClean="0">
                <a:latin typeface="Arial" panose="020B0604020202020204" pitchFamily="34" charset="0"/>
                <a:cs typeface="Arial" panose="020B0604020202020204" pitchFamily="34" charset="0"/>
              </a:rPr>
              <a:t>complexity</a:t>
            </a:r>
            <a:r>
              <a:rPr lang="en-ZA" sz="3200" b="1" dirty="0" smtClean="0">
                <a:latin typeface="Arial" panose="020B0604020202020204" pitchFamily="34" charset="0"/>
                <a:cs typeface="Arial" panose="020B0604020202020204" pitchFamily="34" charset="0"/>
              </a:rPr>
              <a:t>:</a:t>
            </a:r>
          </a:p>
          <a:p>
            <a:pPr algn="ctr"/>
            <a:r>
              <a:rPr lang="en-ZA" sz="3200" dirty="0" smtClean="0">
                <a:latin typeface="Arial" panose="020B0604020202020204" pitchFamily="34" charset="0"/>
                <a:cs typeface="Arial" panose="020B0604020202020204" pitchFamily="34" charset="0"/>
              </a:rPr>
              <a:t>Conceptual Framework</a:t>
            </a:r>
            <a:endParaRPr lang="en-ZA" sz="3200" dirty="0">
              <a:latin typeface="Arial" panose="020B0604020202020204" pitchFamily="34" charset="0"/>
              <a:cs typeface="Arial" panose="020B0604020202020204" pitchFamily="34" charset="0"/>
            </a:endParaRPr>
          </a:p>
        </p:txBody>
      </p:sp>
      <p:sp>
        <p:nvSpPr>
          <p:cNvPr id="2" name="TextBox 1"/>
          <p:cNvSpPr txBox="1"/>
          <p:nvPr/>
        </p:nvSpPr>
        <p:spPr>
          <a:xfrm>
            <a:off x="114300" y="1876043"/>
            <a:ext cx="8922933" cy="4462760"/>
          </a:xfrm>
          <a:prstGeom prst="rect">
            <a:avLst/>
          </a:prstGeom>
          <a:noFill/>
        </p:spPr>
        <p:txBody>
          <a:bodyPr wrap="square" rtlCol="0">
            <a:spAutoFit/>
          </a:bodyPr>
          <a:lstStyle/>
          <a:p>
            <a:endParaRPr lang="en-ZA" sz="2400" dirty="0" smtClean="0">
              <a:latin typeface="Arial" panose="020B0604020202020204" pitchFamily="34" charset="0"/>
              <a:cs typeface="Arial" panose="020B0604020202020204" pitchFamily="34" charset="0"/>
            </a:endParaRPr>
          </a:p>
          <a:p>
            <a:endParaRPr lang="en-ZA" sz="2400" dirty="0">
              <a:latin typeface="Arial" panose="020B0604020202020204" pitchFamily="34" charset="0"/>
              <a:cs typeface="Arial" panose="020B0604020202020204" pitchFamily="34" charset="0"/>
            </a:endParaRPr>
          </a:p>
          <a:p>
            <a:endParaRPr lang="en-ZA" sz="2400" dirty="0" smtClean="0">
              <a:latin typeface="Arial" panose="020B0604020202020204" pitchFamily="34" charset="0"/>
              <a:cs typeface="Arial" panose="020B0604020202020204" pitchFamily="34" charset="0"/>
            </a:endParaRPr>
          </a:p>
          <a:p>
            <a:endParaRPr lang="en-ZA" sz="2400" dirty="0">
              <a:latin typeface="Arial" panose="020B0604020202020204" pitchFamily="34" charset="0"/>
              <a:cs typeface="Arial" panose="020B0604020202020204" pitchFamily="34" charset="0"/>
            </a:endParaRPr>
          </a:p>
          <a:p>
            <a:endParaRPr lang="en-ZA" sz="2000" dirty="0" smtClean="0">
              <a:latin typeface="Arial" panose="020B0604020202020204" pitchFamily="34" charset="0"/>
              <a:cs typeface="Arial" panose="020B0604020202020204" pitchFamily="34" charset="0"/>
            </a:endParaRPr>
          </a:p>
          <a:p>
            <a:endParaRPr lang="en-ZA" sz="2400" dirty="0">
              <a:latin typeface="Arial" panose="020B0604020202020204" pitchFamily="34" charset="0"/>
              <a:cs typeface="Arial" panose="020B0604020202020204" pitchFamily="34" charset="0"/>
            </a:endParaRPr>
          </a:p>
          <a:p>
            <a:endParaRPr lang="en-ZA" sz="2400" dirty="0" smtClean="0">
              <a:latin typeface="Arial" panose="020B0604020202020204" pitchFamily="34" charset="0"/>
              <a:cs typeface="Arial" panose="020B0604020202020204" pitchFamily="34" charset="0"/>
            </a:endParaRPr>
          </a:p>
          <a:p>
            <a:endParaRPr lang="en-ZA" sz="2400" dirty="0">
              <a:latin typeface="Arial" panose="020B0604020202020204" pitchFamily="34" charset="0"/>
              <a:cs typeface="Arial" panose="020B0604020202020204" pitchFamily="34" charset="0"/>
            </a:endParaRPr>
          </a:p>
          <a:p>
            <a:endParaRPr lang="en-ZA" sz="2400" dirty="0" smtClean="0">
              <a:latin typeface="Arial" panose="020B0604020202020204" pitchFamily="34" charset="0"/>
              <a:cs typeface="Arial" panose="020B0604020202020204" pitchFamily="34" charset="0"/>
            </a:endParaRPr>
          </a:p>
          <a:p>
            <a:endParaRPr lang="en-ZA" sz="2400" dirty="0" smtClean="0">
              <a:latin typeface="Arial" panose="020B0604020202020204" pitchFamily="34" charset="0"/>
              <a:cs typeface="Arial" panose="020B0604020202020204" pitchFamily="34" charset="0"/>
            </a:endParaRPr>
          </a:p>
          <a:p>
            <a:pPr marL="457200" indent="-457200">
              <a:buAutoNum type="arabicPeriod"/>
            </a:pPr>
            <a:endParaRPr lang="en-ZA" sz="2400" dirty="0">
              <a:latin typeface="Arial" panose="020B0604020202020204" pitchFamily="34" charset="0"/>
              <a:cs typeface="Arial" panose="020B0604020202020204" pitchFamily="34" charset="0"/>
            </a:endParaRPr>
          </a:p>
          <a:p>
            <a:pPr marL="457200" indent="-457200">
              <a:buAutoNum type="arabicPeriod"/>
            </a:pPr>
            <a:endParaRPr lang="en-ZA" sz="24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045" y="419642"/>
            <a:ext cx="2221184" cy="845216"/>
          </a:xfrm>
          <a:prstGeom prst="rect">
            <a:avLst/>
          </a:prstGeom>
        </p:spPr>
      </p:pic>
      <p:sp>
        <p:nvSpPr>
          <p:cNvPr id="1024" name="Rectangle 1023"/>
          <p:cNvSpPr/>
          <p:nvPr/>
        </p:nvSpPr>
        <p:spPr>
          <a:xfrm>
            <a:off x="3048000" y="-633650"/>
            <a:ext cx="6096000" cy="8125301"/>
          </a:xfrm>
          <a:prstGeom prst="rect">
            <a:avLst/>
          </a:prstGeom>
        </p:spPr>
        <p:txBody>
          <a:bodyPr>
            <a:spAutoFit/>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1025" name="Rectangle 1024"/>
          <p:cNvSpPr/>
          <p:nvPr/>
        </p:nvSpPr>
        <p:spPr>
          <a:xfrm>
            <a:off x="3744031" y="2437628"/>
            <a:ext cx="1425784" cy="914400"/>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Other weather data generators</a:t>
            </a:r>
            <a:endParaRPr lang="en-GB" dirty="0">
              <a:solidFill>
                <a:schemeClr val="bg1"/>
              </a:solidFill>
            </a:endParaRPr>
          </a:p>
        </p:txBody>
      </p:sp>
      <p:sp>
        <p:nvSpPr>
          <p:cNvPr id="36" name="Rectangle 35"/>
          <p:cNvSpPr/>
          <p:nvPr/>
        </p:nvSpPr>
        <p:spPr>
          <a:xfrm>
            <a:off x="6522610" y="5680037"/>
            <a:ext cx="2338828" cy="914400"/>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Private sector climate services consumers</a:t>
            </a:r>
            <a:endParaRPr lang="en-GB" dirty="0">
              <a:solidFill>
                <a:schemeClr val="bg1"/>
              </a:solidFill>
            </a:endParaRPr>
          </a:p>
        </p:txBody>
      </p:sp>
      <p:sp>
        <p:nvSpPr>
          <p:cNvPr id="37" name="Rectangle 36"/>
          <p:cNvSpPr/>
          <p:nvPr/>
        </p:nvSpPr>
        <p:spPr>
          <a:xfrm>
            <a:off x="6836152" y="3460059"/>
            <a:ext cx="2080702" cy="1106734"/>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Private weather companies/value adders </a:t>
            </a:r>
            <a:endParaRPr lang="en-GB" dirty="0">
              <a:solidFill>
                <a:schemeClr val="bg1"/>
              </a:solidFill>
            </a:endParaRPr>
          </a:p>
        </p:txBody>
      </p:sp>
      <p:sp>
        <p:nvSpPr>
          <p:cNvPr id="38" name="Rectangle 37"/>
          <p:cNvSpPr/>
          <p:nvPr/>
        </p:nvSpPr>
        <p:spPr>
          <a:xfrm>
            <a:off x="2871539" y="3959403"/>
            <a:ext cx="914400" cy="914400"/>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NHMS</a:t>
            </a:r>
            <a:endParaRPr lang="en-GB" dirty="0">
              <a:solidFill>
                <a:schemeClr val="bg1"/>
              </a:solidFill>
            </a:endParaRPr>
          </a:p>
        </p:txBody>
      </p:sp>
      <p:sp>
        <p:nvSpPr>
          <p:cNvPr id="39" name="Rectangle 38"/>
          <p:cNvSpPr/>
          <p:nvPr/>
        </p:nvSpPr>
        <p:spPr>
          <a:xfrm>
            <a:off x="4436055" y="5656066"/>
            <a:ext cx="1204010" cy="924279"/>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smtClean="0">
                <a:solidFill>
                  <a:schemeClr val="bg1"/>
                </a:solidFill>
              </a:rPr>
              <a:t>Farmers, businesses, pastoralists</a:t>
            </a:r>
            <a:endParaRPr lang="en-GB" sz="1700" dirty="0">
              <a:solidFill>
                <a:schemeClr val="bg1"/>
              </a:solidFill>
            </a:endParaRPr>
          </a:p>
        </p:txBody>
      </p:sp>
      <p:sp>
        <p:nvSpPr>
          <p:cNvPr id="40" name="Rectangle 39"/>
          <p:cNvSpPr/>
          <p:nvPr/>
        </p:nvSpPr>
        <p:spPr>
          <a:xfrm>
            <a:off x="331381" y="2844854"/>
            <a:ext cx="1461171" cy="914400"/>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NGOs and research institutions</a:t>
            </a:r>
            <a:endParaRPr lang="en-GB" dirty="0">
              <a:solidFill>
                <a:schemeClr val="bg1"/>
              </a:solidFill>
            </a:endParaRPr>
          </a:p>
        </p:txBody>
      </p:sp>
      <p:cxnSp>
        <p:nvCxnSpPr>
          <p:cNvPr id="1029" name="Straight Arrow Connector 1028"/>
          <p:cNvCxnSpPr/>
          <p:nvPr/>
        </p:nvCxnSpPr>
        <p:spPr>
          <a:xfrm>
            <a:off x="1788736" y="2977955"/>
            <a:ext cx="1186708" cy="91013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31" name="Straight Arrow Connector 1030"/>
          <p:cNvCxnSpPr/>
          <p:nvPr/>
        </p:nvCxnSpPr>
        <p:spPr>
          <a:xfrm flipH="1">
            <a:off x="3143276" y="2977955"/>
            <a:ext cx="548464" cy="9266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3" name="Straight Arrow Connector 1032"/>
          <p:cNvCxnSpPr/>
          <p:nvPr/>
        </p:nvCxnSpPr>
        <p:spPr>
          <a:xfrm flipH="1">
            <a:off x="5621597" y="6146801"/>
            <a:ext cx="866059" cy="12878"/>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034" name="Picture 10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4017" y="1933381"/>
            <a:ext cx="1811537" cy="2929850"/>
          </a:xfrm>
          <a:prstGeom prst="rect">
            <a:avLst/>
          </a:prstGeom>
        </p:spPr>
      </p:pic>
      <p:cxnSp>
        <p:nvCxnSpPr>
          <p:cNvPr id="1040" name="Straight Arrow Connector 1039"/>
          <p:cNvCxnSpPr/>
          <p:nvPr/>
        </p:nvCxnSpPr>
        <p:spPr>
          <a:xfrm>
            <a:off x="3877961" y="4141145"/>
            <a:ext cx="2849560" cy="2258"/>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42" name="Straight Arrow Connector 1041"/>
          <p:cNvCxnSpPr/>
          <p:nvPr/>
        </p:nvCxnSpPr>
        <p:spPr>
          <a:xfrm>
            <a:off x="5169815" y="2951668"/>
            <a:ext cx="1526612" cy="95830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45" name="Straight Arrow Connector 1044"/>
          <p:cNvCxnSpPr/>
          <p:nvPr/>
        </p:nvCxnSpPr>
        <p:spPr>
          <a:xfrm>
            <a:off x="3877961" y="4631701"/>
            <a:ext cx="2609694" cy="1303971"/>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47" name="Straight Arrow Connector 1046"/>
          <p:cNvCxnSpPr/>
          <p:nvPr/>
        </p:nvCxnSpPr>
        <p:spPr>
          <a:xfrm>
            <a:off x="6953494" y="4631701"/>
            <a:ext cx="3053" cy="956299"/>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2336647" y="2500016"/>
            <a:ext cx="0" cy="3936065"/>
          </a:xfrm>
          <a:prstGeom prst="line">
            <a:avLst/>
          </a:prstGeom>
          <a:ln w="571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344032" y="3423475"/>
            <a:ext cx="1" cy="3007081"/>
          </a:xfrm>
          <a:prstGeom prst="line">
            <a:avLst/>
          </a:prstGeom>
          <a:ln w="571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416347" y="3346619"/>
            <a:ext cx="1196161" cy="646331"/>
          </a:xfrm>
          <a:prstGeom prst="rect">
            <a:avLst/>
          </a:prstGeom>
          <a:noFill/>
        </p:spPr>
        <p:txBody>
          <a:bodyPr wrap="none" rtlCol="0">
            <a:spAutoFit/>
          </a:bodyPr>
          <a:lstStyle/>
          <a:p>
            <a:r>
              <a:rPr lang="en-US" dirty="0" smtClean="0"/>
              <a:t>NOAA</a:t>
            </a:r>
          </a:p>
          <a:p>
            <a:r>
              <a:rPr lang="en-US" dirty="0" smtClean="0"/>
              <a:t>EUMETSAT</a:t>
            </a:r>
            <a:endParaRPr lang="en-GB" dirty="0"/>
          </a:p>
        </p:txBody>
      </p:sp>
      <p:sp>
        <p:nvSpPr>
          <p:cNvPr id="41" name="TextBox 40"/>
          <p:cNvSpPr txBox="1"/>
          <p:nvPr/>
        </p:nvSpPr>
        <p:spPr>
          <a:xfrm>
            <a:off x="356255" y="3792208"/>
            <a:ext cx="1344920" cy="2308324"/>
          </a:xfrm>
          <a:prstGeom prst="rect">
            <a:avLst/>
          </a:prstGeom>
          <a:noFill/>
        </p:spPr>
        <p:txBody>
          <a:bodyPr wrap="none" rtlCol="0">
            <a:spAutoFit/>
          </a:bodyPr>
          <a:lstStyle/>
          <a:p>
            <a:r>
              <a:rPr lang="en-US" dirty="0"/>
              <a:t>CGIAR</a:t>
            </a:r>
          </a:p>
          <a:p>
            <a:r>
              <a:rPr lang="en-US" dirty="0"/>
              <a:t>USAID</a:t>
            </a:r>
          </a:p>
          <a:p>
            <a:r>
              <a:rPr lang="en-US" dirty="0" smtClean="0"/>
              <a:t>IRI</a:t>
            </a:r>
          </a:p>
          <a:p>
            <a:r>
              <a:rPr lang="en-US" dirty="0" smtClean="0"/>
              <a:t>UN agencies</a:t>
            </a:r>
          </a:p>
          <a:p>
            <a:endParaRPr lang="en-US" dirty="0"/>
          </a:p>
          <a:p>
            <a:r>
              <a:rPr lang="en-US" dirty="0" smtClean="0"/>
              <a:t>GFCS</a:t>
            </a:r>
          </a:p>
          <a:p>
            <a:r>
              <a:rPr lang="en-US" dirty="0" smtClean="0"/>
              <a:t>ACMAD</a:t>
            </a:r>
          </a:p>
          <a:p>
            <a:r>
              <a:rPr lang="en-US" dirty="0" smtClean="0"/>
              <a:t>AGRYMET</a:t>
            </a:r>
          </a:p>
        </p:txBody>
      </p:sp>
      <p:sp>
        <p:nvSpPr>
          <p:cNvPr id="22" name="TextBox 21"/>
          <p:cNvSpPr txBox="1"/>
          <p:nvPr/>
        </p:nvSpPr>
        <p:spPr>
          <a:xfrm>
            <a:off x="7101873" y="4549887"/>
            <a:ext cx="1170513" cy="646331"/>
          </a:xfrm>
          <a:prstGeom prst="rect">
            <a:avLst/>
          </a:prstGeom>
          <a:noFill/>
        </p:spPr>
        <p:txBody>
          <a:bodyPr wrap="none" rtlCol="0">
            <a:spAutoFit/>
          </a:bodyPr>
          <a:lstStyle/>
          <a:p>
            <a:r>
              <a:rPr lang="en-ZA" dirty="0" err="1" smtClean="0"/>
              <a:t>EcoNet</a:t>
            </a:r>
            <a:endParaRPr lang="en-US" dirty="0" smtClean="0"/>
          </a:p>
          <a:p>
            <a:r>
              <a:rPr lang="en-US" dirty="0" err="1" smtClean="0"/>
              <a:t>Pilotfriend</a:t>
            </a:r>
            <a:endParaRPr lang="en-US" dirty="0" smtClean="0"/>
          </a:p>
        </p:txBody>
      </p:sp>
      <p:sp>
        <p:nvSpPr>
          <p:cNvPr id="30" name="TextBox 29"/>
          <p:cNvSpPr txBox="1"/>
          <p:nvPr/>
        </p:nvSpPr>
        <p:spPr>
          <a:xfrm>
            <a:off x="227182" y="1937434"/>
            <a:ext cx="2057194" cy="830997"/>
          </a:xfrm>
          <a:prstGeom prst="rect">
            <a:avLst/>
          </a:prstGeom>
          <a:noFill/>
        </p:spPr>
        <p:txBody>
          <a:bodyPr wrap="square" rtlCol="0">
            <a:spAutoFit/>
          </a:bodyPr>
          <a:lstStyle/>
          <a:p>
            <a:r>
              <a:rPr lang="en-US" sz="2400" b="1" dirty="0" smtClean="0"/>
              <a:t>Public Based Organisations</a:t>
            </a:r>
            <a:endParaRPr lang="en-GB" sz="2400" b="1" dirty="0"/>
          </a:p>
        </p:txBody>
      </p:sp>
      <p:sp>
        <p:nvSpPr>
          <p:cNvPr id="42" name="TextBox 41"/>
          <p:cNvSpPr txBox="1"/>
          <p:nvPr/>
        </p:nvSpPr>
        <p:spPr>
          <a:xfrm>
            <a:off x="5901685" y="1933381"/>
            <a:ext cx="1937005" cy="461665"/>
          </a:xfrm>
          <a:prstGeom prst="rect">
            <a:avLst/>
          </a:prstGeom>
          <a:noFill/>
        </p:spPr>
        <p:txBody>
          <a:bodyPr wrap="none" rtlCol="0">
            <a:spAutoFit/>
          </a:bodyPr>
          <a:lstStyle/>
          <a:p>
            <a:r>
              <a:rPr lang="en-US" sz="2400" b="1" dirty="0" smtClean="0"/>
              <a:t>Private sector</a:t>
            </a:r>
            <a:endParaRPr lang="en-GB" sz="2400" b="1" dirty="0"/>
          </a:p>
        </p:txBody>
      </p:sp>
      <p:sp>
        <p:nvSpPr>
          <p:cNvPr id="43" name="TextBox 42"/>
          <p:cNvSpPr txBox="1"/>
          <p:nvPr/>
        </p:nvSpPr>
        <p:spPr>
          <a:xfrm>
            <a:off x="2682621" y="1935147"/>
            <a:ext cx="1792222" cy="461665"/>
          </a:xfrm>
          <a:prstGeom prst="rect">
            <a:avLst/>
          </a:prstGeom>
          <a:noFill/>
        </p:spPr>
        <p:txBody>
          <a:bodyPr wrap="none" rtlCol="0">
            <a:spAutoFit/>
          </a:bodyPr>
          <a:lstStyle/>
          <a:p>
            <a:r>
              <a:rPr lang="en-US" sz="2400" b="1" dirty="0" smtClean="0"/>
              <a:t>Government</a:t>
            </a:r>
            <a:endParaRPr lang="en-GB" sz="2400" b="1" dirty="0"/>
          </a:p>
        </p:txBody>
      </p:sp>
      <p:sp>
        <p:nvSpPr>
          <p:cNvPr id="29" name="TextBox 28"/>
          <p:cNvSpPr txBox="1"/>
          <p:nvPr/>
        </p:nvSpPr>
        <p:spPr>
          <a:xfrm>
            <a:off x="6843417" y="2671927"/>
            <a:ext cx="1542730" cy="646331"/>
          </a:xfrm>
          <a:prstGeom prst="rect">
            <a:avLst/>
          </a:prstGeom>
          <a:noFill/>
        </p:spPr>
        <p:txBody>
          <a:bodyPr wrap="none" rtlCol="0">
            <a:spAutoFit/>
          </a:bodyPr>
          <a:lstStyle/>
          <a:p>
            <a:r>
              <a:rPr lang="en-US" dirty="0" err="1"/>
              <a:t>AfricaWeather</a:t>
            </a:r>
            <a:endParaRPr lang="en-GB" dirty="0"/>
          </a:p>
          <a:p>
            <a:r>
              <a:rPr lang="en-US" dirty="0" smtClean="0"/>
              <a:t>EARS</a:t>
            </a:r>
          </a:p>
        </p:txBody>
      </p:sp>
      <p:sp>
        <p:nvSpPr>
          <p:cNvPr id="3" name="TextBox 2"/>
          <p:cNvSpPr txBox="1"/>
          <p:nvPr/>
        </p:nvSpPr>
        <p:spPr>
          <a:xfrm>
            <a:off x="9580880" y="5506720"/>
            <a:ext cx="2326855" cy="923330"/>
          </a:xfrm>
          <a:prstGeom prst="rect">
            <a:avLst/>
          </a:prstGeom>
          <a:noFill/>
        </p:spPr>
        <p:txBody>
          <a:bodyPr wrap="none" rtlCol="0">
            <a:spAutoFit/>
          </a:bodyPr>
          <a:lstStyle/>
          <a:p>
            <a:r>
              <a:rPr lang="en-ZA" dirty="0" smtClean="0"/>
              <a:t>Diverse users:</a:t>
            </a:r>
          </a:p>
          <a:p>
            <a:pPr marL="285750" indent="-285750">
              <a:buFont typeface="Arial" panose="020B0604020202020204" pitchFamily="34" charset="0"/>
              <a:buChar char="•"/>
            </a:pPr>
            <a:r>
              <a:rPr lang="en-ZA" dirty="0" smtClean="0"/>
              <a:t>Rural farmers</a:t>
            </a:r>
          </a:p>
          <a:p>
            <a:pPr marL="285750" indent="-285750">
              <a:buFont typeface="Arial" panose="020B0604020202020204" pitchFamily="34" charset="0"/>
              <a:buChar char="•"/>
            </a:pPr>
            <a:r>
              <a:rPr lang="en-ZA" dirty="0" smtClean="0"/>
              <a:t>Air flight controllers</a:t>
            </a:r>
            <a:endParaRPr lang="en-ZA" dirty="0"/>
          </a:p>
        </p:txBody>
      </p:sp>
    </p:spTree>
    <p:extLst>
      <p:ext uri="{BB962C8B-B14F-4D97-AF65-F5344CB8AC3E}">
        <p14:creationId xmlns:p14="http://schemas.microsoft.com/office/powerpoint/2010/main" val="1091952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0" y="562"/>
            <a:ext cx="12192000" cy="6998699"/>
          </a:xfrm>
          <a:prstGeom prst="rect">
            <a:avLst/>
          </a:prstGeom>
        </p:spPr>
      </p:pic>
      <p:cxnSp>
        <p:nvCxnSpPr>
          <p:cNvPr id="9" name="Straight Connector 8"/>
          <p:cNvCxnSpPr/>
          <p:nvPr/>
        </p:nvCxnSpPr>
        <p:spPr>
          <a:xfrm>
            <a:off x="0" y="992428"/>
            <a:ext cx="1220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12195" y="1611817"/>
            <a:ext cx="8272512" cy="1938992"/>
          </a:xfrm>
          <a:prstGeom prst="rect">
            <a:avLst/>
          </a:prstGeom>
          <a:noFill/>
        </p:spPr>
        <p:txBody>
          <a:bodyPr wrap="square" rtlCol="0">
            <a:spAutoFit/>
          </a:bodyPr>
          <a:lstStyle/>
          <a:p>
            <a:pPr lvl="1" indent="-457200">
              <a:buAutoNum type="arabicPeriod" startAt="2"/>
            </a:pPr>
            <a:endParaRPr lang="en-ZA" sz="2400" dirty="0">
              <a:latin typeface="Arial" panose="020B0604020202020204" pitchFamily="34" charset="0"/>
              <a:cs typeface="Arial" panose="020B0604020202020204" pitchFamily="34" charset="0"/>
            </a:endParaRPr>
          </a:p>
          <a:p>
            <a:pPr lvl="1"/>
            <a:endParaRPr lang="en-ZA" sz="2400" dirty="0" smtClean="0">
              <a:latin typeface="Arial" panose="020B0604020202020204" pitchFamily="34" charset="0"/>
              <a:cs typeface="Arial" panose="020B0604020202020204" pitchFamily="34" charset="0"/>
            </a:endParaRPr>
          </a:p>
          <a:p>
            <a:pPr lvl="1"/>
            <a:endParaRPr lang="en-ZA" sz="2400" dirty="0" smtClean="0">
              <a:latin typeface="Arial" panose="020B0604020202020204" pitchFamily="34" charset="0"/>
              <a:cs typeface="Arial" panose="020B0604020202020204" pitchFamily="34" charset="0"/>
            </a:endParaRPr>
          </a:p>
          <a:p>
            <a:pPr marL="457200" indent="-457200">
              <a:buFont typeface="+mj-lt"/>
              <a:buAutoNum type="arabicPeriod"/>
            </a:pPr>
            <a:endParaRPr lang="en-ZA" sz="2400" dirty="0">
              <a:latin typeface="Arial" panose="020B0604020202020204" pitchFamily="34" charset="0"/>
              <a:cs typeface="Arial" panose="020B0604020202020204" pitchFamily="34" charset="0"/>
            </a:endParaRPr>
          </a:p>
          <a:p>
            <a:pPr marL="457200" indent="-457200">
              <a:buFont typeface="+mj-lt"/>
              <a:buAutoNum type="arabicPeriod"/>
            </a:pPr>
            <a:endParaRPr lang="en-ZA" sz="24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45" y="74167"/>
            <a:ext cx="2221184" cy="845216"/>
          </a:xfrm>
          <a:prstGeom prst="rect">
            <a:avLst/>
          </a:prstGeom>
        </p:spPr>
      </p:pic>
      <p:sp>
        <p:nvSpPr>
          <p:cNvPr id="12" name="TextBox 11"/>
          <p:cNvSpPr txBox="1"/>
          <p:nvPr/>
        </p:nvSpPr>
        <p:spPr>
          <a:xfrm>
            <a:off x="9333781" y="1777042"/>
            <a:ext cx="1794294" cy="3398807"/>
          </a:xfrm>
          <a:prstGeom prst="rect">
            <a:avLst/>
          </a:prstGeom>
          <a:noFill/>
        </p:spPr>
        <p:txBody>
          <a:bodyPr wrap="square" rtlCol="0">
            <a:spAutoFit/>
          </a:bodyPr>
          <a:lstStyle/>
          <a:p>
            <a:endParaRPr lang="en-ZA" dirty="0"/>
          </a:p>
        </p:txBody>
      </p:sp>
      <p:sp>
        <p:nvSpPr>
          <p:cNvPr id="5" name="Right Arrow 4"/>
          <p:cNvSpPr/>
          <p:nvPr/>
        </p:nvSpPr>
        <p:spPr>
          <a:xfrm>
            <a:off x="437072" y="1122649"/>
            <a:ext cx="11582394" cy="5196115"/>
          </a:xfrm>
          <a:prstGeom prst="rightArrow">
            <a:avLst/>
          </a:prstGeom>
          <a:solidFill>
            <a:srgbClr val="9D0119"/>
          </a:solidFill>
          <a:scene3d>
            <a:camera prst="orthographicFront"/>
            <a:lightRig rig="flat" dir="t"/>
          </a:scene3d>
          <a:sp3d z="-190500" extrusionH="12700" prstMaterial="plastic">
            <a:bevelT w="50800" h="50800"/>
          </a:sp3d>
        </p:spPr>
        <p:style>
          <a:lnRef idx="0">
            <a:schemeClr val="accent1">
              <a:hueOff val="0"/>
              <a:satOff val="0"/>
              <a:lumOff val="0"/>
              <a:alphaOff val="0"/>
            </a:schemeClr>
          </a:lnRef>
          <a:fillRef idx="3">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6" name="Freeform 5"/>
          <p:cNvSpPr/>
          <p:nvPr/>
        </p:nvSpPr>
        <p:spPr>
          <a:xfrm>
            <a:off x="432897" y="2437222"/>
            <a:ext cx="2225426" cy="2078446"/>
          </a:xfrm>
          <a:custGeom>
            <a:avLst/>
            <a:gdLst>
              <a:gd name="connsiteX0" fmla="*/ 0 w 2225426"/>
              <a:gd name="connsiteY0" fmla="*/ 346415 h 2078446"/>
              <a:gd name="connsiteX1" fmla="*/ 346415 w 2225426"/>
              <a:gd name="connsiteY1" fmla="*/ 0 h 2078446"/>
              <a:gd name="connsiteX2" fmla="*/ 1879011 w 2225426"/>
              <a:gd name="connsiteY2" fmla="*/ 0 h 2078446"/>
              <a:gd name="connsiteX3" fmla="*/ 2225426 w 2225426"/>
              <a:gd name="connsiteY3" fmla="*/ 346415 h 2078446"/>
              <a:gd name="connsiteX4" fmla="*/ 2225426 w 2225426"/>
              <a:gd name="connsiteY4" fmla="*/ 1732031 h 2078446"/>
              <a:gd name="connsiteX5" fmla="*/ 1879011 w 2225426"/>
              <a:gd name="connsiteY5" fmla="*/ 2078446 h 2078446"/>
              <a:gd name="connsiteX6" fmla="*/ 346415 w 2225426"/>
              <a:gd name="connsiteY6" fmla="*/ 2078446 h 2078446"/>
              <a:gd name="connsiteX7" fmla="*/ 0 w 2225426"/>
              <a:gd name="connsiteY7" fmla="*/ 1732031 h 2078446"/>
              <a:gd name="connsiteX8" fmla="*/ 0 w 2225426"/>
              <a:gd name="connsiteY8" fmla="*/ 346415 h 207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5426" h="2078446">
                <a:moveTo>
                  <a:pt x="0" y="346415"/>
                </a:moveTo>
                <a:cubicBezTo>
                  <a:pt x="0" y="155095"/>
                  <a:pt x="155095" y="0"/>
                  <a:pt x="346415" y="0"/>
                </a:cubicBezTo>
                <a:lnTo>
                  <a:pt x="1879011" y="0"/>
                </a:lnTo>
                <a:cubicBezTo>
                  <a:pt x="2070331" y="0"/>
                  <a:pt x="2225426" y="155095"/>
                  <a:pt x="2225426" y="346415"/>
                </a:cubicBezTo>
                <a:lnTo>
                  <a:pt x="2225426" y="1732031"/>
                </a:lnTo>
                <a:cubicBezTo>
                  <a:pt x="2225426" y="1923351"/>
                  <a:pt x="2070331" y="2078446"/>
                  <a:pt x="1879011" y="2078446"/>
                </a:cubicBezTo>
                <a:lnTo>
                  <a:pt x="346415" y="2078446"/>
                </a:lnTo>
                <a:cubicBezTo>
                  <a:pt x="155095" y="2078446"/>
                  <a:pt x="0" y="1923351"/>
                  <a:pt x="0" y="1732031"/>
                </a:cubicBezTo>
                <a:lnTo>
                  <a:pt x="0" y="346415"/>
                </a:lnTo>
                <a:close/>
              </a:path>
            </a:pathLst>
          </a:custGeom>
          <a:solidFill>
            <a:srgbClr val="00206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70041" tIns="170041" rIns="170041" bIns="170041" numCol="1" spcCol="1270" anchor="ctr" anchorCtr="0">
            <a:noAutofit/>
          </a:bodyPr>
          <a:lstStyle/>
          <a:p>
            <a:pPr lvl="0" algn="ctr" defTabSz="800100">
              <a:lnSpc>
                <a:spcPct val="90000"/>
              </a:lnSpc>
              <a:spcBef>
                <a:spcPct val="0"/>
              </a:spcBef>
              <a:spcAft>
                <a:spcPct val="35000"/>
              </a:spcAft>
            </a:pPr>
            <a:r>
              <a:rPr lang="en-ZA" kern="1200" dirty="0" smtClean="0">
                <a:pattFill prst="dkDnDiag">
                  <a:fgClr>
                    <a:schemeClr val="lt1"/>
                  </a:fgClr>
                  <a:bgClr>
                    <a:schemeClr val="bg1"/>
                  </a:bgClr>
                </a:pattFill>
                <a:latin typeface="Arial" panose="020B0604020202020204" pitchFamily="34" charset="0"/>
                <a:cs typeface="Arial" panose="020B0604020202020204" pitchFamily="34" charset="0"/>
              </a:rPr>
              <a:t>National Hydro- Meteorological Services</a:t>
            </a:r>
            <a:endParaRPr lang="en-ZA" kern="1200" dirty="0">
              <a:pattFill prst="dkDnDiag">
                <a:fgClr>
                  <a:schemeClr val="lt1"/>
                </a:fgClr>
                <a:bgClr>
                  <a:schemeClr val="bg1"/>
                </a:bgClr>
              </a:pattFill>
              <a:latin typeface="Arial" panose="020B0604020202020204" pitchFamily="34" charset="0"/>
              <a:cs typeface="Arial" panose="020B0604020202020204" pitchFamily="34" charset="0"/>
            </a:endParaRPr>
          </a:p>
        </p:txBody>
      </p:sp>
      <p:sp>
        <p:nvSpPr>
          <p:cNvPr id="7" name="Freeform 6"/>
          <p:cNvSpPr/>
          <p:nvPr/>
        </p:nvSpPr>
        <p:spPr>
          <a:xfrm>
            <a:off x="2654147" y="2930190"/>
            <a:ext cx="2225426" cy="2078446"/>
          </a:xfrm>
          <a:custGeom>
            <a:avLst/>
            <a:gdLst>
              <a:gd name="connsiteX0" fmla="*/ 0 w 2225426"/>
              <a:gd name="connsiteY0" fmla="*/ 346415 h 2078446"/>
              <a:gd name="connsiteX1" fmla="*/ 346415 w 2225426"/>
              <a:gd name="connsiteY1" fmla="*/ 0 h 2078446"/>
              <a:gd name="connsiteX2" fmla="*/ 1879011 w 2225426"/>
              <a:gd name="connsiteY2" fmla="*/ 0 h 2078446"/>
              <a:gd name="connsiteX3" fmla="*/ 2225426 w 2225426"/>
              <a:gd name="connsiteY3" fmla="*/ 346415 h 2078446"/>
              <a:gd name="connsiteX4" fmla="*/ 2225426 w 2225426"/>
              <a:gd name="connsiteY4" fmla="*/ 1732031 h 2078446"/>
              <a:gd name="connsiteX5" fmla="*/ 1879011 w 2225426"/>
              <a:gd name="connsiteY5" fmla="*/ 2078446 h 2078446"/>
              <a:gd name="connsiteX6" fmla="*/ 346415 w 2225426"/>
              <a:gd name="connsiteY6" fmla="*/ 2078446 h 2078446"/>
              <a:gd name="connsiteX7" fmla="*/ 0 w 2225426"/>
              <a:gd name="connsiteY7" fmla="*/ 1732031 h 2078446"/>
              <a:gd name="connsiteX8" fmla="*/ 0 w 2225426"/>
              <a:gd name="connsiteY8" fmla="*/ 346415 h 207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5426" h="2078446">
                <a:moveTo>
                  <a:pt x="0" y="346415"/>
                </a:moveTo>
                <a:cubicBezTo>
                  <a:pt x="0" y="155095"/>
                  <a:pt x="155095" y="0"/>
                  <a:pt x="346415" y="0"/>
                </a:cubicBezTo>
                <a:lnTo>
                  <a:pt x="1879011" y="0"/>
                </a:lnTo>
                <a:cubicBezTo>
                  <a:pt x="2070331" y="0"/>
                  <a:pt x="2225426" y="155095"/>
                  <a:pt x="2225426" y="346415"/>
                </a:cubicBezTo>
                <a:lnTo>
                  <a:pt x="2225426" y="1732031"/>
                </a:lnTo>
                <a:cubicBezTo>
                  <a:pt x="2225426" y="1923351"/>
                  <a:pt x="2070331" y="2078446"/>
                  <a:pt x="1879011" y="2078446"/>
                </a:cubicBezTo>
                <a:lnTo>
                  <a:pt x="346415" y="2078446"/>
                </a:lnTo>
                <a:cubicBezTo>
                  <a:pt x="155095" y="2078446"/>
                  <a:pt x="0" y="1923351"/>
                  <a:pt x="0" y="1732031"/>
                </a:cubicBezTo>
                <a:lnTo>
                  <a:pt x="0" y="346415"/>
                </a:lnTo>
                <a:close/>
              </a:path>
            </a:pathLst>
          </a:custGeom>
          <a:solidFill>
            <a:srgbClr val="00206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70041" tIns="170041" rIns="170041" bIns="170041" numCol="1" spcCol="1270" anchor="ctr" anchorCtr="0">
            <a:noAutofit/>
          </a:bodyPr>
          <a:lstStyle/>
          <a:p>
            <a:pPr lvl="0" algn="ctr" defTabSz="800100">
              <a:lnSpc>
                <a:spcPct val="90000"/>
              </a:lnSpc>
              <a:spcBef>
                <a:spcPct val="0"/>
              </a:spcBef>
              <a:spcAft>
                <a:spcPct val="35000"/>
              </a:spcAft>
            </a:pPr>
            <a:r>
              <a:rPr lang="en-ZA" sz="1800" kern="1200" dirty="0" smtClean="0">
                <a:latin typeface="Arial" panose="020B0604020202020204" pitchFamily="34" charset="0"/>
                <a:cs typeface="Arial" panose="020B0604020202020204" pitchFamily="34" charset="0"/>
              </a:rPr>
              <a:t>National Agricultural Research and Extension</a:t>
            </a:r>
            <a:endParaRPr lang="en-ZA" sz="1800" kern="1200" dirty="0">
              <a:latin typeface="Arial" panose="020B0604020202020204" pitchFamily="34" charset="0"/>
              <a:cs typeface="Arial" panose="020B0604020202020204" pitchFamily="34" charset="0"/>
            </a:endParaRPr>
          </a:p>
        </p:txBody>
      </p:sp>
      <p:sp>
        <p:nvSpPr>
          <p:cNvPr id="13" name="Freeform 12"/>
          <p:cNvSpPr/>
          <p:nvPr/>
        </p:nvSpPr>
        <p:spPr>
          <a:xfrm>
            <a:off x="4810764" y="2443771"/>
            <a:ext cx="2225426" cy="2078446"/>
          </a:xfrm>
          <a:custGeom>
            <a:avLst/>
            <a:gdLst>
              <a:gd name="connsiteX0" fmla="*/ 0 w 2225426"/>
              <a:gd name="connsiteY0" fmla="*/ 346415 h 2078446"/>
              <a:gd name="connsiteX1" fmla="*/ 346415 w 2225426"/>
              <a:gd name="connsiteY1" fmla="*/ 0 h 2078446"/>
              <a:gd name="connsiteX2" fmla="*/ 1879011 w 2225426"/>
              <a:gd name="connsiteY2" fmla="*/ 0 h 2078446"/>
              <a:gd name="connsiteX3" fmla="*/ 2225426 w 2225426"/>
              <a:gd name="connsiteY3" fmla="*/ 346415 h 2078446"/>
              <a:gd name="connsiteX4" fmla="*/ 2225426 w 2225426"/>
              <a:gd name="connsiteY4" fmla="*/ 1732031 h 2078446"/>
              <a:gd name="connsiteX5" fmla="*/ 1879011 w 2225426"/>
              <a:gd name="connsiteY5" fmla="*/ 2078446 h 2078446"/>
              <a:gd name="connsiteX6" fmla="*/ 346415 w 2225426"/>
              <a:gd name="connsiteY6" fmla="*/ 2078446 h 2078446"/>
              <a:gd name="connsiteX7" fmla="*/ 0 w 2225426"/>
              <a:gd name="connsiteY7" fmla="*/ 1732031 h 2078446"/>
              <a:gd name="connsiteX8" fmla="*/ 0 w 2225426"/>
              <a:gd name="connsiteY8" fmla="*/ 346415 h 207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5426" h="2078446">
                <a:moveTo>
                  <a:pt x="0" y="346415"/>
                </a:moveTo>
                <a:cubicBezTo>
                  <a:pt x="0" y="155095"/>
                  <a:pt x="155095" y="0"/>
                  <a:pt x="346415" y="0"/>
                </a:cubicBezTo>
                <a:lnTo>
                  <a:pt x="1879011" y="0"/>
                </a:lnTo>
                <a:cubicBezTo>
                  <a:pt x="2070331" y="0"/>
                  <a:pt x="2225426" y="155095"/>
                  <a:pt x="2225426" y="346415"/>
                </a:cubicBezTo>
                <a:lnTo>
                  <a:pt x="2225426" y="1732031"/>
                </a:lnTo>
                <a:cubicBezTo>
                  <a:pt x="2225426" y="1923351"/>
                  <a:pt x="2070331" y="2078446"/>
                  <a:pt x="1879011" y="2078446"/>
                </a:cubicBezTo>
                <a:lnTo>
                  <a:pt x="346415" y="2078446"/>
                </a:lnTo>
                <a:cubicBezTo>
                  <a:pt x="155095" y="2078446"/>
                  <a:pt x="0" y="1923351"/>
                  <a:pt x="0" y="1732031"/>
                </a:cubicBezTo>
                <a:lnTo>
                  <a:pt x="0" y="346415"/>
                </a:lnTo>
                <a:close/>
              </a:path>
            </a:pathLst>
          </a:custGeom>
          <a:solidFill>
            <a:srgbClr val="00206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70041" tIns="170041" rIns="170041" bIns="170041" numCol="1" spcCol="1270" anchor="ctr" anchorCtr="0">
            <a:noAutofit/>
          </a:bodyPr>
          <a:lstStyle/>
          <a:p>
            <a:pPr lvl="0" algn="ctr" defTabSz="800100">
              <a:lnSpc>
                <a:spcPct val="90000"/>
              </a:lnSpc>
              <a:spcBef>
                <a:spcPct val="0"/>
              </a:spcBef>
              <a:spcAft>
                <a:spcPct val="35000"/>
              </a:spcAft>
            </a:pPr>
            <a:r>
              <a:rPr lang="en-ZA" sz="1800" kern="1200" dirty="0" smtClean="0">
                <a:latin typeface="Arial" panose="020B0604020202020204" pitchFamily="34" charset="0"/>
                <a:cs typeface="Arial" panose="020B0604020202020204" pitchFamily="34" charset="0"/>
              </a:rPr>
              <a:t> Communicators and boundary organizations (e.g. media, agricultural extension, NGOs, CBOs, private sector)</a:t>
            </a:r>
            <a:endParaRPr lang="en-ZA" sz="1800" kern="1200" dirty="0">
              <a:latin typeface="Arial" panose="020B0604020202020204" pitchFamily="34" charset="0"/>
              <a:cs typeface="Arial" panose="020B0604020202020204" pitchFamily="34" charset="0"/>
            </a:endParaRPr>
          </a:p>
        </p:txBody>
      </p:sp>
      <p:sp>
        <p:nvSpPr>
          <p:cNvPr id="14" name="Freeform 13"/>
          <p:cNvSpPr/>
          <p:nvPr/>
        </p:nvSpPr>
        <p:spPr>
          <a:xfrm>
            <a:off x="6935824" y="2930190"/>
            <a:ext cx="2225426" cy="2078446"/>
          </a:xfrm>
          <a:custGeom>
            <a:avLst/>
            <a:gdLst>
              <a:gd name="connsiteX0" fmla="*/ 0 w 2225426"/>
              <a:gd name="connsiteY0" fmla="*/ 346415 h 2078446"/>
              <a:gd name="connsiteX1" fmla="*/ 346415 w 2225426"/>
              <a:gd name="connsiteY1" fmla="*/ 0 h 2078446"/>
              <a:gd name="connsiteX2" fmla="*/ 1879011 w 2225426"/>
              <a:gd name="connsiteY2" fmla="*/ 0 h 2078446"/>
              <a:gd name="connsiteX3" fmla="*/ 2225426 w 2225426"/>
              <a:gd name="connsiteY3" fmla="*/ 346415 h 2078446"/>
              <a:gd name="connsiteX4" fmla="*/ 2225426 w 2225426"/>
              <a:gd name="connsiteY4" fmla="*/ 1732031 h 2078446"/>
              <a:gd name="connsiteX5" fmla="*/ 1879011 w 2225426"/>
              <a:gd name="connsiteY5" fmla="*/ 2078446 h 2078446"/>
              <a:gd name="connsiteX6" fmla="*/ 346415 w 2225426"/>
              <a:gd name="connsiteY6" fmla="*/ 2078446 h 2078446"/>
              <a:gd name="connsiteX7" fmla="*/ 0 w 2225426"/>
              <a:gd name="connsiteY7" fmla="*/ 1732031 h 2078446"/>
              <a:gd name="connsiteX8" fmla="*/ 0 w 2225426"/>
              <a:gd name="connsiteY8" fmla="*/ 346415 h 207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5426" h="2078446">
                <a:moveTo>
                  <a:pt x="0" y="346415"/>
                </a:moveTo>
                <a:cubicBezTo>
                  <a:pt x="0" y="155095"/>
                  <a:pt x="155095" y="0"/>
                  <a:pt x="346415" y="0"/>
                </a:cubicBezTo>
                <a:lnTo>
                  <a:pt x="1879011" y="0"/>
                </a:lnTo>
                <a:cubicBezTo>
                  <a:pt x="2070331" y="0"/>
                  <a:pt x="2225426" y="155095"/>
                  <a:pt x="2225426" y="346415"/>
                </a:cubicBezTo>
                <a:lnTo>
                  <a:pt x="2225426" y="1732031"/>
                </a:lnTo>
                <a:cubicBezTo>
                  <a:pt x="2225426" y="1923351"/>
                  <a:pt x="2070331" y="2078446"/>
                  <a:pt x="1879011" y="2078446"/>
                </a:cubicBezTo>
                <a:lnTo>
                  <a:pt x="346415" y="2078446"/>
                </a:lnTo>
                <a:cubicBezTo>
                  <a:pt x="155095" y="2078446"/>
                  <a:pt x="0" y="1923351"/>
                  <a:pt x="0" y="1732031"/>
                </a:cubicBezTo>
                <a:lnTo>
                  <a:pt x="0" y="346415"/>
                </a:lnTo>
                <a:close/>
              </a:path>
            </a:pathLst>
          </a:custGeom>
          <a:solidFill>
            <a:srgbClr val="00206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70041" tIns="170041" rIns="170041" bIns="170041" numCol="1" spcCol="1270" anchor="ctr" anchorCtr="0">
            <a:noAutofit/>
          </a:bodyPr>
          <a:lstStyle/>
          <a:p>
            <a:pPr lvl="0" algn="ctr" defTabSz="800100">
              <a:lnSpc>
                <a:spcPct val="90000"/>
              </a:lnSpc>
              <a:spcBef>
                <a:spcPct val="0"/>
              </a:spcBef>
              <a:spcAft>
                <a:spcPct val="35000"/>
              </a:spcAft>
            </a:pPr>
            <a:r>
              <a:rPr lang="en-ZA" sz="1800" kern="1200" dirty="0" smtClean="0">
                <a:latin typeface="Arial" panose="020B0604020202020204" pitchFamily="34" charset="0"/>
                <a:cs typeface="Arial" panose="020B0604020202020204" pitchFamily="34" charset="0"/>
              </a:rPr>
              <a:t>National-level end users (e.g. private sector, industry, seed distributors, policy makers)</a:t>
            </a:r>
            <a:endParaRPr lang="en-ZA" sz="1800" kern="1200" dirty="0">
              <a:latin typeface="Arial" panose="020B0604020202020204" pitchFamily="34" charset="0"/>
              <a:cs typeface="Arial" panose="020B0604020202020204" pitchFamily="34" charset="0"/>
            </a:endParaRPr>
          </a:p>
        </p:txBody>
      </p:sp>
      <p:sp>
        <p:nvSpPr>
          <p:cNvPr id="15" name="Freeform 14"/>
          <p:cNvSpPr/>
          <p:nvPr/>
        </p:nvSpPr>
        <p:spPr>
          <a:xfrm>
            <a:off x="9161251" y="2581801"/>
            <a:ext cx="2225426" cy="2078446"/>
          </a:xfrm>
          <a:custGeom>
            <a:avLst/>
            <a:gdLst>
              <a:gd name="connsiteX0" fmla="*/ 0 w 2225426"/>
              <a:gd name="connsiteY0" fmla="*/ 346415 h 2078446"/>
              <a:gd name="connsiteX1" fmla="*/ 346415 w 2225426"/>
              <a:gd name="connsiteY1" fmla="*/ 0 h 2078446"/>
              <a:gd name="connsiteX2" fmla="*/ 1879011 w 2225426"/>
              <a:gd name="connsiteY2" fmla="*/ 0 h 2078446"/>
              <a:gd name="connsiteX3" fmla="*/ 2225426 w 2225426"/>
              <a:gd name="connsiteY3" fmla="*/ 346415 h 2078446"/>
              <a:gd name="connsiteX4" fmla="*/ 2225426 w 2225426"/>
              <a:gd name="connsiteY4" fmla="*/ 1732031 h 2078446"/>
              <a:gd name="connsiteX5" fmla="*/ 1879011 w 2225426"/>
              <a:gd name="connsiteY5" fmla="*/ 2078446 h 2078446"/>
              <a:gd name="connsiteX6" fmla="*/ 346415 w 2225426"/>
              <a:gd name="connsiteY6" fmla="*/ 2078446 h 2078446"/>
              <a:gd name="connsiteX7" fmla="*/ 0 w 2225426"/>
              <a:gd name="connsiteY7" fmla="*/ 1732031 h 2078446"/>
              <a:gd name="connsiteX8" fmla="*/ 0 w 2225426"/>
              <a:gd name="connsiteY8" fmla="*/ 346415 h 207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5426" h="2078446">
                <a:moveTo>
                  <a:pt x="0" y="346415"/>
                </a:moveTo>
                <a:cubicBezTo>
                  <a:pt x="0" y="155095"/>
                  <a:pt x="155095" y="0"/>
                  <a:pt x="346415" y="0"/>
                </a:cubicBezTo>
                <a:lnTo>
                  <a:pt x="1879011" y="0"/>
                </a:lnTo>
                <a:cubicBezTo>
                  <a:pt x="2070331" y="0"/>
                  <a:pt x="2225426" y="155095"/>
                  <a:pt x="2225426" y="346415"/>
                </a:cubicBezTo>
                <a:lnTo>
                  <a:pt x="2225426" y="1732031"/>
                </a:lnTo>
                <a:cubicBezTo>
                  <a:pt x="2225426" y="1923351"/>
                  <a:pt x="2070331" y="2078446"/>
                  <a:pt x="1879011" y="2078446"/>
                </a:cubicBezTo>
                <a:lnTo>
                  <a:pt x="346415" y="2078446"/>
                </a:lnTo>
                <a:cubicBezTo>
                  <a:pt x="155095" y="2078446"/>
                  <a:pt x="0" y="1923351"/>
                  <a:pt x="0" y="1732031"/>
                </a:cubicBezTo>
                <a:lnTo>
                  <a:pt x="0" y="346415"/>
                </a:lnTo>
                <a:close/>
              </a:path>
            </a:pathLst>
          </a:custGeom>
          <a:solidFill>
            <a:srgbClr val="00206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70041" tIns="170041" rIns="170041" bIns="170041" numCol="1" spcCol="1270" anchor="ctr" anchorCtr="0">
            <a:noAutofit/>
          </a:bodyPr>
          <a:lstStyle/>
          <a:p>
            <a:pPr lvl="0" algn="ctr" defTabSz="800100">
              <a:lnSpc>
                <a:spcPct val="90000"/>
              </a:lnSpc>
              <a:spcBef>
                <a:spcPct val="0"/>
              </a:spcBef>
              <a:spcAft>
                <a:spcPct val="35000"/>
              </a:spcAft>
            </a:pPr>
            <a:r>
              <a:rPr lang="en-ZA" sz="1800" kern="1200" dirty="0" smtClean="0">
                <a:latin typeface="Arial" panose="020B0604020202020204" pitchFamily="34" charset="0"/>
                <a:cs typeface="Arial" panose="020B0604020202020204" pitchFamily="34" charset="0"/>
              </a:rPr>
              <a:t>End users (e.g. farmers, pastoralists)</a:t>
            </a:r>
            <a:endParaRPr lang="en-ZA" sz="1800" kern="1200" dirty="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a:stretch>
            <a:fillRect/>
          </a:stretch>
        </p:blipFill>
        <p:spPr>
          <a:xfrm>
            <a:off x="11028809" y="562"/>
            <a:ext cx="1118344" cy="991866"/>
          </a:xfrm>
          <a:prstGeom prst="rect">
            <a:avLst/>
          </a:prstGeom>
        </p:spPr>
      </p:pic>
      <p:sp>
        <p:nvSpPr>
          <p:cNvPr id="3" name="Rounded Rectangle 2"/>
          <p:cNvSpPr/>
          <p:nvPr/>
        </p:nvSpPr>
        <p:spPr>
          <a:xfrm>
            <a:off x="432897" y="5175849"/>
            <a:ext cx="7597653" cy="459141"/>
          </a:xfrm>
          <a:prstGeom prst="roundRect">
            <a:avLst/>
          </a:prstGeom>
          <a:solidFill>
            <a:srgbClr val="052D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dirty="0" smtClean="0">
                <a:latin typeface="Arial" panose="020B0604020202020204" pitchFamily="34" charset="0"/>
                <a:cs typeface="Arial" panose="020B0604020202020204" pitchFamily="34" charset="0"/>
              </a:rPr>
              <a:t>Institutions</a:t>
            </a:r>
            <a:endParaRPr lang="en-ZA" sz="2000" dirty="0">
              <a:latin typeface="Arial" panose="020B0604020202020204" pitchFamily="34" charset="0"/>
              <a:cs typeface="Arial" panose="020B0604020202020204" pitchFamily="34" charset="0"/>
            </a:endParaRPr>
          </a:p>
        </p:txBody>
      </p:sp>
      <p:sp>
        <p:nvSpPr>
          <p:cNvPr id="17" name="Rounded Rectangle 16"/>
          <p:cNvSpPr/>
          <p:nvPr/>
        </p:nvSpPr>
        <p:spPr>
          <a:xfrm>
            <a:off x="8030550" y="5175849"/>
            <a:ext cx="3988915" cy="459141"/>
          </a:xfrm>
          <a:prstGeom prst="roundRect">
            <a:avLst/>
          </a:prstGeom>
          <a:solidFill>
            <a:srgbClr val="052D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dirty="0" smtClean="0">
                <a:latin typeface="Arial" panose="020B0604020202020204" pitchFamily="34" charset="0"/>
                <a:cs typeface="Arial" panose="020B0604020202020204" pitchFamily="34" charset="0"/>
              </a:rPr>
              <a:t>Individuals</a:t>
            </a:r>
            <a:r>
              <a:rPr lang="en-ZA" sz="2000" dirty="0" smtClean="0"/>
              <a:t> </a:t>
            </a:r>
            <a:endParaRPr lang="en-ZA" sz="2000" dirty="0"/>
          </a:p>
        </p:txBody>
      </p:sp>
    </p:spTree>
    <p:extLst>
      <p:ext uri="{BB962C8B-B14F-4D97-AF65-F5344CB8AC3E}">
        <p14:creationId xmlns:p14="http://schemas.microsoft.com/office/powerpoint/2010/main" val="4056742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20240" y="1510053"/>
            <a:ext cx="8056880" cy="3416320"/>
          </a:xfrm>
          <a:prstGeom prst="rect">
            <a:avLst/>
          </a:prstGeom>
          <a:solidFill>
            <a:srgbClr val="FFC000"/>
          </a:solidFill>
        </p:spPr>
        <p:txBody>
          <a:bodyPr wrap="square" rtlCol="0">
            <a:spAutoFit/>
          </a:bodyPr>
          <a:lstStyle/>
          <a:p>
            <a:r>
              <a:rPr lang="en-ZA" sz="3600" b="1" dirty="0" smtClean="0">
                <a:latin typeface="Arial" panose="020B0604020202020204" pitchFamily="34" charset="0"/>
                <a:cs typeface="Arial" panose="020B0604020202020204" pitchFamily="34" charset="0"/>
              </a:rPr>
              <a:t>Worthy of deep contemplation:</a:t>
            </a:r>
          </a:p>
          <a:p>
            <a:endParaRPr lang="en-ZA" sz="36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ZA" sz="3600" dirty="0" smtClean="0">
                <a:latin typeface="Arial" panose="020B0604020202020204" pitchFamily="34" charset="0"/>
                <a:cs typeface="Arial" panose="020B0604020202020204" pitchFamily="34" charset="0"/>
              </a:rPr>
              <a:t>95% of Africa’s farmers rely on rain</a:t>
            </a:r>
          </a:p>
          <a:p>
            <a:endParaRPr lang="en-ZA" sz="3600" dirty="0" smtClean="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ZA" sz="3600" dirty="0" smtClean="0">
                <a:latin typeface="Arial" panose="020B0604020202020204" pitchFamily="34" charset="0"/>
                <a:cs typeface="Arial" panose="020B0604020202020204" pitchFamily="34" charset="0"/>
              </a:rPr>
              <a:t>This rain is becoming more erratic as a result of climate change</a:t>
            </a:r>
            <a:endParaRPr lang="en-ZA"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1031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12000" y="1774230"/>
            <a:ext cx="1220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226202" y="820888"/>
            <a:ext cx="6434172" cy="584776"/>
          </a:xfrm>
          <a:prstGeom prst="rect">
            <a:avLst/>
          </a:prstGeom>
          <a:noFill/>
        </p:spPr>
        <p:txBody>
          <a:bodyPr wrap="square" rtlCol="0">
            <a:spAutoFit/>
          </a:bodyPr>
          <a:lstStyle/>
          <a:p>
            <a:r>
              <a:rPr lang="en-ZA" sz="3200" b="1" dirty="0" smtClean="0">
                <a:latin typeface="Arial" panose="020B0604020202020204" pitchFamily="34" charset="0"/>
                <a:cs typeface="Arial" panose="020B0604020202020204" pitchFamily="34" charset="0"/>
              </a:rPr>
              <a:t>Climate Services Value Chain </a:t>
            </a:r>
            <a:endParaRPr lang="en-ZA" sz="32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045" y="419642"/>
            <a:ext cx="2221184" cy="845216"/>
          </a:xfrm>
          <a:prstGeom prst="rect">
            <a:avLst/>
          </a:prstGeom>
        </p:spPr>
      </p:pic>
      <p:sp>
        <p:nvSpPr>
          <p:cNvPr id="3" name="Rectangle 2"/>
          <p:cNvSpPr/>
          <p:nvPr/>
        </p:nvSpPr>
        <p:spPr>
          <a:xfrm>
            <a:off x="580976" y="2931138"/>
            <a:ext cx="1999628" cy="2000003"/>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Data</a:t>
            </a:r>
            <a:endParaRPr lang="en-GB" sz="2400" b="1" dirty="0">
              <a:solidFill>
                <a:schemeClr val="bg1"/>
              </a:solidFill>
            </a:endParaRPr>
          </a:p>
        </p:txBody>
      </p:sp>
      <p:sp>
        <p:nvSpPr>
          <p:cNvPr id="5" name="Right Arrow 4"/>
          <p:cNvSpPr/>
          <p:nvPr/>
        </p:nvSpPr>
        <p:spPr>
          <a:xfrm>
            <a:off x="2660940" y="3569967"/>
            <a:ext cx="770857" cy="749097"/>
          </a:xfrm>
          <a:prstGeom prst="rightArrow">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p:cNvSpPr/>
          <p:nvPr/>
        </p:nvSpPr>
        <p:spPr>
          <a:xfrm>
            <a:off x="3489622" y="2948438"/>
            <a:ext cx="1999628" cy="2000003"/>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Information</a:t>
            </a:r>
            <a:endParaRPr lang="en-GB" sz="2400" b="1" dirty="0">
              <a:solidFill>
                <a:schemeClr val="bg1"/>
              </a:solidFill>
            </a:endParaRPr>
          </a:p>
        </p:txBody>
      </p:sp>
      <p:sp>
        <p:nvSpPr>
          <p:cNvPr id="17" name="Right Arrow 16"/>
          <p:cNvSpPr/>
          <p:nvPr/>
        </p:nvSpPr>
        <p:spPr>
          <a:xfrm>
            <a:off x="5596609" y="3600778"/>
            <a:ext cx="767078" cy="749097"/>
          </a:xfrm>
          <a:prstGeom prst="rightArrow">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6519869" y="2938718"/>
            <a:ext cx="1999628" cy="2000003"/>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Products and packaging </a:t>
            </a:r>
            <a:endParaRPr lang="en-GB" sz="2400" b="1" dirty="0">
              <a:solidFill>
                <a:schemeClr val="bg1"/>
              </a:solidFill>
            </a:endParaRPr>
          </a:p>
        </p:txBody>
      </p:sp>
      <p:sp>
        <p:nvSpPr>
          <p:cNvPr id="19" name="Right Arrow 18"/>
          <p:cNvSpPr/>
          <p:nvPr/>
        </p:nvSpPr>
        <p:spPr>
          <a:xfrm>
            <a:off x="8694410" y="3631588"/>
            <a:ext cx="722766" cy="749097"/>
          </a:xfrm>
          <a:prstGeom prst="rightArrow">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9617670" y="2942508"/>
            <a:ext cx="1999628" cy="2000003"/>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Fulfillment </a:t>
            </a:r>
            <a:endParaRPr lang="en-GB" sz="2400" b="1" dirty="0">
              <a:solidFill>
                <a:schemeClr val="bg1"/>
              </a:solidFill>
            </a:endParaRPr>
          </a:p>
        </p:txBody>
      </p:sp>
      <p:sp>
        <p:nvSpPr>
          <p:cNvPr id="2" name="TextBox 1"/>
          <p:cNvSpPr txBox="1"/>
          <p:nvPr/>
        </p:nvSpPr>
        <p:spPr>
          <a:xfrm>
            <a:off x="486836" y="5248274"/>
            <a:ext cx="2187907" cy="646331"/>
          </a:xfrm>
          <a:prstGeom prst="rect">
            <a:avLst/>
          </a:prstGeom>
          <a:noFill/>
        </p:spPr>
        <p:txBody>
          <a:bodyPr wrap="none" rtlCol="0">
            <a:spAutoFit/>
          </a:bodyPr>
          <a:lstStyle/>
          <a:p>
            <a:r>
              <a:rPr lang="en-ZA" dirty="0" smtClean="0"/>
              <a:t>Accuracy</a:t>
            </a:r>
          </a:p>
          <a:p>
            <a:r>
              <a:rPr lang="en-ZA" dirty="0" smtClean="0"/>
              <a:t>Quality of equipment</a:t>
            </a:r>
            <a:endParaRPr lang="en-ZA" dirty="0"/>
          </a:p>
        </p:txBody>
      </p:sp>
      <p:sp>
        <p:nvSpPr>
          <p:cNvPr id="13" name="TextBox 12"/>
          <p:cNvSpPr txBox="1"/>
          <p:nvPr/>
        </p:nvSpPr>
        <p:spPr>
          <a:xfrm>
            <a:off x="3489622" y="5248275"/>
            <a:ext cx="2246128" cy="646331"/>
          </a:xfrm>
          <a:prstGeom prst="rect">
            <a:avLst/>
          </a:prstGeom>
          <a:noFill/>
        </p:spPr>
        <p:txBody>
          <a:bodyPr wrap="none" rtlCol="0">
            <a:spAutoFit/>
          </a:bodyPr>
          <a:lstStyle/>
          <a:p>
            <a:r>
              <a:rPr lang="en-ZA" dirty="0" smtClean="0"/>
              <a:t>Needs of user</a:t>
            </a:r>
          </a:p>
          <a:p>
            <a:r>
              <a:rPr lang="en-ZA" dirty="0" smtClean="0"/>
              <a:t>Skills to interpret data</a:t>
            </a:r>
          </a:p>
        </p:txBody>
      </p:sp>
      <p:sp>
        <p:nvSpPr>
          <p:cNvPr id="14" name="TextBox 13"/>
          <p:cNvSpPr txBox="1"/>
          <p:nvPr/>
        </p:nvSpPr>
        <p:spPr>
          <a:xfrm>
            <a:off x="6515113" y="5248273"/>
            <a:ext cx="2470228" cy="1200329"/>
          </a:xfrm>
          <a:prstGeom prst="rect">
            <a:avLst/>
          </a:prstGeom>
          <a:noFill/>
        </p:spPr>
        <p:txBody>
          <a:bodyPr wrap="none" rtlCol="0">
            <a:spAutoFit/>
          </a:bodyPr>
          <a:lstStyle/>
          <a:p>
            <a:r>
              <a:rPr lang="en-ZA" dirty="0" smtClean="0"/>
              <a:t>Tailoring of information</a:t>
            </a:r>
          </a:p>
          <a:p>
            <a:r>
              <a:rPr lang="en-ZA" dirty="0" smtClean="0"/>
              <a:t>Value adders</a:t>
            </a:r>
          </a:p>
          <a:p>
            <a:r>
              <a:rPr lang="en-ZA" dirty="0" smtClean="0"/>
              <a:t>Few words</a:t>
            </a:r>
          </a:p>
          <a:p>
            <a:r>
              <a:rPr lang="en-ZA" dirty="0" smtClean="0"/>
              <a:t>High impact information</a:t>
            </a:r>
          </a:p>
        </p:txBody>
      </p:sp>
      <p:sp>
        <p:nvSpPr>
          <p:cNvPr id="15" name="TextBox 14"/>
          <p:cNvSpPr txBox="1"/>
          <p:nvPr/>
        </p:nvSpPr>
        <p:spPr>
          <a:xfrm>
            <a:off x="9562320" y="5248273"/>
            <a:ext cx="2680542" cy="646331"/>
          </a:xfrm>
          <a:prstGeom prst="rect">
            <a:avLst/>
          </a:prstGeom>
          <a:noFill/>
        </p:spPr>
        <p:txBody>
          <a:bodyPr wrap="none" rtlCol="0">
            <a:spAutoFit/>
          </a:bodyPr>
          <a:lstStyle/>
          <a:p>
            <a:r>
              <a:rPr lang="en-ZA" dirty="0" smtClean="0"/>
              <a:t>Closing the deal</a:t>
            </a:r>
          </a:p>
          <a:p>
            <a:r>
              <a:rPr lang="en-ZA" dirty="0" smtClean="0"/>
              <a:t>Cost recovery mechanisms</a:t>
            </a:r>
          </a:p>
        </p:txBody>
      </p:sp>
    </p:spTree>
    <p:extLst>
      <p:ext uri="{BB962C8B-B14F-4D97-AF65-F5344CB8AC3E}">
        <p14:creationId xmlns:p14="http://schemas.microsoft.com/office/powerpoint/2010/main" val="33443636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992428"/>
            <a:ext cx="1220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07694" y="2535068"/>
            <a:ext cx="6805094" cy="3416320"/>
          </a:xfrm>
          <a:prstGeom prst="rect">
            <a:avLst/>
          </a:prstGeom>
          <a:noFill/>
        </p:spPr>
        <p:txBody>
          <a:bodyPr wrap="square" rtlCol="0">
            <a:spAutoFit/>
          </a:bodyPr>
          <a:lstStyle/>
          <a:p>
            <a:endParaRPr lang="en-GB" sz="2400" dirty="0" smtClean="0">
              <a:latin typeface="Arial" panose="020B0604020202020204" pitchFamily="34" charset="0"/>
              <a:cs typeface="Arial" panose="020B0604020202020204" pitchFamily="34" charset="0"/>
            </a:endParaRPr>
          </a:p>
          <a:p>
            <a:pPr lvl="0"/>
            <a:r>
              <a:rPr lang="en-ZA" sz="2400" dirty="0" smtClean="0">
                <a:latin typeface="Arial" panose="020B0604020202020204" pitchFamily="34" charset="0"/>
                <a:cs typeface="Arial" panose="020B0604020202020204" pitchFamily="34" charset="0"/>
              </a:rPr>
              <a:t>Quantity and quality of data available for distribution?</a:t>
            </a:r>
          </a:p>
          <a:p>
            <a:pPr lvl="0"/>
            <a:endParaRPr lang="en-ZA" sz="2400" dirty="0">
              <a:latin typeface="Arial" panose="020B0604020202020204" pitchFamily="34" charset="0"/>
              <a:cs typeface="Arial" panose="020B0604020202020204" pitchFamily="34" charset="0"/>
            </a:endParaRPr>
          </a:p>
          <a:p>
            <a:r>
              <a:rPr lang="en-ZA" sz="2400" dirty="0" smtClean="0">
                <a:latin typeface="Arial" panose="020B0604020202020204" pitchFamily="34" charset="0"/>
                <a:cs typeface="Arial" panose="020B0604020202020204" pitchFamily="34" charset="0"/>
              </a:rPr>
              <a:t>Capacity to process the data? </a:t>
            </a:r>
          </a:p>
          <a:p>
            <a:endParaRPr lang="en-ZA" sz="2400" dirty="0" smtClean="0">
              <a:latin typeface="Arial" panose="020B0604020202020204" pitchFamily="34" charset="0"/>
              <a:cs typeface="Arial" panose="020B0604020202020204" pitchFamily="34" charset="0"/>
            </a:endParaRPr>
          </a:p>
          <a:p>
            <a:pPr lvl="0"/>
            <a:r>
              <a:rPr lang="en-GB" sz="2400" dirty="0" smtClean="0">
                <a:solidFill>
                  <a:srgbClr val="000000"/>
                </a:solidFill>
                <a:latin typeface="Arial" panose="020B0604020202020204" pitchFamily="34" charset="0"/>
                <a:ea typeface="Times New Roman" panose="02020603050405020304" pitchFamily="18" charset="0"/>
              </a:rPr>
              <a:t>Capacity of users to respond appropriately?</a:t>
            </a:r>
            <a:endParaRPr lang="en-ZA" sz="2400" dirty="0" smtClean="0">
              <a:solidFill>
                <a:srgbClr val="000000"/>
              </a:solidFill>
              <a:latin typeface="Arial" panose="020B0604020202020204" pitchFamily="34" charset="0"/>
              <a:ea typeface="Times New Roman" panose="02020603050405020304" pitchFamily="18" charset="0"/>
            </a:endParaRPr>
          </a:p>
          <a:p>
            <a:pPr lvl="0"/>
            <a:endParaRPr lang="en-ZA"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Do users trust the information?</a:t>
            </a:r>
            <a:endParaRPr lang="en-ZA" sz="2400" dirty="0" smtClean="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845" y="74167"/>
            <a:ext cx="2221184" cy="845216"/>
          </a:xfrm>
          <a:prstGeom prst="rect">
            <a:avLst/>
          </a:prstGeom>
        </p:spPr>
      </p:pic>
      <p:pic>
        <p:nvPicPr>
          <p:cNvPr id="7" name="Picture 6"/>
          <p:cNvPicPr>
            <a:picLocks noChangeAspect="1"/>
          </p:cNvPicPr>
          <p:nvPr/>
        </p:nvPicPr>
        <p:blipFill>
          <a:blip r:embed="rId4"/>
          <a:stretch>
            <a:fillRect/>
          </a:stretch>
        </p:blipFill>
        <p:spPr>
          <a:xfrm>
            <a:off x="11028809" y="562"/>
            <a:ext cx="1118344" cy="991865"/>
          </a:xfrm>
          <a:prstGeom prst="rect">
            <a:avLst/>
          </a:prstGeom>
        </p:spPr>
      </p:pic>
      <p:sp>
        <p:nvSpPr>
          <p:cNvPr id="3" name="TextBox 2"/>
          <p:cNvSpPr txBox="1"/>
          <p:nvPr/>
        </p:nvSpPr>
        <p:spPr>
          <a:xfrm>
            <a:off x="8844851" y="2304236"/>
            <a:ext cx="1205318" cy="461665"/>
          </a:xfrm>
          <a:prstGeom prst="rect">
            <a:avLst/>
          </a:prstGeom>
          <a:noFill/>
          <a:ln>
            <a:solidFill>
              <a:schemeClr val="tx1"/>
            </a:solidFill>
          </a:ln>
        </p:spPr>
        <p:txBody>
          <a:bodyPr wrap="square" rtlCol="0">
            <a:spAutoFit/>
          </a:bodyPr>
          <a:lstStyle/>
          <a:p>
            <a:r>
              <a:rPr lang="en-ZA" sz="2400" b="1" dirty="0" smtClean="0">
                <a:latin typeface="Arial" panose="020B0604020202020204" pitchFamily="34" charset="0"/>
                <a:cs typeface="Arial" panose="020B0604020202020204" pitchFamily="34" charset="0"/>
              </a:rPr>
              <a:t>Data</a:t>
            </a:r>
            <a:endParaRPr lang="en-ZA" sz="2400" b="1" dirty="0">
              <a:latin typeface="Arial" panose="020B0604020202020204" pitchFamily="34" charset="0"/>
              <a:cs typeface="Arial" panose="020B0604020202020204" pitchFamily="34" charset="0"/>
            </a:endParaRPr>
          </a:p>
        </p:txBody>
      </p:sp>
      <p:sp>
        <p:nvSpPr>
          <p:cNvPr id="4" name="Down Arrow 3"/>
          <p:cNvSpPr/>
          <p:nvPr/>
        </p:nvSpPr>
        <p:spPr>
          <a:xfrm>
            <a:off x="9280074" y="2896758"/>
            <a:ext cx="270659" cy="4363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TextBox 10"/>
          <p:cNvSpPr txBox="1"/>
          <p:nvPr/>
        </p:nvSpPr>
        <p:spPr>
          <a:xfrm>
            <a:off x="8466288" y="3458903"/>
            <a:ext cx="1875835" cy="461665"/>
          </a:xfrm>
          <a:prstGeom prst="rect">
            <a:avLst/>
          </a:prstGeom>
          <a:noFill/>
          <a:ln>
            <a:solidFill>
              <a:schemeClr val="tx1"/>
            </a:solidFill>
          </a:ln>
        </p:spPr>
        <p:txBody>
          <a:bodyPr wrap="none" rtlCol="0">
            <a:spAutoFit/>
          </a:bodyPr>
          <a:lstStyle/>
          <a:p>
            <a:r>
              <a:rPr lang="en-ZA" sz="2400" b="1" dirty="0" smtClean="0">
                <a:latin typeface="Arial" panose="020B0604020202020204" pitchFamily="34" charset="0"/>
                <a:cs typeface="Arial" panose="020B0604020202020204" pitchFamily="34" charset="0"/>
              </a:rPr>
              <a:t>Information</a:t>
            </a:r>
            <a:endParaRPr lang="en-ZA" sz="2400" b="1" dirty="0">
              <a:latin typeface="Arial" panose="020B0604020202020204" pitchFamily="34" charset="0"/>
              <a:cs typeface="Arial" panose="020B0604020202020204" pitchFamily="34" charset="0"/>
            </a:endParaRPr>
          </a:p>
        </p:txBody>
      </p:sp>
      <p:sp>
        <p:nvSpPr>
          <p:cNvPr id="13" name="TextBox 12"/>
          <p:cNvSpPr txBox="1"/>
          <p:nvPr/>
        </p:nvSpPr>
        <p:spPr>
          <a:xfrm>
            <a:off x="7824160" y="4643948"/>
            <a:ext cx="3756156" cy="461665"/>
          </a:xfrm>
          <a:prstGeom prst="rect">
            <a:avLst/>
          </a:prstGeom>
          <a:noFill/>
          <a:ln>
            <a:solidFill>
              <a:schemeClr val="tx1"/>
            </a:solidFill>
          </a:ln>
        </p:spPr>
        <p:txBody>
          <a:bodyPr wrap="none" rtlCol="0">
            <a:spAutoFit/>
          </a:bodyPr>
          <a:lstStyle/>
          <a:p>
            <a:r>
              <a:rPr lang="en-ZA" sz="2400" b="1" dirty="0" smtClean="0">
                <a:latin typeface="Arial" panose="020B0604020202020204" pitchFamily="34" charset="0"/>
                <a:cs typeface="Arial" panose="020B0604020202020204" pitchFamily="34" charset="0"/>
              </a:rPr>
              <a:t>Products and packaging</a:t>
            </a:r>
            <a:endParaRPr lang="en-ZA" sz="2400" b="1" dirty="0">
              <a:latin typeface="Arial" panose="020B0604020202020204" pitchFamily="34" charset="0"/>
              <a:cs typeface="Arial" panose="020B0604020202020204" pitchFamily="34" charset="0"/>
            </a:endParaRPr>
          </a:p>
        </p:txBody>
      </p:sp>
      <p:sp>
        <p:nvSpPr>
          <p:cNvPr id="15" name="TextBox 14"/>
          <p:cNvSpPr txBox="1"/>
          <p:nvPr/>
        </p:nvSpPr>
        <p:spPr>
          <a:xfrm>
            <a:off x="8115780" y="5828120"/>
            <a:ext cx="2610651" cy="461665"/>
          </a:xfrm>
          <a:prstGeom prst="rect">
            <a:avLst/>
          </a:prstGeom>
          <a:noFill/>
          <a:ln>
            <a:solidFill>
              <a:schemeClr val="tx1"/>
            </a:solidFill>
          </a:ln>
        </p:spPr>
        <p:txBody>
          <a:bodyPr wrap="none" rtlCol="0">
            <a:spAutoFit/>
          </a:bodyPr>
          <a:lstStyle/>
          <a:p>
            <a:r>
              <a:rPr lang="en-ZA" sz="2400" b="1" dirty="0" smtClean="0">
                <a:latin typeface="Arial" panose="020B0604020202020204" pitchFamily="34" charset="0"/>
                <a:cs typeface="Arial" panose="020B0604020202020204" pitchFamily="34" charset="0"/>
              </a:rPr>
              <a:t>Trust (fulfilment)</a:t>
            </a:r>
            <a:endParaRPr lang="en-ZA" sz="2400" b="1" dirty="0">
              <a:latin typeface="Arial" panose="020B0604020202020204" pitchFamily="34" charset="0"/>
              <a:cs typeface="Arial" panose="020B0604020202020204" pitchFamily="34" charset="0"/>
            </a:endParaRPr>
          </a:p>
        </p:txBody>
      </p:sp>
      <p:sp>
        <p:nvSpPr>
          <p:cNvPr id="17" name="Down Arrow 16"/>
          <p:cNvSpPr/>
          <p:nvPr/>
        </p:nvSpPr>
        <p:spPr>
          <a:xfrm>
            <a:off x="9312181" y="4071492"/>
            <a:ext cx="270659" cy="5087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Down Arrow 17"/>
          <p:cNvSpPr/>
          <p:nvPr/>
        </p:nvSpPr>
        <p:spPr>
          <a:xfrm>
            <a:off x="9316753" y="5247861"/>
            <a:ext cx="270659" cy="4529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5" name="Picture 4"/>
          <p:cNvPicPr>
            <a:picLocks noChangeAspect="1"/>
          </p:cNvPicPr>
          <p:nvPr/>
        </p:nvPicPr>
        <p:blipFill>
          <a:blip r:embed="rId5"/>
          <a:stretch>
            <a:fillRect/>
          </a:stretch>
        </p:blipFill>
        <p:spPr>
          <a:xfrm>
            <a:off x="10549647" y="1078943"/>
            <a:ext cx="1566960" cy="2026257"/>
          </a:xfrm>
          <a:prstGeom prst="rect">
            <a:avLst/>
          </a:prstGeom>
        </p:spPr>
      </p:pic>
      <p:sp>
        <p:nvSpPr>
          <p:cNvPr id="6" name="Right Brace 5"/>
          <p:cNvSpPr/>
          <p:nvPr/>
        </p:nvSpPr>
        <p:spPr>
          <a:xfrm flipH="1">
            <a:off x="7277755" y="2022231"/>
            <a:ext cx="708090" cy="4572000"/>
          </a:xfrm>
          <a:prstGeom prst="rightBrace">
            <a:avLst>
              <a:gd name="adj1" fmla="val 8333"/>
              <a:gd name="adj2" fmla="val 48077"/>
            </a:avLst>
          </a:prstGeom>
          <a:ln>
            <a:solidFill>
              <a:srgbClr val="00B0F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ZA">
              <a:ln w="73025">
                <a:solidFill>
                  <a:schemeClr val="dk1"/>
                </a:solidFill>
              </a:ln>
              <a:solidFill>
                <a:schemeClr val="accent1"/>
              </a:solidFill>
            </a:endParaRPr>
          </a:p>
        </p:txBody>
      </p:sp>
      <p:sp>
        <p:nvSpPr>
          <p:cNvPr id="19" name="TextBox 18"/>
          <p:cNvSpPr txBox="1"/>
          <p:nvPr/>
        </p:nvSpPr>
        <p:spPr>
          <a:xfrm>
            <a:off x="3436818" y="237102"/>
            <a:ext cx="5330363" cy="584775"/>
          </a:xfrm>
          <a:prstGeom prst="rect">
            <a:avLst/>
          </a:prstGeom>
          <a:noFill/>
        </p:spPr>
        <p:txBody>
          <a:bodyPr wrap="square" rtlCol="0">
            <a:spAutoFit/>
          </a:bodyPr>
          <a:lstStyle/>
          <a:p>
            <a:r>
              <a:rPr lang="en-ZA" sz="3200" b="1" dirty="0" smtClean="0">
                <a:latin typeface="Arial" panose="020B0604020202020204" pitchFamily="34" charset="0"/>
                <a:cs typeface="Arial" panose="020B0604020202020204" pitchFamily="34" charset="0"/>
              </a:rPr>
              <a:t>Intricacies and complexity</a:t>
            </a:r>
            <a:endParaRPr lang="en-ZA"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35574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5197" y="1733809"/>
            <a:ext cx="7651293" cy="3970318"/>
          </a:xfrm>
          <a:prstGeom prst="rect">
            <a:avLst/>
          </a:prstGeom>
          <a:solidFill>
            <a:srgbClr val="FFC000"/>
          </a:solidFill>
        </p:spPr>
        <p:txBody>
          <a:bodyPr wrap="square" rtlCol="0">
            <a:spAutoFit/>
          </a:bodyPr>
          <a:lstStyle/>
          <a:p>
            <a:pPr algn="ctr"/>
            <a:r>
              <a:rPr lang="en-ZA" sz="3600" b="1" dirty="0" smtClean="0">
                <a:latin typeface="Arial" panose="020B0604020202020204" pitchFamily="34" charset="0"/>
                <a:cs typeface="Arial" panose="020B0604020202020204" pitchFamily="34" charset="0"/>
              </a:rPr>
              <a:t>Worthy of contemplation</a:t>
            </a:r>
          </a:p>
          <a:p>
            <a:pPr algn="ctr"/>
            <a:endParaRPr lang="en-ZA" sz="3600" dirty="0">
              <a:latin typeface="Arial" panose="020B0604020202020204" pitchFamily="34" charset="0"/>
              <a:cs typeface="Arial" panose="020B0604020202020204" pitchFamily="34" charset="0"/>
            </a:endParaRPr>
          </a:p>
          <a:p>
            <a:pPr algn="ctr"/>
            <a:r>
              <a:rPr lang="en-ZA" sz="3600" dirty="0" smtClean="0">
                <a:latin typeface="Arial" panose="020B0604020202020204" pitchFamily="34" charset="0"/>
                <a:cs typeface="Arial" panose="020B0604020202020204" pitchFamily="34" charset="0"/>
              </a:rPr>
              <a:t>Multi-disciplinary teams are needed:</a:t>
            </a:r>
          </a:p>
          <a:p>
            <a:pPr algn="ctr"/>
            <a:endParaRPr lang="en-ZA" sz="3600" dirty="0" smtClean="0">
              <a:latin typeface="Arial" panose="020B0604020202020204" pitchFamily="34" charset="0"/>
              <a:cs typeface="Arial" panose="020B0604020202020204" pitchFamily="34" charset="0"/>
            </a:endParaRPr>
          </a:p>
          <a:p>
            <a:pPr algn="ctr"/>
            <a:r>
              <a:rPr lang="en-ZA" sz="3600" dirty="0" smtClean="0">
                <a:latin typeface="Arial" panose="020B0604020202020204" pitchFamily="34" charset="0"/>
                <a:cs typeface="Arial" panose="020B0604020202020204" pitchFamily="34" charset="0"/>
              </a:rPr>
              <a:t>“…team of agronomists, soil scientists, plant pathologists, and entomologists.</a:t>
            </a:r>
            <a:endParaRPr lang="en-ZA" sz="3600" dirty="0">
              <a:latin typeface="Arial" panose="020B0604020202020204" pitchFamily="34" charset="0"/>
              <a:cs typeface="Arial" panose="020B0604020202020204" pitchFamily="34" charset="0"/>
            </a:endParaRPr>
          </a:p>
        </p:txBody>
      </p:sp>
      <p:sp>
        <p:nvSpPr>
          <p:cNvPr id="3" name="TextBox 2"/>
          <p:cNvSpPr txBox="1"/>
          <p:nvPr/>
        </p:nvSpPr>
        <p:spPr>
          <a:xfrm>
            <a:off x="9456535" y="1420316"/>
            <a:ext cx="1205318" cy="461665"/>
          </a:xfrm>
          <a:prstGeom prst="rect">
            <a:avLst/>
          </a:prstGeom>
          <a:noFill/>
          <a:ln>
            <a:solidFill>
              <a:schemeClr val="tx1"/>
            </a:solidFill>
          </a:ln>
        </p:spPr>
        <p:txBody>
          <a:bodyPr wrap="square" rtlCol="0">
            <a:spAutoFit/>
          </a:bodyPr>
          <a:lstStyle/>
          <a:p>
            <a:r>
              <a:rPr lang="en-ZA" sz="2400" b="1" dirty="0" smtClean="0">
                <a:latin typeface="Arial" panose="020B0604020202020204" pitchFamily="34" charset="0"/>
                <a:cs typeface="Arial" panose="020B0604020202020204" pitchFamily="34" charset="0"/>
              </a:rPr>
              <a:t>Data</a:t>
            </a:r>
            <a:endParaRPr lang="en-ZA" sz="2400" b="1" dirty="0">
              <a:latin typeface="Arial" panose="020B0604020202020204" pitchFamily="34" charset="0"/>
              <a:cs typeface="Arial" panose="020B0604020202020204" pitchFamily="34" charset="0"/>
            </a:endParaRPr>
          </a:p>
        </p:txBody>
      </p:sp>
      <p:sp>
        <p:nvSpPr>
          <p:cNvPr id="4" name="Down Arrow 3"/>
          <p:cNvSpPr/>
          <p:nvPr/>
        </p:nvSpPr>
        <p:spPr>
          <a:xfrm>
            <a:off x="9891758" y="2012838"/>
            <a:ext cx="270659" cy="4363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extBox 4"/>
          <p:cNvSpPr txBox="1"/>
          <p:nvPr/>
        </p:nvSpPr>
        <p:spPr>
          <a:xfrm>
            <a:off x="9077972" y="2574983"/>
            <a:ext cx="1875835" cy="461665"/>
          </a:xfrm>
          <a:prstGeom prst="rect">
            <a:avLst/>
          </a:prstGeom>
          <a:noFill/>
          <a:ln>
            <a:solidFill>
              <a:schemeClr val="tx1"/>
            </a:solidFill>
          </a:ln>
        </p:spPr>
        <p:txBody>
          <a:bodyPr wrap="none" rtlCol="0">
            <a:spAutoFit/>
          </a:bodyPr>
          <a:lstStyle/>
          <a:p>
            <a:r>
              <a:rPr lang="en-ZA" sz="2400" b="1" dirty="0" smtClean="0">
                <a:latin typeface="Arial" panose="020B0604020202020204" pitchFamily="34" charset="0"/>
                <a:cs typeface="Arial" panose="020B0604020202020204" pitchFamily="34" charset="0"/>
              </a:rPr>
              <a:t>Information</a:t>
            </a:r>
            <a:endParaRPr lang="en-ZA" sz="2400" b="1" dirty="0">
              <a:latin typeface="Arial" panose="020B0604020202020204" pitchFamily="34" charset="0"/>
              <a:cs typeface="Arial" panose="020B0604020202020204" pitchFamily="34" charset="0"/>
            </a:endParaRPr>
          </a:p>
        </p:txBody>
      </p:sp>
      <p:sp>
        <p:nvSpPr>
          <p:cNvPr id="6" name="TextBox 5"/>
          <p:cNvSpPr txBox="1"/>
          <p:nvPr/>
        </p:nvSpPr>
        <p:spPr>
          <a:xfrm>
            <a:off x="8435844" y="3760028"/>
            <a:ext cx="3756156" cy="461665"/>
          </a:xfrm>
          <a:prstGeom prst="rect">
            <a:avLst/>
          </a:prstGeom>
          <a:solidFill>
            <a:srgbClr val="FFC000"/>
          </a:solidFill>
          <a:ln>
            <a:solidFill>
              <a:schemeClr val="tx1"/>
            </a:solidFill>
          </a:ln>
        </p:spPr>
        <p:txBody>
          <a:bodyPr wrap="none" rtlCol="0">
            <a:spAutoFit/>
          </a:bodyPr>
          <a:lstStyle/>
          <a:p>
            <a:r>
              <a:rPr lang="en-ZA" sz="2400" b="1" dirty="0" smtClean="0">
                <a:latin typeface="Arial" panose="020B0604020202020204" pitchFamily="34" charset="0"/>
                <a:cs typeface="Arial" panose="020B0604020202020204" pitchFamily="34" charset="0"/>
              </a:rPr>
              <a:t>Products and packaging</a:t>
            </a:r>
            <a:endParaRPr lang="en-ZA" sz="2400" b="1" dirty="0">
              <a:latin typeface="Arial" panose="020B0604020202020204" pitchFamily="34" charset="0"/>
              <a:cs typeface="Arial" panose="020B0604020202020204" pitchFamily="34" charset="0"/>
            </a:endParaRPr>
          </a:p>
        </p:txBody>
      </p:sp>
      <p:sp>
        <p:nvSpPr>
          <p:cNvPr id="7" name="TextBox 6"/>
          <p:cNvSpPr txBox="1"/>
          <p:nvPr/>
        </p:nvSpPr>
        <p:spPr>
          <a:xfrm>
            <a:off x="8727464" y="4944200"/>
            <a:ext cx="2610651" cy="461665"/>
          </a:xfrm>
          <a:prstGeom prst="rect">
            <a:avLst/>
          </a:prstGeom>
          <a:noFill/>
          <a:ln>
            <a:solidFill>
              <a:schemeClr val="tx1"/>
            </a:solidFill>
          </a:ln>
        </p:spPr>
        <p:txBody>
          <a:bodyPr wrap="none" rtlCol="0">
            <a:spAutoFit/>
          </a:bodyPr>
          <a:lstStyle/>
          <a:p>
            <a:r>
              <a:rPr lang="en-ZA" sz="2400" b="1" dirty="0" smtClean="0">
                <a:latin typeface="Arial" panose="020B0604020202020204" pitchFamily="34" charset="0"/>
                <a:cs typeface="Arial" panose="020B0604020202020204" pitchFamily="34" charset="0"/>
              </a:rPr>
              <a:t>Trust (fulfilment)</a:t>
            </a:r>
            <a:endParaRPr lang="en-ZA" sz="2400" b="1" dirty="0">
              <a:latin typeface="Arial" panose="020B0604020202020204" pitchFamily="34" charset="0"/>
              <a:cs typeface="Arial" panose="020B0604020202020204" pitchFamily="34" charset="0"/>
            </a:endParaRPr>
          </a:p>
        </p:txBody>
      </p:sp>
      <p:sp>
        <p:nvSpPr>
          <p:cNvPr id="8" name="Down Arrow 7"/>
          <p:cNvSpPr/>
          <p:nvPr/>
        </p:nvSpPr>
        <p:spPr>
          <a:xfrm>
            <a:off x="9923865" y="3187572"/>
            <a:ext cx="270659" cy="5087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Down Arrow 8"/>
          <p:cNvSpPr/>
          <p:nvPr/>
        </p:nvSpPr>
        <p:spPr>
          <a:xfrm>
            <a:off x="9928437" y="4363941"/>
            <a:ext cx="270659" cy="4529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744876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sz="half" idx="1"/>
          </p:nvPr>
        </p:nvSpPr>
        <p:spPr>
          <a:xfrm>
            <a:off x="296766" y="1130186"/>
            <a:ext cx="5181600" cy="5307711"/>
          </a:xfrm>
        </p:spPr>
        <p:txBody>
          <a:bodyPr>
            <a:normAutofit/>
          </a:bodyPr>
          <a:lstStyle/>
          <a:p>
            <a:pPr marL="0" lvl="1" indent="0">
              <a:lnSpc>
                <a:spcPct val="100000"/>
              </a:lnSpc>
              <a:spcBef>
                <a:spcPts val="0"/>
              </a:spcBef>
              <a:buNone/>
            </a:pPr>
            <a:r>
              <a:rPr lang="en-ZA" b="1" dirty="0" smtClean="0">
                <a:latin typeface="Arial" panose="020B0604020202020204" pitchFamily="34" charset="0"/>
                <a:cs typeface="Arial" panose="020B0604020202020204" pitchFamily="34" charset="0"/>
              </a:rPr>
              <a:t>Traditional</a:t>
            </a:r>
            <a:endParaRPr lang="en-ZA" b="1" dirty="0" smtClean="0">
              <a:latin typeface="Arial" panose="020B0604020202020204" pitchFamily="34" charset="0"/>
              <a:cs typeface="Arial" panose="020B0604020202020204" pitchFamily="34" charset="0"/>
            </a:endParaRPr>
          </a:p>
          <a:p>
            <a:pPr marL="0" lvl="1" indent="0">
              <a:lnSpc>
                <a:spcPct val="100000"/>
              </a:lnSpc>
              <a:spcBef>
                <a:spcPts val="0"/>
              </a:spcBef>
              <a:buNone/>
            </a:pPr>
            <a:endParaRPr lang="en-ZA" dirty="0" smtClean="0">
              <a:latin typeface="Arial" panose="020B0604020202020204" pitchFamily="34" charset="0"/>
              <a:cs typeface="Arial" panose="020B0604020202020204" pitchFamily="34" charset="0"/>
            </a:endParaRPr>
          </a:p>
          <a:p>
            <a:pPr marL="342900" lvl="1" indent="-342900">
              <a:lnSpc>
                <a:spcPct val="100000"/>
              </a:lnSpc>
              <a:spcBef>
                <a:spcPts val="0"/>
              </a:spcBef>
            </a:pPr>
            <a:r>
              <a:rPr lang="en-ZA" dirty="0" smtClean="0">
                <a:latin typeface="Arial" panose="020B0604020202020204" pitchFamily="34" charset="0"/>
                <a:cs typeface="Arial" panose="020B0604020202020204" pitchFamily="34" charset="0"/>
              </a:rPr>
              <a:t>Television</a:t>
            </a:r>
            <a:r>
              <a:rPr lang="en-ZA" dirty="0" smtClean="0">
                <a:latin typeface="Arial" panose="020B0604020202020204" pitchFamily="34" charset="0"/>
                <a:cs typeface="Arial" panose="020B0604020202020204" pitchFamily="34" charset="0"/>
              </a:rPr>
              <a:t>, radio and print </a:t>
            </a:r>
            <a:r>
              <a:rPr lang="en-ZA" dirty="0" smtClean="0">
                <a:latin typeface="Arial" panose="020B0604020202020204" pitchFamily="34" charset="0"/>
                <a:cs typeface="Arial" panose="020B0604020202020204" pitchFamily="34" charset="0"/>
              </a:rPr>
              <a:t>media</a:t>
            </a:r>
          </a:p>
          <a:p>
            <a:pPr marL="342900" lvl="1" indent="-342900">
              <a:lnSpc>
                <a:spcPct val="100000"/>
              </a:lnSpc>
              <a:spcBef>
                <a:spcPts val="0"/>
              </a:spcBef>
            </a:pPr>
            <a:r>
              <a:rPr lang="en-ZA" dirty="0" smtClean="0">
                <a:latin typeface="Arial" panose="020B0604020202020204" pitchFamily="34" charset="0"/>
                <a:cs typeface="Arial" panose="020B0604020202020204" pitchFamily="34" charset="0"/>
              </a:rPr>
              <a:t>Retail (e.g</a:t>
            </a:r>
            <a:r>
              <a:rPr lang="en-ZA" dirty="0" smtClean="0">
                <a:latin typeface="Arial" panose="020B0604020202020204" pitchFamily="34" charset="0"/>
                <a:cs typeface="Arial" panose="020B0604020202020204" pitchFamily="34" charset="0"/>
              </a:rPr>
              <a:t>. </a:t>
            </a:r>
            <a:r>
              <a:rPr lang="en-ZA" dirty="0" smtClean="0">
                <a:latin typeface="Arial" panose="020B0604020202020204" pitchFamily="34" charset="0"/>
                <a:cs typeface="Arial" panose="020B0604020202020204" pitchFamily="34" charset="0"/>
              </a:rPr>
              <a:t>supermarkets)</a:t>
            </a:r>
          </a:p>
          <a:p>
            <a:pPr marL="342900" lvl="1" indent="-342900">
              <a:lnSpc>
                <a:spcPct val="100000"/>
              </a:lnSpc>
              <a:spcBef>
                <a:spcPts val="0"/>
              </a:spcBef>
            </a:pPr>
            <a:r>
              <a:rPr lang="en-ZA" dirty="0" smtClean="0">
                <a:latin typeface="Arial" panose="020B0604020202020204" pitchFamily="34" charset="0"/>
                <a:cs typeface="Arial" panose="020B0604020202020204" pitchFamily="34" charset="0"/>
              </a:rPr>
              <a:t>Face-to-face </a:t>
            </a:r>
            <a:r>
              <a:rPr lang="en-ZA" dirty="0">
                <a:latin typeface="Arial" panose="020B0604020202020204" pitchFamily="34" charset="0"/>
                <a:cs typeface="Arial" panose="020B0604020202020204" pitchFamily="34" charset="0"/>
              </a:rPr>
              <a:t>(</a:t>
            </a:r>
            <a:r>
              <a:rPr lang="en-ZA" dirty="0" smtClean="0">
                <a:latin typeface="Arial" panose="020B0604020202020204" pitchFamily="34" charset="0"/>
                <a:cs typeface="Arial" panose="020B0604020202020204" pitchFamily="34" charset="0"/>
              </a:rPr>
              <a:t>e.g</a:t>
            </a:r>
            <a:r>
              <a:rPr lang="en-ZA" dirty="0" smtClean="0">
                <a:latin typeface="Arial" panose="020B0604020202020204" pitchFamily="34" charset="0"/>
                <a:cs typeface="Arial" panose="020B0604020202020204" pitchFamily="34" charset="0"/>
              </a:rPr>
              <a:t>. church groups, extension workers, fellow </a:t>
            </a:r>
            <a:r>
              <a:rPr lang="en-ZA" dirty="0" smtClean="0">
                <a:latin typeface="Arial" panose="020B0604020202020204" pitchFamily="34" charset="0"/>
                <a:cs typeface="Arial" panose="020B0604020202020204" pitchFamily="34" charset="0"/>
              </a:rPr>
              <a:t>farmers)</a:t>
            </a:r>
            <a:endParaRPr lang="en-ZA" dirty="0" smtClean="0">
              <a:latin typeface="Arial" panose="020B0604020202020204" pitchFamily="34" charset="0"/>
              <a:cs typeface="Arial" panose="020B0604020202020204" pitchFamily="34" charset="0"/>
            </a:endParaRPr>
          </a:p>
          <a:p>
            <a:pPr marL="0" lvl="1" indent="0">
              <a:lnSpc>
                <a:spcPct val="150000"/>
              </a:lnSpc>
              <a:spcBef>
                <a:spcPts val="1000"/>
              </a:spcBef>
              <a:buNone/>
            </a:pPr>
            <a:endParaRPr lang="en-ZA" dirty="0" smtClean="0">
              <a:latin typeface="Arial" panose="020B0604020202020204" pitchFamily="34" charset="0"/>
              <a:cs typeface="Arial" panose="020B0604020202020204" pitchFamily="34" charset="0"/>
            </a:endParaRPr>
          </a:p>
        </p:txBody>
      </p:sp>
      <p:sp>
        <p:nvSpPr>
          <p:cNvPr id="15" name="Content Placeholder 14"/>
          <p:cNvSpPr>
            <a:spLocks noGrp="1"/>
          </p:cNvSpPr>
          <p:nvPr>
            <p:ph sz="half" idx="2"/>
          </p:nvPr>
        </p:nvSpPr>
        <p:spPr>
          <a:xfrm>
            <a:off x="6052698" y="1130186"/>
            <a:ext cx="5535283" cy="5307711"/>
          </a:xfrm>
        </p:spPr>
        <p:txBody>
          <a:bodyPr>
            <a:normAutofit/>
          </a:bodyPr>
          <a:lstStyle/>
          <a:p>
            <a:pPr marL="0" lvl="1" indent="0">
              <a:lnSpc>
                <a:spcPct val="100000"/>
              </a:lnSpc>
              <a:spcBef>
                <a:spcPts val="0"/>
              </a:spcBef>
              <a:buNone/>
            </a:pPr>
            <a:r>
              <a:rPr lang="en-ZA" b="1" dirty="0" smtClean="0">
                <a:latin typeface="Arial" panose="020B0604020202020204" pitchFamily="34" charset="0"/>
                <a:cs typeface="Arial" panose="020B0604020202020204" pitchFamily="34" charset="0"/>
              </a:rPr>
              <a:t>Non-traditional</a:t>
            </a:r>
          </a:p>
          <a:p>
            <a:pPr marL="0" lvl="1" indent="0">
              <a:lnSpc>
                <a:spcPct val="100000"/>
              </a:lnSpc>
              <a:spcBef>
                <a:spcPts val="0"/>
              </a:spcBef>
              <a:buNone/>
            </a:pPr>
            <a:endParaRPr lang="en-ZA" sz="2400" dirty="0" smtClean="0">
              <a:latin typeface="Arial" panose="020B0604020202020204" pitchFamily="34" charset="0"/>
              <a:cs typeface="Arial" panose="020B0604020202020204" pitchFamily="34" charset="0"/>
            </a:endParaRPr>
          </a:p>
          <a:p>
            <a:pPr marL="342900" lvl="2" indent="-342900">
              <a:lnSpc>
                <a:spcPct val="100000"/>
              </a:lnSpc>
              <a:spcBef>
                <a:spcPts val="0"/>
              </a:spcBef>
            </a:pPr>
            <a:r>
              <a:rPr lang="en-ZA" sz="2400" dirty="0" smtClean="0">
                <a:latin typeface="Arial" panose="020B0604020202020204" pitchFamily="34" charset="0"/>
                <a:cs typeface="Arial" panose="020B0604020202020204" pitchFamily="34" charset="0"/>
              </a:rPr>
              <a:t>Mobile </a:t>
            </a:r>
            <a:r>
              <a:rPr lang="en-ZA" sz="2400" dirty="0" smtClean="0">
                <a:latin typeface="Arial" panose="020B0604020202020204" pitchFamily="34" charset="0"/>
                <a:cs typeface="Arial" panose="020B0604020202020204" pitchFamily="34" charset="0"/>
              </a:rPr>
              <a:t>phones </a:t>
            </a:r>
            <a:r>
              <a:rPr lang="en-ZA" sz="2400" dirty="0" smtClean="0">
                <a:latin typeface="Arial" panose="020B0604020202020204" pitchFamily="34" charset="0"/>
                <a:cs typeface="Arial" panose="020B0604020202020204" pitchFamily="34" charset="0"/>
              </a:rPr>
              <a:t>(SMS</a:t>
            </a:r>
            <a:r>
              <a:rPr lang="en-ZA" sz="2400" dirty="0" smtClean="0">
                <a:latin typeface="Arial" panose="020B0604020202020204" pitchFamily="34" charset="0"/>
                <a:cs typeface="Arial" panose="020B0604020202020204" pitchFamily="34" charset="0"/>
              </a:rPr>
              <a:t>, </a:t>
            </a:r>
            <a:r>
              <a:rPr lang="en-ZA" sz="2400" dirty="0" smtClean="0">
                <a:latin typeface="Arial" panose="020B0604020202020204" pitchFamily="34" charset="0"/>
                <a:cs typeface="Arial" panose="020B0604020202020204" pitchFamily="34" charset="0"/>
              </a:rPr>
              <a:t>voice messages) </a:t>
            </a:r>
          </a:p>
          <a:p>
            <a:pPr marL="342900" lvl="2" indent="-342900">
              <a:lnSpc>
                <a:spcPct val="100000"/>
              </a:lnSpc>
              <a:spcBef>
                <a:spcPts val="0"/>
              </a:spcBef>
            </a:pPr>
            <a:r>
              <a:rPr lang="en-ZA" sz="2400" dirty="0" smtClean="0">
                <a:latin typeface="Arial" panose="020B0604020202020204" pitchFamily="34" charset="0"/>
                <a:cs typeface="Arial" panose="020B0604020202020204" pitchFamily="34" charset="0"/>
              </a:rPr>
              <a:t>Social </a:t>
            </a:r>
            <a:r>
              <a:rPr lang="en-ZA" sz="2400" dirty="0" smtClean="0">
                <a:latin typeface="Arial" panose="020B0604020202020204" pitchFamily="34" charset="0"/>
                <a:cs typeface="Arial" panose="020B0604020202020204" pitchFamily="34" charset="0"/>
              </a:rPr>
              <a:t>media </a:t>
            </a:r>
            <a:r>
              <a:rPr lang="en-ZA" sz="2400" dirty="0" smtClean="0">
                <a:latin typeface="Arial" panose="020B0604020202020204" pitchFamily="34" charset="0"/>
                <a:cs typeface="Arial" panose="020B0604020202020204" pitchFamily="34" charset="0"/>
              </a:rPr>
              <a:t>(</a:t>
            </a:r>
            <a:r>
              <a:rPr lang="en-ZA" sz="2400" dirty="0" err="1" smtClean="0">
                <a:latin typeface="Arial" panose="020B0604020202020204" pitchFamily="34" charset="0"/>
                <a:cs typeface="Arial" panose="020B0604020202020204" pitchFamily="34" charset="0"/>
              </a:rPr>
              <a:t>Whatsapp</a:t>
            </a:r>
            <a:r>
              <a:rPr lang="en-ZA" sz="2400" dirty="0" smtClean="0">
                <a:latin typeface="Arial" panose="020B0604020202020204" pitchFamily="34" charset="0"/>
                <a:cs typeface="Arial" panose="020B0604020202020204" pitchFamily="34" charset="0"/>
              </a:rPr>
              <a:t>, Twitter and </a:t>
            </a:r>
            <a:r>
              <a:rPr lang="en-ZA" sz="2400" dirty="0" smtClean="0">
                <a:latin typeface="Arial" panose="020B0604020202020204" pitchFamily="34" charset="0"/>
                <a:cs typeface="Arial" panose="020B0604020202020204" pitchFamily="34" charset="0"/>
              </a:rPr>
              <a:t>Facebook)</a:t>
            </a:r>
            <a:endParaRPr lang="en-ZA" sz="2400" dirty="0">
              <a:latin typeface="Arial" panose="020B0604020202020204" pitchFamily="34" charset="0"/>
              <a:cs typeface="Arial" panose="020B0604020202020204" pitchFamily="34" charset="0"/>
            </a:endParaRPr>
          </a:p>
          <a:p>
            <a:pPr marL="228600" lvl="2">
              <a:spcBef>
                <a:spcPts val="1000"/>
              </a:spcBef>
            </a:pPr>
            <a:endParaRPr lang="en-ZA" sz="2400" dirty="0">
              <a:latin typeface="Arial" panose="020B0604020202020204" pitchFamily="34" charset="0"/>
              <a:cs typeface="Arial" panose="020B0604020202020204" pitchFamily="34" charset="0"/>
            </a:endParaRPr>
          </a:p>
          <a:p>
            <a:endParaRPr lang="en-ZA" sz="2400" dirty="0">
              <a:latin typeface="Arial" panose="020B0604020202020204" pitchFamily="34" charset="0"/>
              <a:cs typeface="Arial" panose="020B0604020202020204" pitchFamily="34" charset="0"/>
            </a:endParaRPr>
          </a:p>
          <a:p>
            <a:pPr marL="228600" lvl="2">
              <a:spcBef>
                <a:spcPts val="1000"/>
              </a:spcBef>
            </a:pPr>
            <a:endParaRPr lang="en-ZA" sz="2800" dirty="0"/>
          </a:p>
          <a:p>
            <a:endParaRPr lang="en-ZA" dirty="0"/>
          </a:p>
        </p:txBody>
      </p:sp>
      <p:cxnSp>
        <p:nvCxnSpPr>
          <p:cNvPr id="9" name="Straight Connector 8"/>
          <p:cNvCxnSpPr/>
          <p:nvPr/>
        </p:nvCxnSpPr>
        <p:spPr>
          <a:xfrm>
            <a:off x="0" y="992428"/>
            <a:ext cx="1220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845" y="74167"/>
            <a:ext cx="2221184" cy="845216"/>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1512" y="4290646"/>
            <a:ext cx="3498850" cy="2431518"/>
          </a:xfrm>
          <a:prstGeom prst="rect">
            <a:avLst/>
          </a:prstGeom>
        </p:spPr>
      </p:pic>
      <p:pic>
        <p:nvPicPr>
          <p:cNvPr id="5" name="Picture 4"/>
          <p:cNvPicPr>
            <a:picLocks noChangeAspect="1"/>
          </p:cNvPicPr>
          <p:nvPr/>
        </p:nvPicPr>
        <p:blipFill>
          <a:blip r:embed="rId5"/>
          <a:stretch>
            <a:fillRect/>
          </a:stretch>
        </p:blipFill>
        <p:spPr>
          <a:xfrm>
            <a:off x="8450586" y="4290645"/>
            <a:ext cx="3525328" cy="2341758"/>
          </a:xfrm>
          <a:prstGeom prst="rect">
            <a:avLst/>
          </a:prstGeom>
        </p:spPr>
      </p:pic>
      <p:pic>
        <p:nvPicPr>
          <p:cNvPr id="11" name="Picture 10"/>
          <p:cNvPicPr>
            <a:picLocks noChangeAspect="1"/>
          </p:cNvPicPr>
          <p:nvPr/>
        </p:nvPicPr>
        <p:blipFill>
          <a:blip r:embed="rId6"/>
          <a:stretch>
            <a:fillRect/>
          </a:stretch>
        </p:blipFill>
        <p:spPr>
          <a:xfrm>
            <a:off x="11028809" y="562"/>
            <a:ext cx="1118344" cy="991865"/>
          </a:xfrm>
          <a:prstGeom prst="rect">
            <a:avLst/>
          </a:prstGeom>
        </p:spPr>
      </p:pic>
      <p:pic>
        <p:nvPicPr>
          <p:cNvPr id="2" name="Picture 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55490" y="4290645"/>
            <a:ext cx="4156465" cy="2341757"/>
          </a:xfrm>
          <a:prstGeom prst="rect">
            <a:avLst/>
          </a:prstGeom>
        </p:spPr>
      </p:pic>
      <p:sp>
        <p:nvSpPr>
          <p:cNvPr id="12" name="TextBox 11"/>
          <p:cNvSpPr txBox="1"/>
          <p:nvPr/>
        </p:nvSpPr>
        <p:spPr>
          <a:xfrm>
            <a:off x="2922311" y="204106"/>
            <a:ext cx="7414062" cy="584775"/>
          </a:xfrm>
          <a:prstGeom prst="rect">
            <a:avLst/>
          </a:prstGeom>
          <a:noFill/>
        </p:spPr>
        <p:txBody>
          <a:bodyPr wrap="square" rtlCol="0">
            <a:spAutoFit/>
          </a:bodyPr>
          <a:lstStyle/>
          <a:p>
            <a:r>
              <a:rPr lang="en-ZA" sz="3200" b="1" dirty="0" smtClean="0">
                <a:latin typeface="Arial" panose="020B0604020202020204" pitchFamily="34" charset="0"/>
                <a:cs typeface="Arial" panose="020B0604020202020204" pitchFamily="34" charset="0"/>
              </a:rPr>
              <a:t>Intricacies and complexity: channels</a:t>
            </a:r>
            <a:endParaRPr lang="en-ZA"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412350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8841</TotalTime>
  <Words>2023</Words>
  <Application>Microsoft Office PowerPoint</Application>
  <PresentationFormat>Widescreen</PresentationFormat>
  <Paragraphs>426</Paragraphs>
  <Slides>28</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Calibri Light</vt:lpstr>
      <vt:lpstr>Courier New</vt:lpstr>
      <vt:lpstr>Georgia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 Vujovic</dc:creator>
  <cp:lastModifiedBy>Anthony Mills</cp:lastModifiedBy>
  <cp:revision>487</cp:revision>
  <dcterms:created xsi:type="dcterms:W3CDTF">2015-08-11T08:19:27Z</dcterms:created>
  <dcterms:modified xsi:type="dcterms:W3CDTF">2015-08-27T07:33:23Z</dcterms:modified>
</cp:coreProperties>
</file>