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8" r:id="rId3"/>
    <p:sldId id="260" r:id="rId4"/>
    <p:sldId id="268" r:id="rId5"/>
    <p:sldId id="270" r:id="rId6"/>
    <p:sldId id="275" r:id="rId7"/>
    <p:sldId id="278" r:id="rId8"/>
    <p:sldId id="267" r:id="rId9"/>
    <p:sldId id="277" r:id="rId10"/>
    <p:sldId id="279" r:id="rId11"/>
    <p:sldId id="282" r:id="rId12"/>
    <p:sldId id="283" r:id="rId13"/>
    <p:sldId id="280" r:id="rId14"/>
    <p:sldId id="281"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14" autoAdjust="0"/>
    <p:restoredTop sz="95324" autoAdjust="0"/>
  </p:normalViewPr>
  <p:slideViewPr>
    <p:cSldViewPr snapToGrid="0">
      <p:cViewPr varScale="1">
        <p:scale>
          <a:sx n="92" d="100"/>
          <a:sy n="92" d="100"/>
        </p:scale>
        <p:origin x="-564" y="-102"/>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33CBA-2502-434A-928C-6EC6967F259D}"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012EDDC6-207F-4EE3-9DEB-146599520561}">
      <dgm:prSet phldrT="[Text]"/>
      <dgm:spPr/>
      <dgm:t>
        <a:bodyPr/>
        <a:lstStyle/>
        <a:p>
          <a:r>
            <a:rPr lang="en-US" dirty="0"/>
            <a:t>Step 1 </a:t>
          </a:r>
          <a:br>
            <a:rPr lang="en-US" dirty="0"/>
          </a:br>
          <a:r>
            <a:rPr lang="en-US" dirty="0"/>
            <a:t>Stakeholder Inception Meeting</a:t>
          </a:r>
        </a:p>
      </dgm:t>
    </dgm:pt>
    <dgm:pt modelId="{1850CBD5-1A99-4F4F-897C-451AA66F1516}" type="parTrans" cxnId="{A9676025-22BC-4F10-8860-B270A6112553}">
      <dgm:prSet/>
      <dgm:spPr/>
      <dgm:t>
        <a:bodyPr/>
        <a:lstStyle/>
        <a:p>
          <a:endParaRPr lang="en-US"/>
        </a:p>
      </dgm:t>
    </dgm:pt>
    <dgm:pt modelId="{7985EE53-BD3D-4DB3-B5BD-6B9FFA75B9E6}" type="sibTrans" cxnId="{A9676025-22BC-4F10-8860-B270A6112553}">
      <dgm:prSet/>
      <dgm:spPr/>
      <dgm:t>
        <a:bodyPr/>
        <a:lstStyle/>
        <a:p>
          <a:endParaRPr lang="en-US"/>
        </a:p>
      </dgm:t>
    </dgm:pt>
    <dgm:pt modelId="{38FB0022-09EC-4D6F-86C0-C813C6F2F39A}">
      <dgm:prSet phldrT="[Text]"/>
      <dgm:spPr/>
      <dgm:t>
        <a:bodyPr/>
        <a:lstStyle/>
        <a:p>
          <a:r>
            <a:rPr lang="en-US" dirty="0"/>
            <a:t>Step 3</a:t>
          </a:r>
          <a:br>
            <a:rPr lang="en-US" dirty="0"/>
          </a:br>
          <a:r>
            <a:rPr lang="en-US" dirty="0"/>
            <a:t>Review of Strategies, Policies &amp; Media Content</a:t>
          </a:r>
        </a:p>
      </dgm:t>
    </dgm:pt>
    <dgm:pt modelId="{A0BBE5C2-C8CF-4F12-974F-53039E6D00EC}" type="parTrans" cxnId="{9A1C775D-7DDB-48F9-97D9-490A63DE2A86}">
      <dgm:prSet/>
      <dgm:spPr/>
      <dgm:t>
        <a:bodyPr/>
        <a:lstStyle/>
        <a:p>
          <a:endParaRPr lang="en-US"/>
        </a:p>
      </dgm:t>
    </dgm:pt>
    <dgm:pt modelId="{EA86A114-EBD1-49CF-AB76-042FF3D636A5}" type="sibTrans" cxnId="{9A1C775D-7DDB-48F9-97D9-490A63DE2A86}">
      <dgm:prSet/>
      <dgm:spPr/>
      <dgm:t>
        <a:bodyPr/>
        <a:lstStyle/>
        <a:p>
          <a:endParaRPr lang="en-US"/>
        </a:p>
      </dgm:t>
    </dgm:pt>
    <dgm:pt modelId="{9131EDB8-27A6-42FD-A541-052EFC01D4C6}">
      <dgm:prSet phldrT="[Text]"/>
      <dgm:spPr/>
      <dgm:t>
        <a:bodyPr/>
        <a:lstStyle/>
        <a:p>
          <a:r>
            <a:rPr lang="en-US" dirty="0"/>
            <a:t>Step 4</a:t>
          </a:r>
          <a:br>
            <a:rPr lang="en-US" dirty="0"/>
          </a:br>
          <a:r>
            <a:rPr lang="en-US" dirty="0"/>
            <a:t>Stakeholder Analysis</a:t>
          </a:r>
        </a:p>
      </dgm:t>
    </dgm:pt>
    <dgm:pt modelId="{6EC3601D-D6CE-49D7-9229-0442323129DA}" type="parTrans" cxnId="{198EE807-14A4-40FA-B030-5F9F79A9713E}">
      <dgm:prSet/>
      <dgm:spPr/>
      <dgm:t>
        <a:bodyPr/>
        <a:lstStyle/>
        <a:p>
          <a:endParaRPr lang="en-US"/>
        </a:p>
      </dgm:t>
    </dgm:pt>
    <dgm:pt modelId="{13A2EB04-B868-427A-B17F-16729BFA55DA}" type="sibTrans" cxnId="{198EE807-14A4-40FA-B030-5F9F79A9713E}">
      <dgm:prSet/>
      <dgm:spPr/>
      <dgm:t>
        <a:bodyPr/>
        <a:lstStyle/>
        <a:p>
          <a:endParaRPr lang="en-US"/>
        </a:p>
      </dgm:t>
    </dgm:pt>
    <dgm:pt modelId="{23116FF9-AEB9-43F5-882D-9ECB1FD5DE18}">
      <dgm:prSet phldrT="[Text]"/>
      <dgm:spPr/>
      <dgm:t>
        <a:bodyPr/>
        <a:lstStyle/>
        <a:p>
          <a:r>
            <a:rPr lang="en-US" dirty="0"/>
            <a:t>Step 5</a:t>
          </a:r>
          <a:br>
            <a:rPr lang="en-US" dirty="0"/>
          </a:br>
          <a:r>
            <a:rPr lang="en-US" dirty="0"/>
            <a:t>Implementation</a:t>
          </a:r>
        </a:p>
      </dgm:t>
    </dgm:pt>
    <dgm:pt modelId="{86229775-B50F-4220-B88B-07C4BA05CEAC}" type="parTrans" cxnId="{97323DE5-E2BF-422D-8188-D2445F20223B}">
      <dgm:prSet/>
      <dgm:spPr/>
      <dgm:t>
        <a:bodyPr/>
        <a:lstStyle/>
        <a:p>
          <a:endParaRPr lang="en-US"/>
        </a:p>
      </dgm:t>
    </dgm:pt>
    <dgm:pt modelId="{BEE765C7-6165-4808-9B3B-A6627557B77F}" type="sibTrans" cxnId="{97323DE5-E2BF-422D-8188-D2445F20223B}">
      <dgm:prSet/>
      <dgm:spPr/>
      <dgm:t>
        <a:bodyPr/>
        <a:lstStyle/>
        <a:p>
          <a:endParaRPr lang="en-US"/>
        </a:p>
      </dgm:t>
    </dgm:pt>
    <dgm:pt modelId="{DA2EE66E-1894-4E15-A659-CCDCFE4DAD65}">
      <dgm:prSet phldrT="[Text]"/>
      <dgm:spPr/>
      <dgm:t>
        <a:bodyPr/>
        <a:lstStyle/>
        <a:p>
          <a:r>
            <a:rPr lang="en-US" dirty="0"/>
            <a:t>Step 2</a:t>
          </a:r>
          <a:br>
            <a:rPr lang="en-US" dirty="0"/>
          </a:br>
          <a:r>
            <a:rPr lang="en-US" dirty="0"/>
            <a:t>Desk Literature Review</a:t>
          </a:r>
        </a:p>
      </dgm:t>
    </dgm:pt>
    <dgm:pt modelId="{21005F9D-878A-4CC9-A13A-8A9C577A9239}" type="parTrans" cxnId="{64DAF508-E1BA-4EDC-A97D-EE1A011CB9E0}">
      <dgm:prSet/>
      <dgm:spPr/>
      <dgm:t>
        <a:bodyPr/>
        <a:lstStyle/>
        <a:p>
          <a:endParaRPr lang="en-US"/>
        </a:p>
      </dgm:t>
    </dgm:pt>
    <dgm:pt modelId="{612BA10D-4F4F-4BF6-9059-06A94BDAF34E}" type="sibTrans" cxnId="{64DAF508-E1BA-4EDC-A97D-EE1A011CB9E0}">
      <dgm:prSet/>
      <dgm:spPr/>
      <dgm:t>
        <a:bodyPr/>
        <a:lstStyle/>
        <a:p>
          <a:endParaRPr lang="en-US"/>
        </a:p>
      </dgm:t>
    </dgm:pt>
    <dgm:pt modelId="{EA3ADED0-C9AD-4C17-98CE-D872DACD90E8}" type="pres">
      <dgm:prSet presAssocID="{13633CBA-2502-434A-928C-6EC6967F259D}" presName="cycle" presStyleCnt="0">
        <dgm:presLayoutVars>
          <dgm:dir/>
          <dgm:resizeHandles val="exact"/>
        </dgm:presLayoutVars>
      </dgm:prSet>
      <dgm:spPr/>
      <dgm:t>
        <a:bodyPr/>
        <a:lstStyle/>
        <a:p>
          <a:endParaRPr lang="en-US"/>
        </a:p>
      </dgm:t>
    </dgm:pt>
    <dgm:pt modelId="{558890D5-4F42-4C33-B381-CD393B37A1FF}" type="pres">
      <dgm:prSet presAssocID="{012EDDC6-207F-4EE3-9DEB-146599520561}" presName="node" presStyleLbl="node1" presStyleIdx="0" presStyleCnt="5" custRadScaleRad="87022" custRadScaleInc="2112">
        <dgm:presLayoutVars>
          <dgm:bulletEnabled val="1"/>
        </dgm:presLayoutVars>
      </dgm:prSet>
      <dgm:spPr/>
      <dgm:t>
        <a:bodyPr/>
        <a:lstStyle/>
        <a:p>
          <a:endParaRPr lang="en-US"/>
        </a:p>
      </dgm:t>
    </dgm:pt>
    <dgm:pt modelId="{973C755A-5077-47FB-BDC0-FF7A84FD3F26}" type="pres">
      <dgm:prSet presAssocID="{7985EE53-BD3D-4DB3-B5BD-6B9FFA75B9E6}" presName="sibTrans" presStyleLbl="sibTrans2D1" presStyleIdx="0" presStyleCnt="5"/>
      <dgm:spPr/>
      <dgm:t>
        <a:bodyPr/>
        <a:lstStyle/>
        <a:p>
          <a:endParaRPr lang="en-US"/>
        </a:p>
      </dgm:t>
    </dgm:pt>
    <dgm:pt modelId="{746707A3-847D-4DEF-8437-C19565999197}" type="pres">
      <dgm:prSet presAssocID="{7985EE53-BD3D-4DB3-B5BD-6B9FFA75B9E6}" presName="connectorText" presStyleLbl="sibTrans2D1" presStyleIdx="0" presStyleCnt="5"/>
      <dgm:spPr/>
      <dgm:t>
        <a:bodyPr/>
        <a:lstStyle/>
        <a:p>
          <a:endParaRPr lang="en-US"/>
        </a:p>
      </dgm:t>
    </dgm:pt>
    <dgm:pt modelId="{7C5A343C-E262-450D-959C-A644EA0CABBE}" type="pres">
      <dgm:prSet presAssocID="{DA2EE66E-1894-4E15-A659-CCDCFE4DAD65}" presName="node" presStyleLbl="node1" presStyleIdx="1" presStyleCnt="5">
        <dgm:presLayoutVars>
          <dgm:bulletEnabled val="1"/>
        </dgm:presLayoutVars>
      </dgm:prSet>
      <dgm:spPr/>
      <dgm:t>
        <a:bodyPr/>
        <a:lstStyle/>
        <a:p>
          <a:endParaRPr lang="en-US"/>
        </a:p>
      </dgm:t>
    </dgm:pt>
    <dgm:pt modelId="{719BC63E-F731-4648-BC28-EDC25FC57AA9}" type="pres">
      <dgm:prSet presAssocID="{612BA10D-4F4F-4BF6-9059-06A94BDAF34E}" presName="sibTrans" presStyleLbl="sibTrans2D1" presStyleIdx="1" presStyleCnt="5"/>
      <dgm:spPr/>
      <dgm:t>
        <a:bodyPr/>
        <a:lstStyle/>
        <a:p>
          <a:endParaRPr lang="en-US"/>
        </a:p>
      </dgm:t>
    </dgm:pt>
    <dgm:pt modelId="{018B9E75-742E-4303-A16C-8A821310EF15}" type="pres">
      <dgm:prSet presAssocID="{612BA10D-4F4F-4BF6-9059-06A94BDAF34E}" presName="connectorText" presStyleLbl="sibTrans2D1" presStyleIdx="1" presStyleCnt="5"/>
      <dgm:spPr/>
      <dgm:t>
        <a:bodyPr/>
        <a:lstStyle/>
        <a:p>
          <a:endParaRPr lang="en-US"/>
        </a:p>
      </dgm:t>
    </dgm:pt>
    <dgm:pt modelId="{91CB6799-0928-4E01-9EDA-41B17BB04FAF}" type="pres">
      <dgm:prSet presAssocID="{38FB0022-09EC-4D6F-86C0-C813C6F2F39A}" presName="node" presStyleLbl="node1" presStyleIdx="2" presStyleCnt="5">
        <dgm:presLayoutVars>
          <dgm:bulletEnabled val="1"/>
        </dgm:presLayoutVars>
      </dgm:prSet>
      <dgm:spPr/>
      <dgm:t>
        <a:bodyPr/>
        <a:lstStyle/>
        <a:p>
          <a:endParaRPr lang="en-US"/>
        </a:p>
      </dgm:t>
    </dgm:pt>
    <dgm:pt modelId="{3701657F-6946-4A4C-877D-2A88A526B7E1}" type="pres">
      <dgm:prSet presAssocID="{EA86A114-EBD1-49CF-AB76-042FF3D636A5}" presName="sibTrans" presStyleLbl="sibTrans2D1" presStyleIdx="2" presStyleCnt="5"/>
      <dgm:spPr/>
      <dgm:t>
        <a:bodyPr/>
        <a:lstStyle/>
        <a:p>
          <a:endParaRPr lang="en-US"/>
        </a:p>
      </dgm:t>
    </dgm:pt>
    <dgm:pt modelId="{A60042D3-910C-4160-96CD-1A63C2C4C0FB}" type="pres">
      <dgm:prSet presAssocID="{EA86A114-EBD1-49CF-AB76-042FF3D636A5}" presName="connectorText" presStyleLbl="sibTrans2D1" presStyleIdx="2" presStyleCnt="5"/>
      <dgm:spPr/>
      <dgm:t>
        <a:bodyPr/>
        <a:lstStyle/>
        <a:p>
          <a:endParaRPr lang="en-US"/>
        </a:p>
      </dgm:t>
    </dgm:pt>
    <dgm:pt modelId="{28372633-A8CE-4898-AF86-305447452F30}" type="pres">
      <dgm:prSet presAssocID="{9131EDB8-27A6-42FD-A541-052EFC01D4C6}" presName="node" presStyleLbl="node1" presStyleIdx="3" presStyleCnt="5">
        <dgm:presLayoutVars>
          <dgm:bulletEnabled val="1"/>
        </dgm:presLayoutVars>
      </dgm:prSet>
      <dgm:spPr/>
      <dgm:t>
        <a:bodyPr/>
        <a:lstStyle/>
        <a:p>
          <a:endParaRPr lang="en-US"/>
        </a:p>
      </dgm:t>
    </dgm:pt>
    <dgm:pt modelId="{3BFA7701-5D17-48E5-8EAF-0CE4B894FCD8}" type="pres">
      <dgm:prSet presAssocID="{13A2EB04-B868-427A-B17F-16729BFA55DA}" presName="sibTrans" presStyleLbl="sibTrans2D1" presStyleIdx="3" presStyleCnt="5"/>
      <dgm:spPr/>
      <dgm:t>
        <a:bodyPr/>
        <a:lstStyle/>
        <a:p>
          <a:endParaRPr lang="en-US"/>
        </a:p>
      </dgm:t>
    </dgm:pt>
    <dgm:pt modelId="{2F68EEE9-28D4-49EC-A4B1-C191492E34F2}" type="pres">
      <dgm:prSet presAssocID="{13A2EB04-B868-427A-B17F-16729BFA55DA}" presName="connectorText" presStyleLbl="sibTrans2D1" presStyleIdx="3" presStyleCnt="5"/>
      <dgm:spPr/>
      <dgm:t>
        <a:bodyPr/>
        <a:lstStyle/>
        <a:p>
          <a:endParaRPr lang="en-US"/>
        </a:p>
      </dgm:t>
    </dgm:pt>
    <dgm:pt modelId="{4DD53E4A-81C3-4CAD-B31F-4C20BA5CFCD7}" type="pres">
      <dgm:prSet presAssocID="{23116FF9-AEB9-43F5-882D-9ECB1FD5DE18}" presName="node" presStyleLbl="node1" presStyleIdx="4" presStyleCnt="5">
        <dgm:presLayoutVars>
          <dgm:bulletEnabled val="1"/>
        </dgm:presLayoutVars>
      </dgm:prSet>
      <dgm:spPr/>
      <dgm:t>
        <a:bodyPr/>
        <a:lstStyle/>
        <a:p>
          <a:endParaRPr lang="en-US"/>
        </a:p>
      </dgm:t>
    </dgm:pt>
    <dgm:pt modelId="{670EC530-2BF9-418C-9EBE-CFD33FE15D7D}" type="pres">
      <dgm:prSet presAssocID="{BEE765C7-6165-4808-9B3B-A6627557B77F}" presName="sibTrans" presStyleLbl="sibTrans2D1" presStyleIdx="4" presStyleCnt="5"/>
      <dgm:spPr/>
      <dgm:t>
        <a:bodyPr/>
        <a:lstStyle/>
        <a:p>
          <a:endParaRPr lang="en-US"/>
        </a:p>
      </dgm:t>
    </dgm:pt>
    <dgm:pt modelId="{75E8BE9C-270B-4810-939F-EB750969C50A}" type="pres">
      <dgm:prSet presAssocID="{BEE765C7-6165-4808-9B3B-A6627557B77F}" presName="connectorText" presStyleLbl="sibTrans2D1" presStyleIdx="4" presStyleCnt="5"/>
      <dgm:spPr/>
      <dgm:t>
        <a:bodyPr/>
        <a:lstStyle/>
        <a:p>
          <a:endParaRPr lang="en-US"/>
        </a:p>
      </dgm:t>
    </dgm:pt>
  </dgm:ptLst>
  <dgm:cxnLst>
    <dgm:cxn modelId="{178C50D8-77D8-41C7-84A7-20D85C0A1825}" type="presOf" srcId="{BEE765C7-6165-4808-9B3B-A6627557B77F}" destId="{670EC530-2BF9-418C-9EBE-CFD33FE15D7D}" srcOrd="0" destOrd="0" presId="urn:microsoft.com/office/officeart/2005/8/layout/cycle2"/>
    <dgm:cxn modelId="{97323DE5-E2BF-422D-8188-D2445F20223B}" srcId="{13633CBA-2502-434A-928C-6EC6967F259D}" destId="{23116FF9-AEB9-43F5-882D-9ECB1FD5DE18}" srcOrd="4" destOrd="0" parTransId="{86229775-B50F-4220-B88B-07C4BA05CEAC}" sibTransId="{BEE765C7-6165-4808-9B3B-A6627557B77F}"/>
    <dgm:cxn modelId="{22D86A64-D851-411D-98DD-66DB08D887DE}" type="presOf" srcId="{012EDDC6-207F-4EE3-9DEB-146599520561}" destId="{558890D5-4F42-4C33-B381-CD393B37A1FF}" srcOrd="0" destOrd="0" presId="urn:microsoft.com/office/officeart/2005/8/layout/cycle2"/>
    <dgm:cxn modelId="{5637A8D1-6DDD-43E0-A654-B84F12CA0E6D}" type="presOf" srcId="{EA86A114-EBD1-49CF-AB76-042FF3D636A5}" destId="{A60042D3-910C-4160-96CD-1A63C2C4C0FB}" srcOrd="1" destOrd="0" presId="urn:microsoft.com/office/officeart/2005/8/layout/cycle2"/>
    <dgm:cxn modelId="{2E4A0F44-C22C-4A79-B441-BE1F243004F3}" type="presOf" srcId="{612BA10D-4F4F-4BF6-9059-06A94BDAF34E}" destId="{719BC63E-F731-4648-BC28-EDC25FC57AA9}" srcOrd="0" destOrd="0" presId="urn:microsoft.com/office/officeart/2005/8/layout/cycle2"/>
    <dgm:cxn modelId="{E6D814D4-FE86-41BE-AC34-7861C8901BCD}" type="presOf" srcId="{13633CBA-2502-434A-928C-6EC6967F259D}" destId="{EA3ADED0-C9AD-4C17-98CE-D872DACD90E8}" srcOrd="0" destOrd="0" presId="urn:microsoft.com/office/officeart/2005/8/layout/cycle2"/>
    <dgm:cxn modelId="{70A15E49-F97C-4E32-8474-DA58034FE49C}" type="presOf" srcId="{7985EE53-BD3D-4DB3-B5BD-6B9FFA75B9E6}" destId="{746707A3-847D-4DEF-8437-C19565999197}" srcOrd="1" destOrd="0" presId="urn:microsoft.com/office/officeart/2005/8/layout/cycle2"/>
    <dgm:cxn modelId="{64DAF508-E1BA-4EDC-A97D-EE1A011CB9E0}" srcId="{13633CBA-2502-434A-928C-6EC6967F259D}" destId="{DA2EE66E-1894-4E15-A659-CCDCFE4DAD65}" srcOrd="1" destOrd="0" parTransId="{21005F9D-878A-4CC9-A13A-8A9C577A9239}" sibTransId="{612BA10D-4F4F-4BF6-9059-06A94BDAF34E}"/>
    <dgm:cxn modelId="{70E930A6-C827-4F72-B6F2-9BC8DC8AB8CD}" type="presOf" srcId="{23116FF9-AEB9-43F5-882D-9ECB1FD5DE18}" destId="{4DD53E4A-81C3-4CAD-B31F-4C20BA5CFCD7}" srcOrd="0" destOrd="0" presId="urn:microsoft.com/office/officeart/2005/8/layout/cycle2"/>
    <dgm:cxn modelId="{08C26720-4CBB-4226-9FAA-5FA72C464F41}" type="presOf" srcId="{612BA10D-4F4F-4BF6-9059-06A94BDAF34E}" destId="{018B9E75-742E-4303-A16C-8A821310EF15}" srcOrd="1" destOrd="0" presId="urn:microsoft.com/office/officeart/2005/8/layout/cycle2"/>
    <dgm:cxn modelId="{A9676025-22BC-4F10-8860-B270A6112553}" srcId="{13633CBA-2502-434A-928C-6EC6967F259D}" destId="{012EDDC6-207F-4EE3-9DEB-146599520561}" srcOrd="0" destOrd="0" parTransId="{1850CBD5-1A99-4F4F-897C-451AA66F1516}" sibTransId="{7985EE53-BD3D-4DB3-B5BD-6B9FFA75B9E6}"/>
    <dgm:cxn modelId="{66822E6F-E441-4678-A445-668144701D63}" type="presOf" srcId="{13A2EB04-B868-427A-B17F-16729BFA55DA}" destId="{2F68EEE9-28D4-49EC-A4B1-C191492E34F2}" srcOrd="1" destOrd="0" presId="urn:microsoft.com/office/officeart/2005/8/layout/cycle2"/>
    <dgm:cxn modelId="{9A1C775D-7DDB-48F9-97D9-490A63DE2A86}" srcId="{13633CBA-2502-434A-928C-6EC6967F259D}" destId="{38FB0022-09EC-4D6F-86C0-C813C6F2F39A}" srcOrd="2" destOrd="0" parTransId="{A0BBE5C2-C8CF-4F12-974F-53039E6D00EC}" sibTransId="{EA86A114-EBD1-49CF-AB76-042FF3D636A5}"/>
    <dgm:cxn modelId="{6A3565DD-D04C-4E82-B5A0-4809B84DBC70}" type="presOf" srcId="{13A2EB04-B868-427A-B17F-16729BFA55DA}" destId="{3BFA7701-5D17-48E5-8EAF-0CE4B894FCD8}" srcOrd="0" destOrd="0" presId="urn:microsoft.com/office/officeart/2005/8/layout/cycle2"/>
    <dgm:cxn modelId="{04CB5DA5-3FF2-4B6D-8DE7-1F090C09BE47}" type="presOf" srcId="{EA86A114-EBD1-49CF-AB76-042FF3D636A5}" destId="{3701657F-6946-4A4C-877D-2A88A526B7E1}" srcOrd="0" destOrd="0" presId="urn:microsoft.com/office/officeart/2005/8/layout/cycle2"/>
    <dgm:cxn modelId="{8426E189-4684-4E41-AAAC-C4772D18A644}" type="presOf" srcId="{38FB0022-09EC-4D6F-86C0-C813C6F2F39A}" destId="{91CB6799-0928-4E01-9EDA-41B17BB04FAF}" srcOrd="0" destOrd="0" presId="urn:microsoft.com/office/officeart/2005/8/layout/cycle2"/>
    <dgm:cxn modelId="{3EDF7B8C-7598-4E0B-B3E9-3F82986F4CD4}" type="presOf" srcId="{9131EDB8-27A6-42FD-A541-052EFC01D4C6}" destId="{28372633-A8CE-4898-AF86-305447452F30}" srcOrd="0" destOrd="0" presId="urn:microsoft.com/office/officeart/2005/8/layout/cycle2"/>
    <dgm:cxn modelId="{142518E3-74EC-49D4-B3EA-D407F6E4F483}" type="presOf" srcId="{BEE765C7-6165-4808-9B3B-A6627557B77F}" destId="{75E8BE9C-270B-4810-939F-EB750969C50A}" srcOrd="1" destOrd="0" presId="urn:microsoft.com/office/officeart/2005/8/layout/cycle2"/>
    <dgm:cxn modelId="{54F8772A-7F81-4F90-B03D-21A18269F8D4}" type="presOf" srcId="{DA2EE66E-1894-4E15-A659-CCDCFE4DAD65}" destId="{7C5A343C-E262-450D-959C-A644EA0CABBE}" srcOrd="0" destOrd="0" presId="urn:microsoft.com/office/officeart/2005/8/layout/cycle2"/>
    <dgm:cxn modelId="{198EE807-14A4-40FA-B030-5F9F79A9713E}" srcId="{13633CBA-2502-434A-928C-6EC6967F259D}" destId="{9131EDB8-27A6-42FD-A541-052EFC01D4C6}" srcOrd="3" destOrd="0" parTransId="{6EC3601D-D6CE-49D7-9229-0442323129DA}" sibTransId="{13A2EB04-B868-427A-B17F-16729BFA55DA}"/>
    <dgm:cxn modelId="{6BAAF43C-7E5B-435B-A7D7-29098A98B81E}" type="presOf" srcId="{7985EE53-BD3D-4DB3-B5BD-6B9FFA75B9E6}" destId="{973C755A-5077-47FB-BDC0-FF7A84FD3F26}" srcOrd="0" destOrd="0" presId="urn:microsoft.com/office/officeart/2005/8/layout/cycle2"/>
    <dgm:cxn modelId="{DFA86892-7D69-4BFB-B34F-2C8C07271E8B}" type="presParOf" srcId="{EA3ADED0-C9AD-4C17-98CE-D872DACD90E8}" destId="{558890D5-4F42-4C33-B381-CD393B37A1FF}" srcOrd="0" destOrd="0" presId="urn:microsoft.com/office/officeart/2005/8/layout/cycle2"/>
    <dgm:cxn modelId="{7F9B98CF-1D17-4778-A91B-7B74EBAA0FA8}" type="presParOf" srcId="{EA3ADED0-C9AD-4C17-98CE-D872DACD90E8}" destId="{973C755A-5077-47FB-BDC0-FF7A84FD3F26}" srcOrd="1" destOrd="0" presId="urn:microsoft.com/office/officeart/2005/8/layout/cycle2"/>
    <dgm:cxn modelId="{58B0DBF7-4E3D-49F6-8D26-ACACE46843EA}" type="presParOf" srcId="{973C755A-5077-47FB-BDC0-FF7A84FD3F26}" destId="{746707A3-847D-4DEF-8437-C19565999197}" srcOrd="0" destOrd="0" presId="urn:microsoft.com/office/officeart/2005/8/layout/cycle2"/>
    <dgm:cxn modelId="{381EE5FA-8238-4893-AAE3-669FE20776B0}" type="presParOf" srcId="{EA3ADED0-C9AD-4C17-98CE-D872DACD90E8}" destId="{7C5A343C-E262-450D-959C-A644EA0CABBE}" srcOrd="2" destOrd="0" presId="urn:microsoft.com/office/officeart/2005/8/layout/cycle2"/>
    <dgm:cxn modelId="{516E789B-A1EF-4A99-AEAC-BA725AC33E92}" type="presParOf" srcId="{EA3ADED0-C9AD-4C17-98CE-D872DACD90E8}" destId="{719BC63E-F731-4648-BC28-EDC25FC57AA9}" srcOrd="3" destOrd="0" presId="urn:microsoft.com/office/officeart/2005/8/layout/cycle2"/>
    <dgm:cxn modelId="{13FBEBCD-DC9D-4FEF-AE29-4C9E0849BF3F}" type="presParOf" srcId="{719BC63E-F731-4648-BC28-EDC25FC57AA9}" destId="{018B9E75-742E-4303-A16C-8A821310EF15}" srcOrd="0" destOrd="0" presId="urn:microsoft.com/office/officeart/2005/8/layout/cycle2"/>
    <dgm:cxn modelId="{FB008668-0FF3-46C7-8959-1F236FB4F4D0}" type="presParOf" srcId="{EA3ADED0-C9AD-4C17-98CE-D872DACD90E8}" destId="{91CB6799-0928-4E01-9EDA-41B17BB04FAF}" srcOrd="4" destOrd="0" presId="urn:microsoft.com/office/officeart/2005/8/layout/cycle2"/>
    <dgm:cxn modelId="{971F10E2-5CED-4C4E-9252-D755753EA2E9}" type="presParOf" srcId="{EA3ADED0-C9AD-4C17-98CE-D872DACD90E8}" destId="{3701657F-6946-4A4C-877D-2A88A526B7E1}" srcOrd="5" destOrd="0" presId="urn:microsoft.com/office/officeart/2005/8/layout/cycle2"/>
    <dgm:cxn modelId="{A68F6CC6-1A0A-4333-8003-8FEDD4F0E677}" type="presParOf" srcId="{3701657F-6946-4A4C-877D-2A88A526B7E1}" destId="{A60042D3-910C-4160-96CD-1A63C2C4C0FB}" srcOrd="0" destOrd="0" presId="urn:microsoft.com/office/officeart/2005/8/layout/cycle2"/>
    <dgm:cxn modelId="{10A74CE4-5A25-4509-ADD3-06BB9CEF21C7}" type="presParOf" srcId="{EA3ADED0-C9AD-4C17-98CE-D872DACD90E8}" destId="{28372633-A8CE-4898-AF86-305447452F30}" srcOrd="6" destOrd="0" presId="urn:microsoft.com/office/officeart/2005/8/layout/cycle2"/>
    <dgm:cxn modelId="{1B430A39-072A-40C5-B4BD-47B08DF907B6}" type="presParOf" srcId="{EA3ADED0-C9AD-4C17-98CE-D872DACD90E8}" destId="{3BFA7701-5D17-48E5-8EAF-0CE4B894FCD8}" srcOrd="7" destOrd="0" presId="urn:microsoft.com/office/officeart/2005/8/layout/cycle2"/>
    <dgm:cxn modelId="{46827EAB-B72B-42D7-AFD7-E30968E9F4C3}" type="presParOf" srcId="{3BFA7701-5D17-48E5-8EAF-0CE4B894FCD8}" destId="{2F68EEE9-28D4-49EC-A4B1-C191492E34F2}" srcOrd="0" destOrd="0" presId="urn:microsoft.com/office/officeart/2005/8/layout/cycle2"/>
    <dgm:cxn modelId="{9F3F7806-C569-417D-8EC1-52CA3866F5CB}" type="presParOf" srcId="{EA3ADED0-C9AD-4C17-98CE-D872DACD90E8}" destId="{4DD53E4A-81C3-4CAD-B31F-4C20BA5CFCD7}" srcOrd="8" destOrd="0" presId="urn:microsoft.com/office/officeart/2005/8/layout/cycle2"/>
    <dgm:cxn modelId="{30A9895D-4071-42A8-815E-0C83C1883982}" type="presParOf" srcId="{EA3ADED0-C9AD-4C17-98CE-D872DACD90E8}" destId="{670EC530-2BF9-418C-9EBE-CFD33FE15D7D}" srcOrd="9" destOrd="0" presId="urn:microsoft.com/office/officeart/2005/8/layout/cycle2"/>
    <dgm:cxn modelId="{687D3A8C-60B6-45BD-AF82-A0D5A13C4B1D}" type="presParOf" srcId="{670EC530-2BF9-418C-9EBE-CFD33FE15D7D}" destId="{75E8BE9C-270B-4810-939F-EB750969C50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1DDD7-4689-47E8-B62A-0E2C554A6AF1}" type="doc">
      <dgm:prSet loTypeId="urn:microsoft.com/office/officeart/2005/8/layout/hChevron3" loCatId="process" qsTypeId="urn:microsoft.com/office/officeart/2005/8/quickstyle/simple1" qsCatId="simple" csTypeId="urn:microsoft.com/office/officeart/2005/8/colors/accent1_2" csCatId="accent1" phldr="1"/>
      <dgm:spPr/>
    </dgm:pt>
    <dgm:pt modelId="{44DB958F-B42A-45C3-B47C-6E8766FDFDD8}">
      <dgm:prSet phldrT="[Text]" custT="1"/>
      <dgm:spPr/>
      <dgm:t>
        <a:bodyPr/>
        <a:lstStyle/>
        <a:p>
          <a:r>
            <a:rPr lang="en-US" sz="1400"/>
            <a:t>Gather Input</a:t>
          </a:r>
        </a:p>
      </dgm:t>
    </dgm:pt>
    <dgm:pt modelId="{7C24985E-A482-4939-932B-FC31A1A7C9AA}" type="parTrans" cxnId="{6B01AC51-42E3-4B87-A00F-07FD5E25B87C}">
      <dgm:prSet/>
      <dgm:spPr/>
      <dgm:t>
        <a:bodyPr/>
        <a:lstStyle/>
        <a:p>
          <a:endParaRPr lang="en-US"/>
        </a:p>
      </dgm:t>
    </dgm:pt>
    <dgm:pt modelId="{17E86FA8-71DA-4BDA-BEDF-774E51AFA92B}" type="sibTrans" cxnId="{6B01AC51-42E3-4B87-A00F-07FD5E25B87C}">
      <dgm:prSet/>
      <dgm:spPr/>
      <dgm:t>
        <a:bodyPr/>
        <a:lstStyle/>
        <a:p>
          <a:endParaRPr lang="en-US"/>
        </a:p>
      </dgm:t>
    </dgm:pt>
    <dgm:pt modelId="{BA65795C-38B1-477D-8F0D-1BBCDB6DCF85}">
      <dgm:prSet phldrT="[Text]" custT="1"/>
      <dgm:spPr/>
      <dgm:t>
        <a:bodyPr/>
        <a:lstStyle/>
        <a:p>
          <a:r>
            <a:rPr lang="en-US" sz="1400"/>
            <a:t>Develop Strategy</a:t>
          </a:r>
        </a:p>
      </dgm:t>
    </dgm:pt>
    <dgm:pt modelId="{EB37D2D2-64A2-4C28-8678-9A9119FFF9E2}" type="parTrans" cxnId="{7B7EF74D-CCB2-4A66-B68A-E2491BF4DE6B}">
      <dgm:prSet/>
      <dgm:spPr/>
      <dgm:t>
        <a:bodyPr/>
        <a:lstStyle/>
        <a:p>
          <a:endParaRPr lang="en-US"/>
        </a:p>
      </dgm:t>
    </dgm:pt>
    <dgm:pt modelId="{592891AA-52AE-4AF2-B94F-FE0A4D24E830}" type="sibTrans" cxnId="{7B7EF74D-CCB2-4A66-B68A-E2491BF4DE6B}">
      <dgm:prSet/>
      <dgm:spPr/>
      <dgm:t>
        <a:bodyPr/>
        <a:lstStyle/>
        <a:p>
          <a:endParaRPr lang="en-US"/>
        </a:p>
      </dgm:t>
    </dgm:pt>
    <dgm:pt modelId="{81324F47-8966-4C0A-B5B9-570B0744A2C0}">
      <dgm:prSet phldrT="[Text]" custT="1"/>
      <dgm:spPr/>
      <dgm:t>
        <a:bodyPr/>
        <a:lstStyle/>
        <a:p>
          <a:r>
            <a:rPr lang="en-US" sz="1400"/>
            <a:t>Plan</a:t>
          </a:r>
        </a:p>
      </dgm:t>
    </dgm:pt>
    <dgm:pt modelId="{60B225B0-C19D-4DB1-876E-A079D899000B}" type="parTrans" cxnId="{7BA42B61-351A-4BA9-9A6B-06A0C4E78B1A}">
      <dgm:prSet/>
      <dgm:spPr/>
      <dgm:t>
        <a:bodyPr/>
        <a:lstStyle/>
        <a:p>
          <a:endParaRPr lang="en-US"/>
        </a:p>
      </dgm:t>
    </dgm:pt>
    <dgm:pt modelId="{A2C625B6-4714-4F08-A5B5-7FCDE66DCA46}" type="sibTrans" cxnId="{7BA42B61-351A-4BA9-9A6B-06A0C4E78B1A}">
      <dgm:prSet/>
      <dgm:spPr/>
      <dgm:t>
        <a:bodyPr/>
        <a:lstStyle/>
        <a:p>
          <a:endParaRPr lang="en-US"/>
        </a:p>
      </dgm:t>
    </dgm:pt>
    <dgm:pt modelId="{C6C5BA16-D8C9-41DF-A971-50A2DDD1078E}">
      <dgm:prSet phldrT="[Text]" custT="1"/>
      <dgm:spPr/>
      <dgm:t>
        <a:bodyPr/>
        <a:lstStyle/>
        <a:p>
          <a:r>
            <a:rPr lang="en-US" sz="1400" dirty="0"/>
            <a:t>Execute</a:t>
          </a:r>
        </a:p>
      </dgm:t>
    </dgm:pt>
    <dgm:pt modelId="{DAEA7690-B3E2-47B4-80C7-FEE9D9FE50C6}" type="parTrans" cxnId="{A31C3D60-AC63-4C4D-B430-138FEF4035F6}">
      <dgm:prSet/>
      <dgm:spPr/>
      <dgm:t>
        <a:bodyPr/>
        <a:lstStyle/>
        <a:p>
          <a:endParaRPr lang="en-US"/>
        </a:p>
      </dgm:t>
    </dgm:pt>
    <dgm:pt modelId="{14B1941C-E477-439C-B5C8-BCA4A775F146}" type="sibTrans" cxnId="{A31C3D60-AC63-4C4D-B430-138FEF4035F6}">
      <dgm:prSet/>
      <dgm:spPr/>
      <dgm:t>
        <a:bodyPr/>
        <a:lstStyle/>
        <a:p>
          <a:endParaRPr lang="en-US"/>
        </a:p>
      </dgm:t>
    </dgm:pt>
    <dgm:pt modelId="{2691346A-6BD8-4735-AA50-A893428EB96A}" type="pres">
      <dgm:prSet presAssocID="{99F1DDD7-4689-47E8-B62A-0E2C554A6AF1}" presName="Name0" presStyleCnt="0">
        <dgm:presLayoutVars>
          <dgm:dir/>
          <dgm:resizeHandles val="exact"/>
        </dgm:presLayoutVars>
      </dgm:prSet>
      <dgm:spPr/>
    </dgm:pt>
    <dgm:pt modelId="{95D5E1B4-7C8A-4D77-B285-7EE334D278A4}" type="pres">
      <dgm:prSet presAssocID="{44DB958F-B42A-45C3-B47C-6E8766FDFDD8}" presName="parTxOnly" presStyleLbl="node1" presStyleIdx="0" presStyleCnt="4">
        <dgm:presLayoutVars>
          <dgm:bulletEnabled val="1"/>
        </dgm:presLayoutVars>
      </dgm:prSet>
      <dgm:spPr/>
      <dgm:t>
        <a:bodyPr/>
        <a:lstStyle/>
        <a:p>
          <a:endParaRPr lang="en-US"/>
        </a:p>
      </dgm:t>
    </dgm:pt>
    <dgm:pt modelId="{D736EC10-91A0-4033-B721-D31D54E34F93}" type="pres">
      <dgm:prSet presAssocID="{17E86FA8-71DA-4BDA-BEDF-774E51AFA92B}" presName="parSpace" presStyleCnt="0"/>
      <dgm:spPr/>
    </dgm:pt>
    <dgm:pt modelId="{0FABA932-059A-4D65-BC08-050AAEC5BC83}" type="pres">
      <dgm:prSet presAssocID="{BA65795C-38B1-477D-8F0D-1BBCDB6DCF85}" presName="parTxOnly" presStyleLbl="node1" presStyleIdx="1" presStyleCnt="4" custScaleX="139024" custLinFactNeighborY="-1519">
        <dgm:presLayoutVars>
          <dgm:bulletEnabled val="1"/>
        </dgm:presLayoutVars>
      </dgm:prSet>
      <dgm:spPr/>
      <dgm:t>
        <a:bodyPr/>
        <a:lstStyle/>
        <a:p>
          <a:endParaRPr lang="en-US"/>
        </a:p>
      </dgm:t>
    </dgm:pt>
    <dgm:pt modelId="{C3DA11EB-72F9-4C7D-A3C6-D2DF772E84C2}" type="pres">
      <dgm:prSet presAssocID="{592891AA-52AE-4AF2-B94F-FE0A4D24E830}" presName="parSpace" presStyleCnt="0"/>
      <dgm:spPr/>
    </dgm:pt>
    <dgm:pt modelId="{BDBFA304-846B-484F-9CFC-5A5EB3927E3B}" type="pres">
      <dgm:prSet presAssocID="{81324F47-8966-4C0A-B5B9-570B0744A2C0}" presName="parTxOnly" presStyleLbl="node1" presStyleIdx="2" presStyleCnt="4" custLinFactNeighborY="86364">
        <dgm:presLayoutVars>
          <dgm:bulletEnabled val="1"/>
        </dgm:presLayoutVars>
      </dgm:prSet>
      <dgm:spPr/>
      <dgm:t>
        <a:bodyPr/>
        <a:lstStyle/>
        <a:p>
          <a:endParaRPr lang="en-US"/>
        </a:p>
      </dgm:t>
    </dgm:pt>
    <dgm:pt modelId="{6870BB51-9432-40A8-BB35-4AFD408A2AD7}" type="pres">
      <dgm:prSet presAssocID="{A2C625B6-4714-4F08-A5B5-7FCDE66DCA46}" presName="parSpace" presStyleCnt="0"/>
      <dgm:spPr/>
    </dgm:pt>
    <dgm:pt modelId="{F6E5C95D-66D7-4259-A42D-84155F91A34E}" type="pres">
      <dgm:prSet presAssocID="{C6C5BA16-D8C9-41DF-A971-50A2DDD1078E}" presName="parTxOnly" presStyleLbl="node1" presStyleIdx="3" presStyleCnt="4">
        <dgm:presLayoutVars>
          <dgm:bulletEnabled val="1"/>
        </dgm:presLayoutVars>
      </dgm:prSet>
      <dgm:spPr/>
      <dgm:t>
        <a:bodyPr/>
        <a:lstStyle/>
        <a:p>
          <a:endParaRPr lang="en-US"/>
        </a:p>
      </dgm:t>
    </dgm:pt>
  </dgm:ptLst>
  <dgm:cxnLst>
    <dgm:cxn modelId="{7BA42B61-351A-4BA9-9A6B-06A0C4E78B1A}" srcId="{99F1DDD7-4689-47E8-B62A-0E2C554A6AF1}" destId="{81324F47-8966-4C0A-B5B9-570B0744A2C0}" srcOrd="2" destOrd="0" parTransId="{60B225B0-C19D-4DB1-876E-A079D899000B}" sibTransId="{A2C625B6-4714-4F08-A5B5-7FCDE66DCA46}"/>
    <dgm:cxn modelId="{86FB948E-9488-4CC6-BEB1-B1C5C495A94D}" type="presOf" srcId="{81324F47-8966-4C0A-B5B9-570B0744A2C0}" destId="{BDBFA304-846B-484F-9CFC-5A5EB3927E3B}" srcOrd="0" destOrd="0" presId="urn:microsoft.com/office/officeart/2005/8/layout/hChevron3"/>
    <dgm:cxn modelId="{4AEB1769-C63F-406C-8C69-ACC218F50A3F}" type="presOf" srcId="{99F1DDD7-4689-47E8-B62A-0E2C554A6AF1}" destId="{2691346A-6BD8-4735-AA50-A893428EB96A}" srcOrd="0" destOrd="0" presId="urn:microsoft.com/office/officeart/2005/8/layout/hChevron3"/>
    <dgm:cxn modelId="{A31C3D60-AC63-4C4D-B430-138FEF4035F6}" srcId="{99F1DDD7-4689-47E8-B62A-0E2C554A6AF1}" destId="{C6C5BA16-D8C9-41DF-A971-50A2DDD1078E}" srcOrd="3" destOrd="0" parTransId="{DAEA7690-B3E2-47B4-80C7-FEE9D9FE50C6}" sibTransId="{14B1941C-E477-439C-B5C8-BCA4A775F146}"/>
    <dgm:cxn modelId="{7B7EF74D-CCB2-4A66-B68A-E2491BF4DE6B}" srcId="{99F1DDD7-4689-47E8-B62A-0E2C554A6AF1}" destId="{BA65795C-38B1-477D-8F0D-1BBCDB6DCF85}" srcOrd="1" destOrd="0" parTransId="{EB37D2D2-64A2-4C28-8678-9A9119FFF9E2}" sibTransId="{592891AA-52AE-4AF2-B94F-FE0A4D24E830}"/>
    <dgm:cxn modelId="{E3036931-EEC1-4515-B925-136E9F0556D2}" type="presOf" srcId="{BA65795C-38B1-477D-8F0D-1BBCDB6DCF85}" destId="{0FABA932-059A-4D65-BC08-050AAEC5BC83}" srcOrd="0" destOrd="0" presId="urn:microsoft.com/office/officeart/2005/8/layout/hChevron3"/>
    <dgm:cxn modelId="{A375C686-2847-4C3B-AA11-DF9A3F12724D}" type="presOf" srcId="{44DB958F-B42A-45C3-B47C-6E8766FDFDD8}" destId="{95D5E1B4-7C8A-4D77-B285-7EE334D278A4}" srcOrd="0" destOrd="0" presId="urn:microsoft.com/office/officeart/2005/8/layout/hChevron3"/>
    <dgm:cxn modelId="{6B01AC51-42E3-4B87-A00F-07FD5E25B87C}" srcId="{99F1DDD7-4689-47E8-B62A-0E2C554A6AF1}" destId="{44DB958F-B42A-45C3-B47C-6E8766FDFDD8}" srcOrd="0" destOrd="0" parTransId="{7C24985E-A482-4939-932B-FC31A1A7C9AA}" sibTransId="{17E86FA8-71DA-4BDA-BEDF-774E51AFA92B}"/>
    <dgm:cxn modelId="{60C9BF7F-64CA-4421-A177-E837ECDEDDD7}" type="presOf" srcId="{C6C5BA16-D8C9-41DF-A971-50A2DDD1078E}" destId="{F6E5C95D-66D7-4259-A42D-84155F91A34E}" srcOrd="0" destOrd="0" presId="urn:microsoft.com/office/officeart/2005/8/layout/hChevron3"/>
    <dgm:cxn modelId="{F179B30B-F450-46FF-8A51-7D8FD22A7F85}" type="presParOf" srcId="{2691346A-6BD8-4735-AA50-A893428EB96A}" destId="{95D5E1B4-7C8A-4D77-B285-7EE334D278A4}" srcOrd="0" destOrd="0" presId="urn:microsoft.com/office/officeart/2005/8/layout/hChevron3"/>
    <dgm:cxn modelId="{894EA716-3DB4-4E15-A6FC-7E20712A3EB5}" type="presParOf" srcId="{2691346A-6BD8-4735-AA50-A893428EB96A}" destId="{D736EC10-91A0-4033-B721-D31D54E34F93}" srcOrd="1" destOrd="0" presId="urn:microsoft.com/office/officeart/2005/8/layout/hChevron3"/>
    <dgm:cxn modelId="{04F4F050-D24B-442F-8A10-8D01A29B447E}" type="presParOf" srcId="{2691346A-6BD8-4735-AA50-A893428EB96A}" destId="{0FABA932-059A-4D65-BC08-050AAEC5BC83}" srcOrd="2" destOrd="0" presId="urn:microsoft.com/office/officeart/2005/8/layout/hChevron3"/>
    <dgm:cxn modelId="{D69A7DB7-42CE-4DB9-AD39-A2C3FEDD264B}" type="presParOf" srcId="{2691346A-6BD8-4735-AA50-A893428EB96A}" destId="{C3DA11EB-72F9-4C7D-A3C6-D2DF772E84C2}" srcOrd="3" destOrd="0" presId="urn:microsoft.com/office/officeart/2005/8/layout/hChevron3"/>
    <dgm:cxn modelId="{405D6761-0258-4D66-9808-6D91C28C7793}" type="presParOf" srcId="{2691346A-6BD8-4735-AA50-A893428EB96A}" destId="{BDBFA304-846B-484F-9CFC-5A5EB3927E3B}" srcOrd="4" destOrd="0" presId="urn:microsoft.com/office/officeart/2005/8/layout/hChevron3"/>
    <dgm:cxn modelId="{E0EE93EB-4516-44CC-B3BC-A9A350A2A183}" type="presParOf" srcId="{2691346A-6BD8-4735-AA50-A893428EB96A}" destId="{6870BB51-9432-40A8-BB35-4AFD408A2AD7}" srcOrd="5" destOrd="0" presId="urn:microsoft.com/office/officeart/2005/8/layout/hChevron3"/>
    <dgm:cxn modelId="{C9F6DF2A-59E9-4FC1-9056-E350C5C1E210}" type="presParOf" srcId="{2691346A-6BD8-4735-AA50-A893428EB96A}" destId="{F6E5C95D-66D7-4259-A42D-84155F91A34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641BD-3CA8-4467-AC51-1203C36F5200}" type="doc">
      <dgm:prSet loTypeId="urn:microsoft.com/office/officeart/2009/layout/CirclePictureHierarchy" loCatId="picture" qsTypeId="urn:microsoft.com/office/officeart/2005/8/quickstyle/simple1" qsCatId="simple" csTypeId="urn:microsoft.com/office/officeart/2005/8/colors/colorful3" csCatId="colorful" phldr="1"/>
      <dgm:spPr/>
      <dgm:t>
        <a:bodyPr/>
        <a:lstStyle/>
        <a:p>
          <a:endParaRPr lang="en-US"/>
        </a:p>
      </dgm:t>
    </dgm:pt>
    <dgm:pt modelId="{B63B1094-3978-401F-98B8-E0DEACEDD8F6}">
      <dgm:prSet phldrT="[Text]"/>
      <dgm:spPr/>
      <dgm:t>
        <a:bodyPr/>
        <a:lstStyle/>
        <a:p>
          <a:r>
            <a:rPr lang="en-US"/>
            <a:t>ZMD HQ</a:t>
          </a:r>
        </a:p>
      </dgm:t>
    </dgm:pt>
    <dgm:pt modelId="{16572F2E-9B30-4A94-B23C-32A655DFED98}" type="parTrans" cxnId="{0AA26E46-4332-44AB-878E-0F538AEEE3DC}">
      <dgm:prSet/>
      <dgm:spPr/>
      <dgm:t>
        <a:bodyPr/>
        <a:lstStyle/>
        <a:p>
          <a:endParaRPr lang="en-US"/>
        </a:p>
      </dgm:t>
    </dgm:pt>
    <dgm:pt modelId="{D373138C-2DFF-40BD-8316-5E562B77C586}" type="sibTrans" cxnId="{0AA26E46-4332-44AB-878E-0F538AEEE3DC}">
      <dgm:prSet/>
      <dgm:spPr/>
      <dgm:t>
        <a:bodyPr/>
        <a:lstStyle/>
        <a:p>
          <a:endParaRPr lang="en-US"/>
        </a:p>
      </dgm:t>
    </dgm:pt>
    <dgm:pt modelId="{F72A0F85-C75F-4401-9D66-6953803D1E53}">
      <dgm:prSet phldrT="[Text]"/>
      <dgm:spPr/>
      <dgm:t>
        <a:bodyPr/>
        <a:lstStyle/>
        <a:p>
          <a:r>
            <a:rPr lang="en-US"/>
            <a:t>ZMD Regional Offices</a:t>
          </a:r>
        </a:p>
      </dgm:t>
    </dgm:pt>
    <dgm:pt modelId="{613C7A3D-2E50-450A-AD0B-D851BBDEECD1}" type="parTrans" cxnId="{71ED0486-803C-460E-8B29-9D3A2F6776A7}">
      <dgm:prSet/>
      <dgm:spPr/>
      <dgm:t>
        <a:bodyPr/>
        <a:lstStyle/>
        <a:p>
          <a:endParaRPr lang="en-US"/>
        </a:p>
      </dgm:t>
    </dgm:pt>
    <dgm:pt modelId="{9570A2D6-6180-405F-985F-2A7694B45D37}" type="sibTrans" cxnId="{71ED0486-803C-460E-8B29-9D3A2F6776A7}">
      <dgm:prSet/>
      <dgm:spPr/>
      <dgm:t>
        <a:bodyPr/>
        <a:lstStyle/>
        <a:p>
          <a:endParaRPr lang="en-US"/>
        </a:p>
      </dgm:t>
    </dgm:pt>
    <dgm:pt modelId="{F769D580-31C2-46F3-B22D-15F2846FCFB7}">
      <dgm:prSet phldrT="[Text]"/>
      <dgm:spPr/>
      <dgm:t>
        <a:bodyPr/>
        <a:lstStyle/>
        <a:p>
          <a:r>
            <a:rPr lang="en-US"/>
            <a:t>DMOs</a:t>
          </a:r>
        </a:p>
      </dgm:t>
    </dgm:pt>
    <dgm:pt modelId="{8D71DEEF-26CB-4FCC-B95B-FEB13119B9C7}" type="parTrans" cxnId="{33248063-E983-4566-99A8-4C8F93488659}">
      <dgm:prSet/>
      <dgm:spPr/>
      <dgm:t>
        <a:bodyPr/>
        <a:lstStyle/>
        <a:p>
          <a:endParaRPr lang="en-US"/>
        </a:p>
      </dgm:t>
    </dgm:pt>
    <dgm:pt modelId="{E56D6233-0D18-4192-BCB5-491984F25181}" type="sibTrans" cxnId="{33248063-E983-4566-99A8-4C8F93488659}">
      <dgm:prSet/>
      <dgm:spPr/>
      <dgm:t>
        <a:bodyPr/>
        <a:lstStyle/>
        <a:p>
          <a:endParaRPr lang="en-US"/>
        </a:p>
      </dgm:t>
    </dgm:pt>
    <dgm:pt modelId="{A02474A2-1F1E-456F-8D33-E04A702E59EF}">
      <dgm:prSet phldrT="[Text]"/>
      <dgm:spPr/>
      <dgm:t>
        <a:bodyPr/>
        <a:lstStyle/>
        <a:p>
          <a:r>
            <a:rPr lang="en-US"/>
            <a:t>Community based partners, i.e Chiefs, Farmers Associations, NGOs</a:t>
          </a:r>
        </a:p>
      </dgm:t>
    </dgm:pt>
    <dgm:pt modelId="{FEE3E107-DB3E-488D-A37C-9A57E5937D28}" type="parTrans" cxnId="{EBA6C000-99FC-45A9-A1AF-A0E625E72C62}">
      <dgm:prSet/>
      <dgm:spPr/>
      <dgm:t>
        <a:bodyPr/>
        <a:lstStyle/>
        <a:p>
          <a:endParaRPr lang="en-US"/>
        </a:p>
      </dgm:t>
    </dgm:pt>
    <dgm:pt modelId="{70DB501B-4F2E-41EB-AE97-A561C3932DFA}" type="sibTrans" cxnId="{EBA6C000-99FC-45A9-A1AF-A0E625E72C62}">
      <dgm:prSet/>
      <dgm:spPr/>
      <dgm:t>
        <a:bodyPr/>
        <a:lstStyle/>
        <a:p>
          <a:endParaRPr lang="en-US"/>
        </a:p>
      </dgm:t>
    </dgm:pt>
    <dgm:pt modelId="{2BD4751D-ABB0-4129-9612-57DAB98684B2}">
      <dgm:prSet phldrT="[Text]"/>
      <dgm:spPr/>
      <dgm:t>
        <a:bodyPr/>
        <a:lstStyle/>
        <a:p>
          <a:r>
            <a:rPr lang="en-US"/>
            <a:t>Stakeholders at National and Regional Levels, i.e. DMMU, DWA, WRMA, MAL, MOH, CSO, etc</a:t>
          </a:r>
        </a:p>
      </dgm:t>
    </dgm:pt>
    <dgm:pt modelId="{44247816-8B89-4857-A2F0-3D9670B0318B}" type="parTrans" cxnId="{2C30895E-DCFE-4232-9521-CFB01C4A06A4}">
      <dgm:prSet/>
      <dgm:spPr/>
      <dgm:t>
        <a:bodyPr/>
        <a:lstStyle/>
        <a:p>
          <a:endParaRPr lang="en-US"/>
        </a:p>
      </dgm:t>
    </dgm:pt>
    <dgm:pt modelId="{149DED0E-365E-40A5-BA87-5CC855AD08B0}" type="sibTrans" cxnId="{2C30895E-DCFE-4232-9521-CFB01C4A06A4}">
      <dgm:prSet/>
      <dgm:spPr/>
      <dgm:t>
        <a:bodyPr/>
        <a:lstStyle/>
        <a:p>
          <a:endParaRPr lang="en-US"/>
        </a:p>
      </dgm:t>
    </dgm:pt>
    <dgm:pt modelId="{690C6936-AFAA-4C5F-869C-F7CB606E0747}">
      <dgm:prSet phldrT="[Text]"/>
      <dgm:spPr/>
      <dgm:t>
        <a:bodyPr/>
        <a:lstStyle/>
        <a:p>
          <a:r>
            <a:rPr lang="en-US"/>
            <a:t>District level partners, i.e DMMU, DACO, NGOs, etc</a:t>
          </a:r>
        </a:p>
      </dgm:t>
    </dgm:pt>
    <dgm:pt modelId="{25B4C56D-9CE4-47BB-AF3F-4DC43979DF22}" type="parTrans" cxnId="{382B147A-D751-4611-88CA-D6679236D1CD}">
      <dgm:prSet/>
      <dgm:spPr/>
      <dgm:t>
        <a:bodyPr/>
        <a:lstStyle/>
        <a:p>
          <a:endParaRPr lang="en-US"/>
        </a:p>
      </dgm:t>
    </dgm:pt>
    <dgm:pt modelId="{C4BCA654-BCA0-4B60-9FC4-0E55C1AFEEC5}" type="sibTrans" cxnId="{382B147A-D751-4611-88CA-D6679236D1CD}">
      <dgm:prSet/>
      <dgm:spPr/>
      <dgm:t>
        <a:bodyPr/>
        <a:lstStyle/>
        <a:p>
          <a:endParaRPr lang="en-US"/>
        </a:p>
      </dgm:t>
    </dgm:pt>
    <dgm:pt modelId="{B36E6022-9973-45FD-AC5A-32D3C0549F0D}" type="pres">
      <dgm:prSet presAssocID="{482641BD-3CA8-4467-AC51-1203C36F5200}" presName="hierChild1" presStyleCnt="0">
        <dgm:presLayoutVars>
          <dgm:chPref val="1"/>
          <dgm:dir/>
          <dgm:animOne val="branch"/>
          <dgm:animLvl val="lvl"/>
          <dgm:resizeHandles/>
        </dgm:presLayoutVars>
      </dgm:prSet>
      <dgm:spPr/>
      <dgm:t>
        <a:bodyPr/>
        <a:lstStyle/>
        <a:p>
          <a:endParaRPr lang="en-US"/>
        </a:p>
      </dgm:t>
    </dgm:pt>
    <dgm:pt modelId="{F3E5792A-01D1-4FB8-A3D8-39AA23674A7A}" type="pres">
      <dgm:prSet presAssocID="{B63B1094-3978-401F-98B8-E0DEACEDD8F6}" presName="hierRoot1" presStyleCnt="0"/>
      <dgm:spPr/>
    </dgm:pt>
    <dgm:pt modelId="{AAEAF2C3-0FA8-4283-9C8A-69E2AEC91BCE}" type="pres">
      <dgm:prSet presAssocID="{B63B1094-3978-401F-98B8-E0DEACEDD8F6}" presName="composite" presStyleCnt="0"/>
      <dgm:spPr/>
    </dgm:pt>
    <dgm:pt modelId="{236DA420-41F2-488E-AFD1-7249351E7214}" type="pres">
      <dgm:prSet presAssocID="{B63B1094-3978-401F-98B8-E0DEACEDD8F6}" presName="image" presStyleLbl="node0" presStyleIdx="0" presStyleCnt="1"/>
      <dgm:spPr/>
    </dgm:pt>
    <dgm:pt modelId="{5519CFF7-AF58-4D77-A1F3-2A0F32622020}" type="pres">
      <dgm:prSet presAssocID="{B63B1094-3978-401F-98B8-E0DEACEDD8F6}" presName="text" presStyleLbl="revTx" presStyleIdx="0" presStyleCnt="6">
        <dgm:presLayoutVars>
          <dgm:chPref val="3"/>
        </dgm:presLayoutVars>
      </dgm:prSet>
      <dgm:spPr/>
      <dgm:t>
        <a:bodyPr/>
        <a:lstStyle/>
        <a:p>
          <a:endParaRPr lang="en-US"/>
        </a:p>
      </dgm:t>
    </dgm:pt>
    <dgm:pt modelId="{C1FC5380-F4EC-48CE-A31C-E6594A8B0A7B}" type="pres">
      <dgm:prSet presAssocID="{B63B1094-3978-401F-98B8-E0DEACEDD8F6}" presName="hierChild2" presStyleCnt="0"/>
      <dgm:spPr/>
    </dgm:pt>
    <dgm:pt modelId="{0376D33F-2089-49B3-8EC6-034C3E49DDF2}" type="pres">
      <dgm:prSet presAssocID="{613C7A3D-2E50-450A-AD0B-D851BBDEECD1}" presName="Name10" presStyleLbl="parChTrans1D2" presStyleIdx="0" presStyleCnt="2"/>
      <dgm:spPr/>
      <dgm:t>
        <a:bodyPr/>
        <a:lstStyle/>
        <a:p>
          <a:endParaRPr lang="en-US"/>
        </a:p>
      </dgm:t>
    </dgm:pt>
    <dgm:pt modelId="{F599D70C-1162-4FF1-962D-D09E4865C8BA}" type="pres">
      <dgm:prSet presAssocID="{F72A0F85-C75F-4401-9D66-6953803D1E53}" presName="hierRoot2" presStyleCnt="0"/>
      <dgm:spPr/>
    </dgm:pt>
    <dgm:pt modelId="{1806B37C-DE87-4D5E-B1BA-D530FDAD8B7F}" type="pres">
      <dgm:prSet presAssocID="{F72A0F85-C75F-4401-9D66-6953803D1E53}" presName="composite2" presStyleCnt="0"/>
      <dgm:spPr/>
    </dgm:pt>
    <dgm:pt modelId="{B5673AC0-0028-4659-BD30-A1734AB2C724}" type="pres">
      <dgm:prSet presAssocID="{F72A0F85-C75F-4401-9D66-6953803D1E53}" presName="image2" presStyleLbl="node2" presStyleIdx="0" presStyleCnt="2"/>
      <dgm:spPr/>
    </dgm:pt>
    <dgm:pt modelId="{A9AE2052-7F2E-4A87-96DF-2A02221E0A83}" type="pres">
      <dgm:prSet presAssocID="{F72A0F85-C75F-4401-9D66-6953803D1E53}" presName="text2" presStyleLbl="revTx" presStyleIdx="1" presStyleCnt="6">
        <dgm:presLayoutVars>
          <dgm:chPref val="3"/>
        </dgm:presLayoutVars>
      </dgm:prSet>
      <dgm:spPr/>
      <dgm:t>
        <a:bodyPr/>
        <a:lstStyle/>
        <a:p>
          <a:endParaRPr lang="en-US"/>
        </a:p>
      </dgm:t>
    </dgm:pt>
    <dgm:pt modelId="{3C3F06A1-BCB4-47FB-A345-BC263F91C930}" type="pres">
      <dgm:prSet presAssocID="{F72A0F85-C75F-4401-9D66-6953803D1E53}" presName="hierChild3" presStyleCnt="0"/>
      <dgm:spPr/>
    </dgm:pt>
    <dgm:pt modelId="{86E267CD-6E95-4132-B07A-2C9F3F622A1F}" type="pres">
      <dgm:prSet presAssocID="{8D71DEEF-26CB-4FCC-B95B-FEB13119B9C7}" presName="Name17" presStyleLbl="parChTrans1D3" presStyleIdx="0" presStyleCnt="3"/>
      <dgm:spPr/>
      <dgm:t>
        <a:bodyPr/>
        <a:lstStyle/>
        <a:p>
          <a:endParaRPr lang="en-US"/>
        </a:p>
      </dgm:t>
    </dgm:pt>
    <dgm:pt modelId="{AB63EC21-5CBD-4D0B-9EE7-8D0B7D6B3E09}" type="pres">
      <dgm:prSet presAssocID="{F769D580-31C2-46F3-B22D-15F2846FCFB7}" presName="hierRoot3" presStyleCnt="0"/>
      <dgm:spPr/>
    </dgm:pt>
    <dgm:pt modelId="{15D9EA46-7216-4500-BDD5-4F45588549D2}" type="pres">
      <dgm:prSet presAssocID="{F769D580-31C2-46F3-B22D-15F2846FCFB7}" presName="composite3" presStyleCnt="0"/>
      <dgm:spPr/>
    </dgm:pt>
    <dgm:pt modelId="{5B17E6A3-D92C-4787-BAD8-60FB490B128F}" type="pres">
      <dgm:prSet presAssocID="{F769D580-31C2-46F3-B22D-15F2846FCFB7}" presName="image3" presStyleLbl="node3" presStyleIdx="0" presStyleCnt="3"/>
      <dgm:spPr/>
    </dgm:pt>
    <dgm:pt modelId="{D84BD6A0-6ABE-4B64-B56D-2935DD00C386}" type="pres">
      <dgm:prSet presAssocID="{F769D580-31C2-46F3-B22D-15F2846FCFB7}" presName="text3" presStyleLbl="revTx" presStyleIdx="2" presStyleCnt="6">
        <dgm:presLayoutVars>
          <dgm:chPref val="3"/>
        </dgm:presLayoutVars>
      </dgm:prSet>
      <dgm:spPr/>
      <dgm:t>
        <a:bodyPr/>
        <a:lstStyle/>
        <a:p>
          <a:endParaRPr lang="en-US"/>
        </a:p>
      </dgm:t>
    </dgm:pt>
    <dgm:pt modelId="{8C106AF0-82E6-4475-B47D-706536731C06}" type="pres">
      <dgm:prSet presAssocID="{F769D580-31C2-46F3-B22D-15F2846FCFB7}" presName="hierChild4" presStyleCnt="0"/>
      <dgm:spPr/>
    </dgm:pt>
    <dgm:pt modelId="{F7C012FB-7B7A-4B76-9B66-30A4F6B3F02B}" type="pres">
      <dgm:prSet presAssocID="{FEE3E107-DB3E-488D-A37C-9A57E5937D28}" presName="Name17" presStyleLbl="parChTrans1D3" presStyleIdx="1" presStyleCnt="3"/>
      <dgm:spPr/>
      <dgm:t>
        <a:bodyPr/>
        <a:lstStyle/>
        <a:p>
          <a:endParaRPr lang="en-US"/>
        </a:p>
      </dgm:t>
    </dgm:pt>
    <dgm:pt modelId="{561AF69E-D7EF-41E2-AF12-78C2FECAAD02}" type="pres">
      <dgm:prSet presAssocID="{A02474A2-1F1E-456F-8D33-E04A702E59EF}" presName="hierRoot3" presStyleCnt="0"/>
      <dgm:spPr/>
    </dgm:pt>
    <dgm:pt modelId="{BD0B63F6-3541-4FC2-9765-FE67886CDEA1}" type="pres">
      <dgm:prSet presAssocID="{A02474A2-1F1E-456F-8D33-E04A702E59EF}" presName="composite3" presStyleCnt="0"/>
      <dgm:spPr/>
    </dgm:pt>
    <dgm:pt modelId="{6FF0BD08-E3BD-4B87-BD1D-B4E52A2BA8E2}" type="pres">
      <dgm:prSet presAssocID="{A02474A2-1F1E-456F-8D33-E04A702E59EF}" presName="image3" presStyleLbl="node3" presStyleIdx="1" presStyleCnt="3"/>
      <dgm:spPr/>
    </dgm:pt>
    <dgm:pt modelId="{827A951C-75C7-4CE0-B0A9-18D0B3E9B39F}" type="pres">
      <dgm:prSet presAssocID="{A02474A2-1F1E-456F-8D33-E04A702E59EF}" presName="text3" presStyleLbl="revTx" presStyleIdx="3" presStyleCnt="6">
        <dgm:presLayoutVars>
          <dgm:chPref val="3"/>
        </dgm:presLayoutVars>
      </dgm:prSet>
      <dgm:spPr/>
      <dgm:t>
        <a:bodyPr/>
        <a:lstStyle/>
        <a:p>
          <a:endParaRPr lang="en-US"/>
        </a:p>
      </dgm:t>
    </dgm:pt>
    <dgm:pt modelId="{5C6F3791-9B2C-4301-829E-E6A8387639A5}" type="pres">
      <dgm:prSet presAssocID="{A02474A2-1F1E-456F-8D33-E04A702E59EF}" presName="hierChild4" presStyleCnt="0"/>
      <dgm:spPr/>
    </dgm:pt>
    <dgm:pt modelId="{94EE9523-8266-4176-AF25-05C93DC19737}" type="pres">
      <dgm:prSet presAssocID="{44247816-8B89-4857-A2F0-3D9670B0318B}" presName="Name10" presStyleLbl="parChTrans1D2" presStyleIdx="1" presStyleCnt="2"/>
      <dgm:spPr/>
      <dgm:t>
        <a:bodyPr/>
        <a:lstStyle/>
        <a:p>
          <a:endParaRPr lang="en-US"/>
        </a:p>
      </dgm:t>
    </dgm:pt>
    <dgm:pt modelId="{5B996DD3-3F2F-429B-9881-DB40E376892F}" type="pres">
      <dgm:prSet presAssocID="{2BD4751D-ABB0-4129-9612-57DAB98684B2}" presName="hierRoot2" presStyleCnt="0"/>
      <dgm:spPr/>
    </dgm:pt>
    <dgm:pt modelId="{C3AB7408-D954-4AF7-884A-C4CEA727472D}" type="pres">
      <dgm:prSet presAssocID="{2BD4751D-ABB0-4129-9612-57DAB98684B2}" presName="composite2" presStyleCnt="0"/>
      <dgm:spPr/>
    </dgm:pt>
    <dgm:pt modelId="{B5E29D44-0249-4F22-A0FD-A7DABA63713E}" type="pres">
      <dgm:prSet presAssocID="{2BD4751D-ABB0-4129-9612-57DAB98684B2}" presName="image2" presStyleLbl="node2" presStyleIdx="1" presStyleCnt="2"/>
      <dgm:spPr/>
    </dgm:pt>
    <dgm:pt modelId="{DFCC43EB-02D4-426E-92FA-075095D4FD50}" type="pres">
      <dgm:prSet presAssocID="{2BD4751D-ABB0-4129-9612-57DAB98684B2}" presName="text2" presStyleLbl="revTx" presStyleIdx="4" presStyleCnt="6">
        <dgm:presLayoutVars>
          <dgm:chPref val="3"/>
        </dgm:presLayoutVars>
      </dgm:prSet>
      <dgm:spPr/>
      <dgm:t>
        <a:bodyPr/>
        <a:lstStyle/>
        <a:p>
          <a:endParaRPr lang="en-US"/>
        </a:p>
      </dgm:t>
    </dgm:pt>
    <dgm:pt modelId="{585C25A0-0C3E-4527-94D3-825FA0473768}" type="pres">
      <dgm:prSet presAssocID="{2BD4751D-ABB0-4129-9612-57DAB98684B2}" presName="hierChild3" presStyleCnt="0"/>
      <dgm:spPr/>
    </dgm:pt>
    <dgm:pt modelId="{B82D6DA4-B3FE-45F3-98E8-57691AC212D5}" type="pres">
      <dgm:prSet presAssocID="{25B4C56D-9CE4-47BB-AF3F-4DC43979DF22}" presName="Name17" presStyleLbl="parChTrans1D3" presStyleIdx="2" presStyleCnt="3"/>
      <dgm:spPr/>
      <dgm:t>
        <a:bodyPr/>
        <a:lstStyle/>
        <a:p>
          <a:endParaRPr lang="en-US"/>
        </a:p>
      </dgm:t>
    </dgm:pt>
    <dgm:pt modelId="{F629951C-0D69-4BB2-B6B8-02030A373165}" type="pres">
      <dgm:prSet presAssocID="{690C6936-AFAA-4C5F-869C-F7CB606E0747}" presName="hierRoot3" presStyleCnt="0"/>
      <dgm:spPr/>
    </dgm:pt>
    <dgm:pt modelId="{526E99E5-EE01-4612-A6F2-1F95D49380E9}" type="pres">
      <dgm:prSet presAssocID="{690C6936-AFAA-4C5F-869C-F7CB606E0747}" presName="composite3" presStyleCnt="0"/>
      <dgm:spPr/>
    </dgm:pt>
    <dgm:pt modelId="{1C50C569-F470-42DE-829D-C7AFD19F456C}" type="pres">
      <dgm:prSet presAssocID="{690C6936-AFAA-4C5F-869C-F7CB606E0747}" presName="image3" presStyleLbl="node3" presStyleIdx="2" presStyleCnt="3"/>
      <dgm:spPr/>
    </dgm:pt>
    <dgm:pt modelId="{23DC7B22-8BD3-4021-B96B-C2F6621BBFF2}" type="pres">
      <dgm:prSet presAssocID="{690C6936-AFAA-4C5F-869C-F7CB606E0747}" presName="text3" presStyleLbl="revTx" presStyleIdx="5" presStyleCnt="6">
        <dgm:presLayoutVars>
          <dgm:chPref val="3"/>
        </dgm:presLayoutVars>
      </dgm:prSet>
      <dgm:spPr/>
      <dgm:t>
        <a:bodyPr/>
        <a:lstStyle/>
        <a:p>
          <a:endParaRPr lang="en-US"/>
        </a:p>
      </dgm:t>
    </dgm:pt>
    <dgm:pt modelId="{30E5E239-201B-481E-B52D-CB787A6231B9}" type="pres">
      <dgm:prSet presAssocID="{690C6936-AFAA-4C5F-869C-F7CB606E0747}" presName="hierChild4" presStyleCnt="0"/>
      <dgm:spPr/>
    </dgm:pt>
  </dgm:ptLst>
  <dgm:cxnLst>
    <dgm:cxn modelId="{052D311B-D44A-4196-A0B1-524D2EAC0921}" type="presOf" srcId="{A02474A2-1F1E-456F-8D33-E04A702E59EF}" destId="{827A951C-75C7-4CE0-B0A9-18D0B3E9B39F}" srcOrd="0" destOrd="0" presId="urn:microsoft.com/office/officeart/2009/layout/CirclePictureHierarchy"/>
    <dgm:cxn modelId="{33248063-E983-4566-99A8-4C8F93488659}" srcId="{F72A0F85-C75F-4401-9D66-6953803D1E53}" destId="{F769D580-31C2-46F3-B22D-15F2846FCFB7}" srcOrd="0" destOrd="0" parTransId="{8D71DEEF-26CB-4FCC-B95B-FEB13119B9C7}" sibTransId="{E56D6233-0D18-4192-BCB5-491984F25181}"/>
    <dgm:cxn modelId="{0F71F227-C958-4F71-9568-BF2A08539A37}" type="presOf" srcId="{690C6936-AFAA-4C5F-869C-F7CB606E0747}" destId="{23DC7B22-8BD3-4021-B96B-C2F6621BBFF2}" srcOrd="0" destOrd="0" presId="urn:microsoft.com/office/officeart/2009/layout/CirclePictureHierarchy"/>
    <dgm:cxn modelId="{49095883-719F-4BEA-87AA-80E82C8F95F6}" type="presOf" srcId="{613C7A3D-2E50-450A-AD0B-D851BBDEECD1}" destId="{0376D33F-2089-49B3-8EC6-034C3E49DDF2}" srcOrd="0" destOrd="0" presId="urn:microsoft.com/office/officeart/2009/layout/CirclePictureHierarchy"/>
    <dgm:cxn modelId="{0B4B64F5-451C-4DB2-BD40-81822C196151}" type="presOf" srcId="{44247816-8B89-4857-A2F0-3D9670B0318B}" destId="{94EE9523-8266-4176-AF25-05C93DC19737}" srcOrd="0" destOrd="0" presId="urn:microsoft.com/office/officeart/2009/layout/CirclePictureHierarchy"/>
    <dgm:cxn modelId="{12D36638-4460-4BC7-BFDF-4F29B8AC300D}" type="presOf" srcId="{482641BD-3CA8-4467-AC51-1203C36F5200}" destId="{B36E6022-9973-45FD-AC5A-32D3C0549F0D}" srcOrd="0" destOrd="0" presId="urn:microsoft.com/office/officeart/2009/layout/CirclePictureHierarchy"/>
    <dgm:cxn modelId="{2C30895E-DCFE-4232-9521-CFB01C4A06A4}" srcId="{B63B1094-3978-401F-98B8-E0DEACEDD8F6}" destId="{2BD4751D-ABB0-4129-9612-57DAB98684B2}" srcOrd="1" destOrd="0" parTransId="{44247816-8B89-4857-A2F0-3D9670B0318B}" sibTransId="{149DED0E-365E-40A5-BA87-5CC855AD08B0}"/>
    <dgm:cxn modelId="{EBA6C000-99FC-45A9-A1AF-A0E625E72C62}" srcId="{F72A0F85-C75F-4401-9D66-6953803D1E53}" destId="{A02474A2-1F1E-456F-8D33-E04A702E59EF}" srcOrd="1" destOrd="0" parTransId="{FEE3E107-DB3E-488D-A37C-9A57E5937D28}" sibTransId="{70DB501B-4F2E-41EB-AE97-A561C3932DFA}"/>
    <dgm:cxn modelId="{179AFBDB-B3CA-4C59-AC59-F7140158019C}" type="presOf" srcId="{F769D580-31C2-46F3-B22D-15F2846FCFB7}" destId="{D84BD6A0-6ABE-4B64-B56D-2935DD00C386}" srcOrd="0" destOrd="0" presId="urn:microsoft.com/office/officeart/2009/layout/CirclePictureHierarchy"/>
    <dgm:cxn modelId="{382B147A-D751-4611-88CA-D6679236D1CD}" srcId="{2BD4751D-ABB0-4129-9612-57DAB98684B2}" destId="{690C6936-AFAA-4C5F-869C-F7CB606E0747}" srcOrd="0" destOrd="0" parTransId="{25B4C56D-9CE4-47BB-AF3F-4DC43979DF22}" sibTransId="{C4BCA654-BCA0-4B60-9FC4-0E55C1AFEEC5}"/>
    <dgm:cxn modelId="{D2B67F1A-A2CA-423E-8655-BC6C86BF98D6}" type="presOf" srcId="{FEE3E107-DB3E-488D-A37C-9A57E5937D28}" destId="{F7C012FB-7B7A-4B76-9B66-30A4F6B3F02B}" srcOrd="0" destOrd="0" presId="urn:microsoft.com/office/officeart/2009/layout/CirclePictureHierarchy"/>
    <dgm:cxn modelId="{FDBC4C86-6E75-4269-BB75-D79CC34DE52A}" type="presOf" srcId="{2BD4751D-ABB0-4129-9612-57DAB98684B2}" destId="{DFCC43EB-02D4-426E-92FA-075095D4FD50}" srcOrd="0" destOrd="0" presId="urn:microsoft.com/office/officeart/2009/layout/CirclePictureHierarchy"/>
    <dgm:cxn modelId="{A863ABBA-6A26-4F95-832B-FCA2CF272FC3}" type="presOf" srcId="{F72A0F85-C75F-4401-9D66-6953803D1E53}" destId="{A9AE2052-7F2E-4A87-96DF-2A02221E0A83}" srcOrd="0" destOrd="0" presId="urn:microsoft.com/office/officeart/2009/layout/CirclePictureHierarchy"/>
    <dgm:cxn modelId="{0AA26E46-4332-44AB-878E-0F538AEEE3DC}" srcId="{482641BD-3CA8-4467-AC51-1203C36F5200}" destId="{B63B1094-3978-401F-98B8-E0DEACEDD8F6}" srcOrd="0" destOrd="0" parTransId="{16572F2E-9B30-4A94-B23C-32A655DFED98}" sibTransId="{D373138C-2DFF-40BD-8316-5E562B77C586}"/>
    <dgm:cxn modelId="{1C83996F-ECB7-47CD-8EB1-5D679A697E93}" type="presOf" srcId="{B63B1094-3978-401F-98B8-E0DEACEDD8F6}" destId="{5519CFF7-AF58-4D77-A1F3-2A0F32622020}" srcOrd="0" destOrd="0" presId="urn:microsoft.com/office/officeart/2009/layout/CirclePictureHierarchy"/>
    <dgm:cxn modelId="{71ED0486-803C-460E-8B29-9D3A2F6776A7}" srcId="{B63B1094-3978-401F-98B8-E0DEACEDD8F6}" destId="{F72A0F85-C75F-4401-9D66-6953803D1E53}" srcOrd="0" destOrd="0" parTransId="{613C7A3D-2E50-450A-AD0B-D851BBDEECD1}" sibTransId="{9570A2D6-6180-405F-985F-2A7694B45D37}"/>
    <dgm:cxn modelId="{7C7926E8-4374-444E-92FB-EA515AD97A34}" type="presOf" srcId="{25B4C56D-9CE4-47BB-AF3F-4DC43979DF22}" destId="{B82D6DA4-B3FE-45F3-98E8-57691AC212D5}" srcOrd="0" destOrd="0" presId="urn:microsoft.com/office/officeart/2009/layout/CirclePictureHierarchy"/>
    <dgm:cxn modelId="{03350480-658B-44EC-A80C-5685E67C5312}" type="presOf" srcId="{8D71DEEF-26CB-4FCC-B95B-FEB13119B9C7}" destId="{86E267CD-6E95-4132-B07A-2C9F3F622A1F}" srcOrd="0" destOrd="0" presId="urn:microsoft.com/office/officeart/2009/layout/CirclePictureHierarchy"/>
    <dgm:cxn modelId="{412C522F-76CC-4188-8BB5-791DB3D1DD3D}" type="presParOf" srcId="{B36E6022-9973-45FD-AC5A-32D3C0549F0D}" destId="{F3E5792A-01D1-4FB8-A3D8-39AA23674A7A}" srcOrd="0" destOrd="0" presId="urn:microsoft.com/office/officeart/2009/layout/CirclePictureHierarchy"/>
    <dgm:cxn modelId="{6E2E50B2-504E-42D0-BF15-172F91355E7A}" type="presParOf" srcId="{F3E5792A-01D1-4FB8-A3D8-39AA23674A7A}" destId="{AAEAF2C3-0FA8-4283-9C8A-69E2AEC91BCE}" srcOrd="0" destOrd="0" presId="urn:microsoft.com/office/officeart/2009/layout/CirclePictureHierarchy"/>
    <dgm:cxn modelId="{DC5D2FE9-222A-4AE2-A0C0-01E9D4B05B8B}" type="presParOf" srcId="{AAEAF2C3-0FA8-4283-9C8A-69E2AEC91BCE}" destId="{236DA420-41F2-488E-AFD1-7249351E7214}" srcOrd="0" destOrd="0" presId="urn:microsoft.com/office/officeart/2009/layout/CirclePictureHierarchy"/>
    <dgm:cxn modelId="{654DE32F-BF1C-4EFD-B840-DE7293FD0280}" type="presParOf" srcId="{AAEAF2C3-0FA8-4283-9C8A-69E2AEC91BCE}" destId="{5519CFF7-AF58-4D77-A1F3-2A0F32622020}" srcOrd="1" destOrd="0" presId="urn:microsoft.com/office/officeart/2009/layout/CirclePictureHierarchy"/>
    <dgm:cxn modelId="{A2A7ECFB-9B9A-42E7-BEEB-5B3C4A8FCA13}" type="presParOf" srcId="{F3E5792A-01D1-4FB8-A3D8-39AA23674A7A}" destId="{C1FC5380-F4EC-48CE-A31C-E6594A8B0A7B}" srcOrd="1" destOrd="0" presId="urn:microsoft.com/office/officeart/2009/layout/CirclePictureHierarchy"/>
    <dgm:cxn modelId="{4EFA9A26-3A0F-404D-865E-E87BAFD2F90C}" type="presParOf" srcId="{C1FC5380-F4EC-48CE-A31C-E6594A8B0A7B}" destId="{0376D33F-2089-49B3-8EC6-034C3E49DDF2}" srcOrd="0" destOrd="0" presId="urn:microsoft.com/office/officeart/2009/layout/CirclePictureHierarchy"/>
    <dgm:cxn modelId="{D25041E2-9DC0-419F-84B9-7B00326BA3AB}" type="presParOf" srcId="{C1FC5380-F4EC-48CE-A31C-E6594A8B0A7B}" destId="{F599D70C-1162-4FF1-962D-D09E4865C8BA}" srcOrd="1" destOrd="0" presId="urn:microsoft.com/office/officeart/2009/layout/CirclePictureHierarchy"/>
    <dgm:cxn modelId="{983EFC81-DE69-432B-A96A-2961FEE79A39}" type="presParOf" srcId="{F599D70C-1162-4FF1-962D-D09E4865C8BA}" destId="{1806B37C-DE87-4D5E-B1BA-D530FDAD8B7F}" srcOrd="0" destOrd="0" presId="urn:microsoft.com/office/officeart/2009/layout/CirclePictureHierarchy"/>
    <dgm:cxn modelId="{D238E017-D7E1-4C71-B978-3532280E21BF}" type="presParOf" srcId="{1806B37C-DE87-4D5E-B1BA-D530FDAD8B7F}" destId="{B5673AC0-0028-4659-BD30-A1734AB2C724}" srcOrd="0" destOrd="0" presId="urn:microsoft.com/office/officeart/2009/layout/CirclePictureHierarchy"/>
    <dgm:cxn modelId="{4CEE18E9-6DBF-4292-8C81-4127B2CCCB2F}" type="presParOf" srcId="{1806B37C-DE87-4D5E-B1BA-D530FDAD8B7F}" destId="{A9AE2052-7F2E-4A87-96DF-2A02221E0A83}" srcOrd="1" destOrd="0" presId="urn:microsoft.com/office/officeart/2009/layout/CirclePictureHierarchy"/>
    <dgm:cxn modelId="{A9A38A0C-8922-491D-AF71-41431FAC614E}" type="presParOf" srcId="{F599D70C-1162-4FF1-962D-D09E4865C8BA}" destId="{3C3F06A1-BCB4-47FB-A345-BC263F91C930}" srcOrd="1" destOrd="0" presId="urn:microsoft.com/office/officeart/2009/layout/CirclePictureHierarchy"/>
    <dgm:cxn modelId="{6378B6DC-BD6A-487D-9553-5009E68B5102}" type="presParOf" srcId="{3C3F06A1-BCB4-47FB-A345-BC263F91C930}" destId="{86E267CD-6E95-4132-B07A-2C9F3F622A1F}" srcOrd="0" destOrd="0" presId="urn:microsoft.com/office/officeart/2009/layout/CirclePictureHierarchy"/>
    <dgm:cxn modelId="{A799CBDD-4534-4E7E-802D-169E562267D2}" type="presParOf" srcId="{3C3F06A1-BCB4-47FB-A345-BC263F91C930}" destId="{AB63EC21-5CBD-4D0B-9EE7-8D0B7D6B3E09}" srcOrd="1" destOrd="0" presId="urn:microsoft.com/office/officeart/2009/layout/CirclePictureHierarchy"/>
    <dgm:cxn modelId="{2C4A5704-4537-49E6-BF95-FD4C16033EC4}" type="presParOf" srcId="{AB63EC21-5CBD-4D0B-9EE7-8D0B7D6B3E09}" destId="{15D9EA46-7216-4500-BDD5-4F45588549D2}" srcOrd="0" destOrd="0" presId="urn:microsoft.com/office/officeart/2009/layout/CirclePictureHierarchy"/>
    <dgm:cxn modelId="{7BCFC6B3-367D-4936-BAD0-FDD2A5B3A5A7}" type="presParOf" srcId="{15D9EA46-7216-4500-BDD5-4F45588549D2}" destId="{5B17E6A3-D92C-4787-BAD8-60FB490B128F}" srcOrd="0" destOrd="0" presId="urn:microsoft.com/office/officeart/2009/layout/CirclePictureHierarchy"/>
    <dgm:cxn modelId="{F8DCBB79-BB3D-4390-BA7F-F6C1067934E7}" type="presParOf" srcId="{15D9EA46-7216-4500-BDD5-4F45588549D2}" destId="{D84BD6A0-6ABE-4B64-B56D-2935DD00C386}" srcOrd="1" destOrd="0" presId="urn:microsoft.com/office/officeart/2009/layout/CirclePictureHierarchy"/>
    <dgm:cxn modelId="{A2ABB648-8F81-47B4-B188-C1CBF788ABCC}" type="presParOf" srcId="{AB63EC21-5CBD-4D0B-9EE7-8D0B7D6B3E09}" destId="{8C106AF0-82E6-4475-B47D-706536731C06}" srcOrd="1" destOrd="0" presId="urn:microsoft.com/office/officeart/2009/layout/CirclePictureHierarchy"/>
    <dgm:cxn modelId="{49340D90-E509-4C4B-895A-FEAEEBE750BC}" type="presParOf" srcId="{3C3F06A1-BCB4-47FB-A345-BC263F91C930}" destId="{F7C012FB-7B7A-4B76-9B66-30A4F6B3F02B}" srcOrd="2" destOrd="0" presId="urn:microsoft.com/office/officeart/2009/layout/CirclePictureHierarchy"/>
    <dgm:cxn modelId="{E4F9451F-0130-4C28-8F3B-3A1EA0DEA711}" type="presParOf" srcId="{3C3F06A1-BCB4-47FB-A345-BC263F91C930}" destId="{561AF69E-D7EF-41E2-AF12-78C2FECAAD02}" srcOrd="3" destOrd="0" presId="urn:microsoft.com/office/officeart/2009/layout/CirclePictureHierarchy"/>
    <dgm:cxn modelId="{E9D1651A-F0E2-4DA9-BBE2-0B8028815C00}" type="presParOf" srcId="{561AF69E-D7EF-41E2-AF12-78C2FECAAD02}" destId="{BD0B63F6-3541-4FC2-9765-FE67886CDEA1}" srcOrd="0" destOrd="0" presId="urn:microsoft.com/office/officeart/2009/layout/CirclePictureHierarchy"/>
    <dgm:cxn modelId="{AE669B99-3F26-4F5E-8404-9DCADEDC6C8E}" type="presParOf" srcId="{BD0B63F6-3541-4FC2-9765-FE67886CDEA1}" destId="{6FF0BD08-E3BD-4B87-BD1D-B4E52A2BA8E2}" srcOrd="0" destOrd="0" presId="urn:microsoft.com/office/officeart/2009/layout/CirclePictureHierarchy"/>
    <dgm:cxn modelId="{685A2BC7-97B1-4E32-8664-82254DFB6826}" type="presParOf" srcId="{BD0B63F6-3541-4FC2-9765-FE67886CDEA1}" destId="{827A951C-75C7-4CE0-B0A9-18D0B3E9B39F}" srcOrd="1" destOrd="0" presId="urn:microsoft.com/office/officeart/2009/layout/CirclePictureHierarchy"/>
    <dgm:cxn modelId="{E5B4A5BD-5876-4671-BC51-E94A51E04321}" type="presParOf" srcId="{561AF69E-D7EF-41E2-AF12-78C2FECAAD02}" destId="{5C6F3791-9B2C-4301-829E-E6A8387639A5}" srcOrd="1" destOrd="0" presId="urn:microsoft.com/office/officeart/2009/layout/CirclePictureHierarchy"/>
    <dgm:cxn modelId="{1E27E26C-7EFF-4B31-AAE1-8DCE55652FB0}" type="presParOf" srcId="{C1FC5380-F4EC-48CE-A31C-E6594A8B0A7B}" destId="{94EE9523-8266-4176-AF25-05C93DC19737}" srcOrd="2" destOrd="0" presId="urn:microsoft.com/office/officeart/2009/layout/CirclePictureHierarchy"/>
    <dgm:cxn modelId="{60105C65-C82C-4852-A380-6C4668E3B5E3}" type="presParOf" srcId="{C1FC5380-F4EC-48CE-A31C-E6594A8B0A7B}" destId="{5B996DD3-3F2F-429B-9881-DB40E376892F}" srcOrd="3" destOrd="0" presId="urn:microsoft.com/office/officeart/2009/layout/CirclePictureHierarchy"/>
    <dgm:cxn modelId="{6C51A30F-71F0-462C-B263-6E89BB993595}" type="presParOf" srcId="{5B996DD3-3F2F-429B-9881-DB40E376892F}" destId="{C3AB7408-D954-4AF7-884A-C4CEA727472D}" srcOrd="0" destOrd="0" presId="urn:microsoft.com/office/officeart/2009/layout/CirclePictureHierarchy"/>
    <dgm:cxn modelId="{FCD55605-D3E0-4B95-87BF-5193899688A6}" type="presParOf" srcId="{C3AB7408-D954-4AF7-884A-C4CEA727472D}" destId="{B5E29D44-0249-4F22-A0FD-A7DABA63713E}" srcOrd="0" destOrd="0" presId="urn:microsoft.com/office/officeart/2009/layout/CirclePictureHierarchy"/>
    <dgm:cxn modelId="{41393906-27F2-4D43-B5A8-1AF9AE1947BC}" type="presParOf" srcId="{C3AB7408-D954-4AF7-884A-C4CEA727472D}" destId="{DFCC43EB-02D4-426E-92FA-075095D4FD50}" srcOrd="1" destOrd="0" presId="urn:microsoft.com/office/officeart/2009/layout/CirclePictureHierarchy"/>
    <dgm:cxn modelId="{D87CF3B9-8BE8-4253-BE5A-9A11ED8E391E}" type="presParOf" srcId="{5B996DD3-3F2F-429B-9881-DB40E376892F}" destId="{585C25A0-0C3E-4527-94D3-825FA0473768}" srcOrd="1" destOrd="0" presId="urn:microsoft.com/office/officeart/2009/layout/CirclePictureHierarchy"/>
    <dgm:cxn modelId="{E2654FD5-4485-4824-A105-BED0C8A93664}" type="presParOf" srcId="{585C25A0-0C3E-4527-94D3-825FA0473768}" destId="{B82D6DA4-B3FE-45F3-98E8-57691AC212D5}" srcOrd="0" destOrd="0" presId="urn:microsoft.com/office/officeart/2009/layout/CirclePictureHierarchy"/>
    <dgm:cxn modelId="{2A3E32F6-D35A-40B9-B505-3768AFE07AEE}" type="presParOf" srcId="{585C25A0-0C3E-4527-94D3-825FA0473768}" destId="{F629951C-0D69-4BB2-B6B8-02030A373165}" srcOrd="1" destOrd="0" presId="urn:microsoft.com/office/officeart/2009/layout/CirclePictureHierarchy"/>
    <dgm:cxn modelId="{CBAF35DB-006E-486C-B816-33983A70FBAE}" type="presParOf" srcId="{F629951C-0D69-4BB2-B6B8-02030A373165}" destId="{526E99E5-EE01-4612-A6F2-1F95D49380E9}" srcOrd="0" destOrd="0" presId="urn:microsoft.com/office/officeart/2009/layout/CirclePictureHierarchy"/>
    <dgm:cxn modelId="{84BB5FDB-F639-4B98-8995-90D490B8D1C5}" type="presParOf" srcId="{526E99E5-EE01-4612-A6F2-1F95D49380E9}" destId="{1C50C569-F470-42DE-829D-C7AFD19F456C}" srcOrd="0" destOrd="0" presId="urn:microsoft.com/office/officeart/2009/layout/CirclePictureHierarchy"/>
    <dgm:cxn modelId="{21D340BB-9CB2-47E6-8D05-FBDB583A8A9A}" type="presParOf" srcId="{526E99E5-EE01-4612-A6F2-1F95D49380E9}" destId="{23DC7B22-8BD3-4021-B96B-C2F6621BBFF2}" srcOrd="1" destOrd="0" presId="urn:microsoft.com/office/officeart/2009/layout/CirclePictureHierarchy"/>
    <dgm:cxn modelId="{B46EC0AE-C34E-461D-BB89-2775024F0162}" type="presParOf" srcId="{F629951C-0D69-4BB2-B6B8-02030A373165}" destId="{30E5E239-201B-481E-B52D-CB787A6231B9}"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90D5-4F42-4C33-B381-CD393B37A1FF}">
      <dsp:nvSpPr>
        <dsp:cNvPr id="0" name=""/>
        <dsp:cNvSpPr/>
      </dsp:nvSpPr>
      <dsp:spPr>
        <a:xfrm>
          <a:off x="1736059" y="234077"/>
          <a:ext cx="1408137" cy="14081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Step 1 </a:t>
          </a:r>
          <a:br>
            <a:rPr lang="en-US" sz="1100" kern="1200" dirty="0"/>
          </a:br>
          <a:r>
            <a:rPr lang="en-US" sz="1100" kern="1200" dirty="0"/>
            <a:t>Stakeholder Inception Meeting</a:t>
          </a:r>
        </a:p>
      </dsp:txBody>
      <dsp:txXfrm>
        <a:off x="1942276" y="440294"/>
        <a:ext cx="995703" cy="995703"/>
      </dsp:txXfrm>
    </dsp:sp>
    <dsp:sp modelId="{973C755A-5077-47FB-BDC0-FF7A84FD3F26}">
      <dsp:nvSpPr>
        <dsp:cNvPr id="0" name=""/>
        <dsp:cNvSpPr/>
      </dsp:nvSpPr>
      <dsp:spPr>
        <a:xfrm rot="1850878">
          <a:off x="3129515" y="1201047"/>
          <a:ext cx="297309" cy="47524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135824" y="1273229"/>
        <a:ext cx="208116" cy="285148"/>
      </dsp:txXfrm>
    </dsp:sp>
    <dsp:sp modelId="{7C5A343C-E262-450D-959C-A644EA0CABBE}">
      <dsp:nvSpPr>
        <dsp:cNvPr id="0" name=""/>
        <dsp:cNvSpPr/>
      </dsp:nvSpPr>
      <dsp:spPr>
        <a:xfrm>
          <a:off x="3426591" y="1243755"/>
          <a:ext cx="1408137" cy="14081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Step 2</a:t>
          </a:r>
          <a:br>
            <a:rPr lang="en-US" sz="1100" kern="1200" dirty="0"/>
          </a:br>
          <a:r>
            <a:rPr lang="en-US" sz="1100" kern="1200" dirty="0"/>
            <a:t>Desk Literature Review</a:t>
          </a:r>
        </a:p>
      </dsp:txBody>
      <dsp:txXfrm>
        <a:off x="3632808" y="1449972"/>
        <a:ext cx="995703" cy="995703"/>
      </dsp:txXfrm>
    </dsp:sp>
    <dsp:sp modelId="{719BC63E-F731-4648-BC28-EDC25FC57AA9}">
      <dsp:nvSpPr>
        <dsp:cNvPr id="0" name=""/>
        <dsp:cNvSpPr/>
      </dsp:nvSpPr>
      <dsp:spPr>
        <a:xfrm rot="6480000">
          <a:off x="3619709" y="2705995"/>
          <a:ext cx="374794" cy="47524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3693301" y="2747577"/>
        <a:ext cx="262356" cy="285148"/>
      </dsp:txXfrm>
    </dsp:sp>
    <dsp:sp modelId="{91CB6799-0928-4E01-9EDA-41B17BB04FAF}">
      <dsp:nvSpPr>
        <dsp:cNvPr id="0" name=""/>
        <dsp:cNvSpPr/>
      </dsp:nvSpPr>
      <dsp:spPr>
        <a:xfrm>
          <a:off x="2772928" y="3255521"/>
          <a:ext cx="1408137" cy="14081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Step 3</a:t>
          </a:r>
          <a:br>
            <a:rPr lang="en-US" sz="1100" kern="1200" dirty="0"/>
          </a:br>
          <a:r>
            <a:rPr lang="en-US" sz="1100" kern="1200" dirty="0"/>
            <a:t>Review of Strategies, Policies &amp; Media Content</a:t>
          </a:r>
        </a:p>
      </dsp:txBody>
      <dsp:txXfrm>
        <a:off x="2979145" y="3461738"/>
        <a:ext cx="995703" cy="995703"/>
      </dsp:txXfrm>
    </dsp:sp>
    <dsp:sp modelId="{3701657F-6946-4A4C-877D-2A88A526B7E1}">
      <dsp:nvSpPr>
        <dsp:cNvPr id="0" name=""/>
        <dsp:cNvSpPr/>
      </dsp:nvSpPr>
      <dsp:spPr>
        <a:xfrm rot="10800000">
          <a:off x="2242559" y="3721967"/>
          <a:ext cx="374794" cy="47524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354997" y="3817016"/>
        <a:ext cx="262356" cy="285148"/>
      </dsp:txXfrm>
    </dsp:sp>
    <dsp:sp modelId="{28372633-A8CE-4898-AF86-305447452F30}">
      <dsp:nvSpPr>
        <dsp:cNvPr id="0" name=""/>
        <dsp:cNvSpPr/>
      </dsp:nvSpPr>
      <dsp:spPr>
        <a:xfrm>
          <a:off x="657633" y="3255521"/>
          <a:ext cx="1408137" cy="140813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Step 4</a:t>
          </a:r>
          <a:br>
            <a:rPr lang="en-US" sz="1100" kern="1200" dirty="0"/>
          </a:br>
          <a:r>
            <a:rPr lang="en-US" sz="1100" kern="1200" dirty="0"/>
            <a:t>Stakeholder Analysis</a:t>
          </a:r>
        </a:p>
      </dsp:txBody>
      <dsp:txXfrm>
        <a:off x="863850" y="3461738"/>
        <a:ext cx="995703" cy="995703"/>
      </dsp:txXfrm>
    </dsp:sp>
    <dsp:sp modelId="{3BFA7701-5D17-48E5-8EAF-0CE4B894FCD8}">
      <dsp:nvSpPr>
        <dsp:cNvPr id="0" name=""/>
        <dsp:cNvSpPr/>
      </dsp:nvSpPr>
      <dsp:spPr>
        <a:xfrm rot="15120000">
          <a:off x="850751" y="2726172"/>
          <a:ext cx="374794" cy="47524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924343" y="2874688"/>
        <a:ext cx="262356" cy="285148"/>
      </dsp:txXfrm>
    </dsp:sp>
    <dsp:sp modelId="{4DD53E4A-81C3-4CAD-B31F-4C20BA5CFCD7}">
      <dsp:nvSpPr>
        <dsp:cNvPr id="0" name=""/>
        <dsp:cNvSpPr/>
      </dsp:nvSpPr>
      <dsp:spPr>
        <a:xfrm>
          <a:off x="3970" y="1243755"/>
          <a:ext cx="1408137" cy="140813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Step 5</a:t>
          </a:r>
          <a:br>
            <a:rPr lang="en-US" sz="1100" kern="1200" dirty="0"/>
          </a:br>
          <a:r>
            <a:rPr lang="en-US" sz="1100" kern="1200" dirty="0"/>
            <a:t>Implementation</a:t>
          </a:r>
        </a:p>
      </dsp:txBody>
      <dsp:txXfrm>
        <a:off x="210187" y="1449972"/>
        <a:ext cx="995703" cy="995703"/>
      </dsp:txXfrm>
    </dsp:sp>
    <dsp:sp modelId="{670EC530-2BF9-418C-9EBE-CFD33FE15D7D}">
      <dsp:nvSpPr>
        <dsp:cNvPr id="0" name=""/>
        <dsp:cNvSpPr/>
      </dsp:nvSpPr>
      <dsp:spPr>
        <a:xfrm rot="19785660">
          <a:off x="1408210" y="1209869"/>
          <a:ext cx="316278" cy="47524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414665" y="1328810"/>
        <a:ext cx="221395" cy="285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5E1B4-7C8A-4D77-B285-7EE334D278A4}">
      <dsp:nvSpPr>
        <dsp:cNvPr id="0" name=""/>
        <dsp:cNvSpPr/>
      </dsp:nvSpPr>
      <dsp:spPr>
        <a:xfrm>
          <a:off x="2469" y="0"/>
          <a:ext cx="2099250" cy="68389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a:t>Gather Input</a:t>
          </a:r>
        </a:p>
      </dsp:txBody>
      <dsp:txXfrm>
        <a:off x="2469" y="0"/>
        <a:ext cx="1928276" cy="683895"/>
      </dsp:txXfrm>
    </dsp:sp>
    <dsp:sp modelId="{0FABA932-059A-4D65-BC08-050AAEC5BC83}">
      <dsp:nvSpPr>
        <dsp:cNvPr id="0" name=""/>
        <dsp:cNvSpPr/>
      </dsp:nvSpPr>
      <dsp:spPr>
        <a:xfrm>
          <a:off x="1681869" y="0"/>
          <a:ext cx="2918462" cy="6838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a:t>Develop Strategy</a:t>
          </a:r>
        </a:p>
      </dsp:txBody>
      <dsp:txXfrm>
        <a:off x="2023817" y="0"/>
        <a:ext cx="2234567" cy="683895"/>
      </dsp:txXfrm>
    </dsp:sp>
    <dsp:sp modelId="{BDBFA304-846B-484F-9CFC-5A5EB3927E3B}">
      <dsp:nvSpPr>
        <dsp:cNvPr id="0" name=""/>
        <dsp:cNvSpPr/>
      </dsp:nvSpPr>
      <dsp:spPr>
        <a:xfrm>
          <a:off x="4180481" y="0"/>
          <a:ext cx="2099250" cy="6838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a:t>Plan</a:t>
          </a:r>
        </a:p>
      </dsp:txBody>
      <dsp:txXfrm>
        <a:off x="4522429" y="0"/>
        <a:ext cx="1415355" cy="683895"/>
      </dsp:txXfrm>
    </dsp:sp>
    <dsp:sp modelId="{F6E5C95D-66D7-4259-A42D-84155F91A34E}">
      <dsp:nvSpPr>
        <dsp:cNvPr id="0" name=""/>
        <dsp:cNvSpPr/>
      </dsp:nvSpPr>
      <dsp:spPr>
        <a:xfrm>
          <a:off x="5859882" y="0"/>
          <a:ext cx="2099250" cy="6838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a:t>Execute</a:t>
          </a:r>
        </a:p>
      </dsp:txBody>
      <dsp:txXfrm>
        <a:off x="6201830" y="0"/>
        <a:ext cx="1415355" cy="683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D6DA4-B3FE-45F3-98E8-57691AC212D5}">
      <dsp:nvSpPr>
        <dsp:cNvPr id="0" name=""/>
        <dsp:cNvSpPr/>
      </dsp:nvSpPr>
      <dsp:spPr>
        <a:xfrm>
          <a:off x="4069080" y="1943957"/>
          <a:ext cx="91440" cy="216027"/>
        </a:xfrm>
        <a:custGeom>
          <a:avLst/>
          <a:gdLst/>
          <a:ahLst/>
          <a:cxnLst/>
          <a:rect l="0" t="0" r="0" b="0"/>
          <a:pathLst>
            <a:path>
              <a:moveTo>
                <a:pt x="45720" y="0"/>
              </a:moveTo>
              <a:lnTo>
                <a:pt x="45720" y="21602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EE9523-8266-4176-AF25-05C93DC19737}">
      <dsp:nvSpPr>
        <dsp:cNvPr id="0" name=""/>
        <dsp:cNvSpPr/>
      </dsp:nvSpPr>
      <dsp:spPr>
        <a:xfrm>
          <a:off x="2700337" y="1042130"/>
          <a:ext cx="1414462" cy="216027"/>
        </a:xfrm>
        <a:custGeom>
          <a:avLst/>
          <a:gdLst/>
          <a:ahLst/>
          <a:cxnLst/>
          <a:rect l="0" t="0" r="0" b="0"/>
          <a:pathLst>
            <a:path>
              <a:moveTo>
                <a:pt x="0" y="0"/>
              </a:moveTo>
              <a:lnTo>
                <a:pt x="0" y="108870"/>
              </a:lnTo>
              <a:lnTo>
                <a:pt x="1414462" y="108870"/>
              </a:lnTo>
              <a:lnTo>
                <a:pt x="1414462" y="2160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C012FB-7B7A-4B76-9B66-30A4F6B3F02B}">
      <dsp:nvSpPr>
        <dsp:cNvPr id="0" name=""/>
        <dsp:cNvSpPr/>
      </dsp:nvSpPr>
      <dsp:spPr>
        <a:xfrm>
          <a:off x="1285875" y="1943957"/>
          <a:ext cx="942975" cy="216026"/>
        </a:xfrm>
        <a:custGeom>
          <a:avLst/>
          <a:gdLst/>
          <a:ahLst/>
          <a:cxnLst/>
          <a:rect l="0" t="0" r="0" b="0"/>
          <a:pathLst>
            <a:path>
              <a:moveTo>
                <a:pt x="0" y="0"/>
              </a:moveTo>
              <a:lnTo>
                <a:pt x="0" y="108870"/>
              </a:lnTo>
              <a:lnTo>
                <a:pt x="942975" y="108870"/>
              </a:lnTo>
              <a:lnTo>
                <a:pt x="942975" y="2160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E267CD-6E95-4132-B07A-2C9F3F622A1F}">
      <dsp:nvSpPr>
        <dsp:cNvPr id="0" name=""/>
        <dsp:cNvSpPr/>
      </dsp:nvSpPr>
      <dsp:spPr>
        <a:xfrm>
          <a:off x="342900" y="1943957"/>
          <a:ext cx="942974" cy="216026"/>
        </a:xfrm>
        <a:custGeom>
          <a:avLst/>
          <a:gdLst/>
          <a:ahLst/>
          <a:cxnLst/>
          <a:rect l="0" t="0" r="0" b="0"/>
          <a:pathLst>
            <a:path>
              <a:moveTo>
                <a:pt x="942974" y="0"/>
              </a:moveTo>
              <a:lnTo>
                <a:pt x="942974" y="108870"/>
              </a:lnTo>
              <a:lnTo>
                <a:pt x="0" y="108870"/>
              </a:lnTo>
              <a:lnTo>
                <a:pt x="0" y="2160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76D33F-2089-49B3-8EC6-034C3E49DDF2}">
      <dsp:nvSpPr>
        <dsp:cNvPr id="0" name=""/>
        <dsp:cNvSpPr/>
      </dsp:nvSpPr>
      <dsp:spPr>
        <a:xfrm>
          <a:off x="1285875" y="1042130"/>
          <a:ext cx="1414462" cy="216027"/>
        </a:xfrm>
        <a:custGeom>
          <a:avLst/>
          <a:gdLst/>
          <a:ahLst/>
          <a:cxnLst/>
          <a:rect l="0" t="0" r="0" b="0"/>
          <a:pathLst>
            <a:path>
              <a:moveTo>
                <a:pt x="1414462" y="0"/>
              </a:moveTo>
              <a:lnTo>
                <a:pt x="1414462" y="108870"/>
              </a:lnTo>
              <a:lnTo>
                <a:pt x="0" y="108870"/>
              </a:lnTo>
              <a:lnTo>
                <a:pt x="0" y="2160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6DA420-41F2-488E-AFD1-7249351E7214}">
      <dsp:nvSpPr>
        <dsp:cNvPr id="0" name=""/>
        <dsp:cNvSpPr/>
      </dsp:nvSpPr>
      <dsp:spPr>
        <a:xfrm>
          <a:off x="2357437" y="356330"/>
          <a:ext cx="685799" cy="6857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9CFF7-AF58-4D77-A1F3-2A0F32622020}">
      <dsp:nvSpPr>
        <dsp:cNvPr id="0" name=""/>
        <dsp:cNvSpPr/>
      </dsp:nvSpPr>
      <dsp:spPr>
        <a:xfrm>
          <a:off x="3043237" y="354615"/>
          <a:ext cx="1028700" cy="68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kern="1200"/>
            <a:t>ZMD HQ</a:t>
          </a:r>
        </a:p>
      </dsp:txBody>
      <dsp:txXfrm>
        <a:off x="3043237" y="354615"/>
        <a:ext cx="1028700" cy="685799"/>
      </dsp:txXfrm>
    </dsp:sp>
    <dsp:sp modelId="{B5673AC0-0028-4659-BD30-A1734AB2C724}">
      <dsp:nvSpPr>
        <dsp:cNvPr id="0" name=""/>
        <dsp:cNvSpPr/>
      </dsp:nvSpPr>
      <dsp:spPr>
        <a:xfrm>
          <a:off x="942975" y="1258157"/>
          <a:ext cx="685799" cy="68579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E2052-7F2E-4A87-96DF-2A02221E0A83}">
      <dsp:nvSpPr>
        <dsp:cNvPr id="0" name=""/>
        <dsp:cNvSpPr/>
      </dsp:nvSpPr>
      <dsp:spPr>
        <a:xfrm>
          <a:off x="1628775" y="1256442"/>
          <a:ext cx="1028700" cy="68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kern="1200"/>
            <a:t>ZMD Regional Offices</a:t>
          </a:r>
        </a:p>
      </dsp:txBody>
      <dsp:txXfrm>
        <a:off x="1628775" y="1256442"/>
        <a:ext cx="1028700" cy="685799"/>
      </dsp:txXfrm>
    </dsp:sp>
    <dsp:sp modelId="{5B17E6A3-D92C-4787-BAD8-60FB490B128F}">
      <dsp:nvSpPr>
        <dsp:cNvPr id="0" name=""/>
        <dsp:cNvSpPr/>
      </dsp:nvSpPr>
      <dsp:spPr>
        <a:xfrm>
          <a:off x="0" y="2159984"/>
          <a:ext cx="685799" cy="68579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4BD6A0-6ABE-4B64-B56D-2935DD00C386}">
      <dsp:nvSpPr>
        <dsp:cNvPr id="0" name=""/>
        <dsp:cNvSpPr/>
      </dsp:nvSpPr>
      <dsp:spPr>
        <a:xfrm>
          <a:off x="685800" y="2158269"/>
          <a:ext cx="1028700" cy="68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kern="1200"/>
            <a:t>DMOs</a:t>
          </a:r>
        </a:p>
      </dsp:txBody>
      <dsp:txXfrm>
        <a:off x="685800" y="2158269"/>
        <a:ext cx="1028700" cy="685799"/>
      </dsp:txXfrm>
    </dsp:sp>
    <dsp:sp modelId="{6FF0BD08-E3BD-4B87-BD1D-B4E52A2BA8E2}">
      <dsp:nvSpPr>
        <dsp:cNvPr id="0" name=""/>
        <dsp:cNvSpPr/>
      </dsp:nvSpPr>
      <dsp:spPr>
        <a:xfrm>
          <a:off x="1885950" y="2159984"/>
          <a:ext cx="685799" cy="68579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A951C-75C7-4CE0-B0A9-18D0B3E9B39F}">
      <dsp:nvSpPr>
        <dsp:cNvPr id="0" name=""/>
        <dsp:cNvSpPr/>
      </dsp:nvSpPr>
      <dsp:spPr>
        <a:xfrm>
          <a:off x="2571750" y="2158269"/>
          <a:ext cx="1028700" cy="68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kern="1200"/>
            <a:t>Community based partners, i.e Chiefs, Farmers Associations, NGOs</a:t>
          </a:r>
        </a:p>
      </dsp:txBody>
      <dsp:txXfrm>
        <a:off x="2571750" y="2158269"/>
        <a:ext cx="1028700" cy="685799"/>
      </dsp:txXfrm>
    </dsp:sp>
    <dsp:sp modelId="{B5E29D44-0249-4F22-A0FD-A7DABA63713E}">
      <dsp:nvSpPr>
        <dsp:cNvPr id="0" name=""/>
        <dsp:cNvSpPr/>
      </dsp:nvSpPr>
      <dsp:spPr>
        <a:xfrm>
          <a:off x="3771900" y="1258157"/>
          <a:ext cx="685799" cy="68579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CC43EB-02D4-426E-92FA-075095D4FD50}">
      <dsp:nvSpPr>
        <dsp:cNvPr id="0" name=""/>
        <dsp:cNvSpPr/>
      </dsp:nvSpPr>
      <dsp:spPr>
        <a:xfrm>
          <a:off x="4457699" y="1256442"/>
          <a:ext cx="1028700" cy="68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kern="1200"/>
            <a:t>Stakeholders at National and Regional Levels, i.e. DMMU, DWA, WRMA, MAL, MOH, CSO, etc</a:t>
          </a:r>
        </a:p>
      </dsp:txBody>
      <dsp:txXfrm>
        <a:off x="4457699" y="1256442"/>
        <a:ext cx="1028700" cy="685799"/>
      </dsp:txXfrm>
    </dsp:sp>
    <dsp:sp modelId="{1C50C569-F470-42DE-829D-C7AFD19F456C}">
      <dsp:nvSpPr>
        <dsp:cNvPr id="0" name=""/>
        <dsp:cNvSpPr/>
      </dsp:nvSpPr>
      <dsp:spPr>
        <a:xfrm>
          <a:off x="3771900" y="2159984"/>
          <a:ext cx="685799" cy="68579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DC7B22-8BD3-4021-B96B-C2F6621BBFF2}">
      <dsp:nvSpPr>
        <dsp:cNvPr id="0" name=""/>
        <dsp:cNvSpPr/>
      </dsp:nvSpPr>
      <dsp:spPr>
        <a:xfrm>
          <a:off x="4457699" y="2158269"/>
          <a:ext cx="1028700" cy="68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n-US" sz="800" kern="1200"/>
            <a:t>District level partners, i.e DMMU, DACO, NGOs, etc</a:t>
          </a:r>
        </a:p>
      </dsp:txBody>
      <dsp:txXfrm>
        <a:off x="4457699" y="2158269"/>
        <a:ext cx="1028700" cy="68579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3/15/2016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3/15/2016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366179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a:t>July 22, 2012</a:t>
            </a:r>
          </a:p>
        </p:txBody>
      </p:sp>
      <p:sp>
        <p:nvSpPr>
          <p:cNvPr id="8" name="Footer Placeholder 7"/>
          <p:cNvSpPr>
            <a:spLocks noGrp="1"/>
          </p:cNvSpPr>
          <p:nvPr>
            <p:ph type="ftr" sz="quarter" idx="11"/>
          </p:nvPr>
        </p:nvSpPr>
        <p:spPr/>
        <p:txBody>
          <a:bodyPr/>
          <a:lstStyle/>
          <a:p>
            <a:r>
              <a:rP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a:t>July 22, 2012</a:t>
            </a:r>
          </a:p>
        </p:txBody>
      </p:sp>
      <p:sp>
        <p:nvSpPr>
          <p:cNvPr id="4" name="Footer Placeholder 3"/>
          <p:cNvSpPr>
            <a:spLocks noGrp="1"/>
          </p:cNvSpPr>
          <p:nvPr>
            <p:ph type="ftr" sz="quarter" idx="11"/>
          </p:nvPr>
        </p:nvSpPr>
        <p:spPr/>
        <p:txBody>
          <a:bodyPr/>
          <a:lstStyle/>
          <a:p>
            <a:r>
              <a:rP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a:t>July 22, 2012</a:t>
            </a:r>
          </a:p>
        </p:txBody>
      </p:sp>
      <p:sp>
        <p:nvSpPr>
          <p:cNvPr id="3" name="Footer Placeholder 2"/>
          <p:cNvSpPr>
            <a:spLocks noGrp="1"/>
          </p:cNvSpPr>
          <p:nvPr>
            <p:ph type="ftr" sz="quarter" idx="11"/>
          </p:nvPr>
        </p:nvSpPr>
        <p:spPr/>
        <p:txBody>
          <a:bodyPr/>
          <a:lstStyle/>
          <a:p>
            <a:r>
              <a:rP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a:t>July 22, 2012</a:t>
            </a: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hyperlink" Target="http://www.google.co.zm/url?sa=i&amp;rct=j&amp;q=&amp;esrc=s&amp;source=images&amp;cd=&amp;cad=rja&amp;uact=8&amp;ved=0ahUKEwjouO6SwMLLAhUDWhoKHVE0CcgQjRwIBw&amp;url=http://www.sutron.com/product/automatic-weather-station-with-dust-monitor-energy-center-knustafrican-union-grid-solar-project-walewale-ghana/&amp;bvm=bv.116636494,d.d2s&amp;psig=AFQjCNGq_ezgj0bs3vXRDWvto19_4NEicQ&amp;ust=1458124745239057" TargetMode="Externa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www.google.co.zm/url?sa=i&amp;rct=j&amp;q=&amp;esrc=s&amp;source=images&amp;cd=&amp;cad=rja&amp;uact=8&amp;ved=0ahUKEwivnsOdz93JAhUDLBoKHUv3DRgQjRwIBw&amp;url=http://blog.hcdigital.com/2013/10/09/social-media-newest-factor-in-seo-rankings/&amp;psig=AFQjCNEPkf0gewMGJOHR6U192GMLzKYMoA&amp;ust=1450260391549400"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Trinity.mwila@gmail.com" TargetMode="Externa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7349" y="1541779"/>
            <a:ext cx="4920748" cy="2445429"/>
          </a:xfrm>
        </p:spPr>
        <p:txBody>
          <a:bodyPr>
            <a:normAutofit fontScale="90000"/>
          </a:bodyPr>
          <a:lstStyle/>
          <a:p>
            <a:r>
              <a:rPr lang="en-US" dirty="0"/>
              <a:t>CIEWS Communication Strategy in Zambia</a:t>
            </a:r>
          </a:p>
        </p:txBody>
      </p:sp>
      <p:sp>
        <p:nvSpPr>
          <p:cNvPr id="3" name="Subtitle 2"/>
          <p:cNvSpPr>
            <a:spLocks noGrp="1"/>
          </p:cNvSpPr>
          <p:nvPr>
            <p:ph type="subTitle" idx="1"/>
          </p:nvPr>
        </p:nvSpPr>
        <p:spPr>
          <a:xfrm>
            <a:off x="1677349" y="5062918"/>
            <a:ext cx="4846320" cy="487278"/>
          </a:xfrm>
        </p:spPr>
        <p:txBody>
          <a:bodyPr>
            <a:normAutofit fontScale="92500" lnSpcReduction="20000"/>
          </a:bodyPr>
          <a:lstStyle/>
          <a:p>
            <a:r>
              <a:rPr lang="en-US" dirty="0"/>
              <a:t>Kunda C. Mwila, Managing Director, Just  Click (Media &amp; Communications Consultants)</a:t>
            </a:r>
          </a:p>
        </p:txBody>
      </p:sp>
      <p:grpSp>
        <p:nvGrpSpPr>
          <p:cNvPr id="7" name="Group 6"/>
          <p:cNvGrpSpPr/>
          <p:nvPr/>
        </p:nvGrpSpPr>
        <p:grpSpPr>
          <a:xfrm>
            <a:off x="9580851" y="0"/>
            <a:ext cx="2420649" cy="1423556"/>
            <a:chOff x="9580851" y="0"/>
            <a:chExt cx="2420649" cy="1423556"/>
          </a:xfrm>
        </p:grpSpPr>
        <p:pic>
          <p:nvPicPr>
            <p:cNvPr id="4" name="Picture 3" descr="C:\Users\kunda2014\Documents\UNDP\UNDP logo pn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8563" y="0"/>
              <a:ext cx="803564" cy="1423555"/>
            </a:xfrm>
            <a:prstGeom prst="rect">
              <a:avLst/>
            </a:prstGeom>
            <a:noFill/>
            <a:ln>
              <a:noFill/>
            </a:ln>
          </p:spPr>
        </p:pic>
        <p:pic>
          <p:nvPicPr>
            <p:cNvPr id="5" name="Picture 4" descr="C:\AppData\Local\Microsoft\AppData\Local\Microsoft\Windows\Temporary Internet Files\Low\Content.IE5\RAYRSG92\Image_0"/>
            <p:cNvPicPr/>
            <p:nvPr/>
          </p:nvPicPr>
          <p:blipFill>
            <a:blip r:embed="rId4">
              <a:extLst>
                <a:ext uri="{28A0092B-C50C-407E-A947-70E740481C1C}">
                  <a14:useLocalDpi xmlns:a14="http://schemas.microsoft.com/office/drawing/2010/main" val="0"/>
                </a:ext>
              </a:extLst>
            </a:blip>
            <a:srcRect/>
            <a:stretch>
              <a:fillRect/>
            </a:stretch>
          </p:blipFill>
          <p:spPr bwMode="auto">
            <a:xfrm>
              <a:off x="9580851" y="571499"/>
              <a:ext cx="747712" cy="852055"/>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11228675" y="571499"/>
              <a:ext cx="772825" cy="852057"/>
            </a:xfrm>
            <a:prstGeom prst="rect">
              <a:avLst/>
            </a:prstGeom>
          </p:spPr>
        </p:pic>
      </p:gr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Change Management and Communication Approach</a:t>
            </a:r>
            <a:endParaRPr lang="en-US" dirty="0"/>
          </a:p>
        </p:txBody>
      </p:sp>
      <p:sp>
        <p:nvSpPr>
          <p:cNvPr id="7" name="Date Placeholder 6"/>
          <p:cNvSpPr>
            <a:spLocks noGrp="1"/>
          </p:cNvSpPr>
          <p:nvPr>
            <p:ph type="dt" sz="half" idx="10"/>
          </p:nvPr>
        </p:nvSpPr>
        <p:spPr/>
        <p:txBody>
          <a:bodyPr/>
          <a:lstStyle/>
          <a:p>
            <a:r>
              <a:rPr lang="en-US" dirty="0"/>
              <a:t>March, 2016</a:t>
            </a:r>
          </a:p>
        </p:txBody>
      </p:sp>
      <p:sp>
        <p:nvSpPr>
          <p:cNvPr id="8" name="Footer Placeholder 7"/>
          <p:cNvSpPr>
            <a:spLocks noGrp="1"/>
          </p:cNvSpPr>
          <p:nvPr>
            <p:ph type="ftr" sz="quarter" idx="11"/>
          </p:nvPr>
        </p:nvSpPr>
        <p:spPr/>
        <p:txBody>
          <a:bodyPr/>
          <a:lstStyle/>
          <a:p>
            <a:r>
              <a:rPr lang="en-US" dirty="0"/>
              <a:t>CIEWS PROJECT-COMMUNICATION STRATEGY-JUST CLICK TECHNOLOGIES LTD (COMMUNICATION &amp; MEDIA CONSULTANTS)</a:t>
            </a:r>
          </a:p>
        </p:txBody>
      </p:sp>
      <p:sp>
        <p:nvSpPr>
          <p:cNvPr id="9" name="Slide Number Placeholder 8"/>
          <p:cNvSpPr>
            <a:spLocks noGrp="1"/>
          </p:cNvSpPr>
          <p:nvPr>
            <p:ph type="sldNum" sz="quarter" idx="12"/>
          </p:nvPr>
        </p:nvSpPr>
        <p:spPr/>
        <p:txBody>
          <a:bodyPr/>
          <a:lstStyle/>
          <a:p>
            <a:fld id="{9CD8D479-8942-46E8-A226-A4E01F7A105C}" type="slidenum">
              <a:rPr lang="en-US" smtClean="0"/>
              <a:t>10</a:t>
            </a:fld>
            <a:endParaRPr lang="en-US"/>
          </a:p>
        </p:txBody>
      </p:sp>
      <p:graphicFrame>
        <p:nvGraphicFramePr>
          <p:cNvPr id="62" name="Diagram 61"/>
          <p:cNvGraphicFramePr/>
          <p:nvPr>
            <p:extLst>
              <p:ext uri="{D42A27DB-BD31-4B8C-83A1-F6EECF244321}">
                <p14:modId xmlns:p14="http://schemas.microsoft.com/office/powerpoint/2010/main" val="2163282019"/>
              </p:ext>
            </p:extLst>
          </p:nvPr>
        </p:nvGraphicFramePr>
        <p:xfrm>
          <a:off x="1504516" y="1445287"/>
          <a:ext cx="7961602" cy="68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 name="Text Box 81415"/>
          <p:cNvSpPr txBox="1"/>
          <p:nvPr/>
        </p:nvSpPr>
        <p:spPr>
          <a:xfrm>
            <a:off x="1494126" y="2207635"/>
            <a:ext cx="1716665" cy="951201"/>
          </a:xfrm>
          <a:prstGeom prst="rect">
            <a:avLst/>
          </a:prstGeom>
          <a:solidFill>
            <a:schemeClr val="accent6">
              <a:lumMod val="75000"/>
            </a:schemeClr>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l">
              <a:lnSpc>
                <a:spcPct val="111000"/>
              </a:lnSpc>
              <a:spcBef>
                <a:spcPts val="0"/>
              </a:spcBef>
              <a:spcAft>
                <a:spcPts val="25"/>
              </a:spcAft>
            </a:pPr>
            <a:r>
              <a:rPr lang="en-US" sz="1000" dirty="0">
                <a:solidFill>
                  <a:schemeClr val="bg1"/>
                </a:solidFill>
                <a:effectLst/>
                <a:latin typeface="Candara"/>
                <a:ea typeface="Candara"/>
                <a:cs typeface="Candara"/>
              </a:rPr>
              <a:t>Input is gathered from available means to form the basis for change management and communications strategy</a:t>
            </a:r>
            <a:endParaRPr lang="en-US" sz="1200" dirty="0">
              <a:solidFill>
                <a:schemeClr val="bg1"/>
              </a:solidFill>
              <a:effectLst/>
              <a:latin typeface="Candara"/>
              <a:ea typeface="Candara"/>
              <a:cs typeface="Candara"/>
            </a:endParaRPr>
          </a:p>
        </p:txBody>
      </p:sp>
      <p:sp>
        <p:nvSpPr>
          <p:cNvPr id="64" name="Text Box 81428"/>
          <p:cNvSpPr txBox="1"/>
          <p:nvPr/>
        </p:nvSpPr>
        <p:spPr>
          <a:xfrm>
            <a:off x="3352685" y="2207636"/>
            <a:ext cx="2009024" cy="951200"/>
          </a:xfrm>
          <a:prstGeom prst="rect">
            <a:avLst/>
          </a:prstGeom>
          <a:solidFill>
            <a:schemeClr val="accent6">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l">
              <a:lnSpc>
                <a:spcPct val="111000"/>
              </a:lnSpc>
              <a:spcBef>
                <a:spcPts val="0"/>
              </a:spcBef>
              <a:spcAft>
                <a:spcPts val="25"/>
              </a:spcAft>
            </a:pPr>
            <a:r>
              <a:rPr lang="en-US" sz="1000" dirty="0">
                <a:solidFill>
                  <a:schemeClr val="bg1"/>
                </a:solidFill>
                <a:effectLst/>
                <a:latin typeface="Candara"/>
                <a:ea typeface="Candara"/>
                <a:cs typeface="Candara"/>
              </a:rPr>
              <a:t>Leading practice change management and communications practices adapted to meet the CIEWS/ZMD Change Management efforts</a:t>
            </a:r>
            <a:endParaRPr lang="en-US" sz="1200" dirty="0">
              <a:solidFill>
                <a:schemeClr val="bg1"/>
              </a:solidFill>
              <a:effectLst/>
              <a:latin typeface="Candara"/>
              <a:ea typeface="Candara"/>
              <a:cs typeface="Candara"/>
            </a:endParaRPr>
          </a:p>
        </p:txBody>
      </p:sp>
      <p:sp>
        <p:nvSpPr>
          <p:cNvPr id="65" name="Text Box 81411"/>
          <p:cNvSpPr txBox="1"/>
          <p:nvPr/>
        </p:nvSpPr>
        <p:spPr>
          <a:xfrm>
            <a:off x="5559136" y="2207636"/>
            <a:ext cx="1672936" cy="951200"/>
          </a:xfrm>
          <a:prstGeom prst="rect">
            <a:avLst/>
          </a:prstGeom>
          <a:solidFill>
            <a:schemeClr val="accent6">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l">
              <a:lnSpc>
                <a:spcPct val="111000"/>
              </a:lnSpc>
              <a:spcBef>
                <a:spcPts val="0"/>
              </a:spcBef>
              <a:spcAft>
                <a:spcPts val="25"/>
              </a:spcAft>
            </a:pPr>
            <a:r>
              <a:rPr lang="en-US" sz="1000">
                <a:solidFill>
                  <a:schemeClr val="bg1"/>
                </a:solidFill>
                <a:effectLst/>
                <a:latin typeface="Candara"/>
                <a:ea typeface="Candara"/>
                <a:cs typeface="Candara"/>
              </a:rPr>
              <a:t>The strategies are used to develop integrated set of CIEWS Change &amp; Communication activities</a:t>
            </a:r>
            <a:endParaRPr lang="en-US" sz="1200">
              <a:solidFill>
                <a:schemeClr val="bg1"/>
              </a:solidFill>
              <a:effectLst/>
              <a:latin typeface="Candara"/>
              <a:ea typeface="Candara"/>
              <a:cs typeface="Candara"/>
            </a:endParaRPr>
          </a:p>
        </p:txBody>
      </p:sp>
      <p:sp>
        <p:nvSpPr>
          <p:cNvPr id="66" name="Text Box 81419"/>
          <p:cNvSpPr txBox="1"/>
          <p:nvPr/>
        </p:nvSpPr>
        <p:spPr>
          <a:xfrm>
            <a:off x="7408718" y="2212835"/>
            <a:ext cx="1608859" cy="946001"/>
          </a:xfrm>
          <a:prstGeom prst="rect">
            <a:avLst/>
          </a:prstGeom>
          <a:solidFill>
            <a:schemeClr val="accent6">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l">
              <a:lnSpc>
                <a:spcPct val="111000"/>
              </a:lnSpc>
              <a:spcBef>
                <a:spcPts val="0"/>
              </a:spcBef>
              <a:spcAft>
                <a:spcPts val="25"/>
              </a:spcAft>
            </a:pPr>
            <a:r>
              <a:rPr lang="en-US" sz="1000">
                <a:solidFill>
                  <a:schemeClr val="bg1"/>
                </a:solidFill>
                <a:effectLst/>
                <a:latin typeface="Candara"/>
                <a:ea typeface="Candara"/>
                <a:cs typeface="Candara"/>
              </a:rPr>
              <a:t>Activities are executed and the plans are updated based on feedback. Monitor to ensure timely execution</a:t>
            </a:r>
            <a:endParaRPr lang="en-US" sz="1200">
              <a:solidFill>
                <a:schemeClr val="bg1"/>
              </a:solidFill>
              <a:effectLst/>
              <a:latin typeface="Candara"/>
              <a:ea typeface="Candara"/>
              <a:cs typeface="Candara"/>
            </a:endParaRPr>
          </a:p>
        </p:txBody>
      </p:sp>
      <p:sp>
        <p:nvSpPr>
          <p:cNvPr id="68" name="Text Box 81435"/>
          <p:cNvSpPr txBox="1"/>
          <p:nvPr/>
        </p:nvSpPr>
        <p:spPr>
          <a:xfrm>
            <a:off x="1494126" y="3261450"/>
            <a:ext cx="2568719" cy="1435241"/>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just">
              <a:lnSpc>
                <a:spcPct val="111000"/>
              </a:lnSpc>
              <a:spcBef>
                <a:spcPts val="0"/>
              </a:spcBef>
              <a:spcAft>
                <a:spcPts val="25"/>
              </a:spcAft>
            </a:pPr>
            <a:r>
              <a:rPr lang="en-US" sz="1200" b="1" dirty="0">
                <a:solidFill>
                  <a:srgbClr val="000000"/>
                </a:solidFill>
                <a:effectLst/>
                <a:latin typeface="Candara"/>
                <a:ea typeface="Candara"/>
                <a:cs typeface="Candara"/>
              </a:rPr>
              <a:t>Stakeholder Mapping</a:t>
            </a:r>
            <a:endParaRPr lang="en-US" sz="1200" dirty="0">
              <a:solidFill>
                <a:srgbClr val="000000"/>
              </a:solidFill>
              <a:effectLst/>
              <a:latin typeface="Candara"/>
              <a:ea typeface="Candara"/>
              <a:cs typeface="Candara"/>
            </a:endParaRPr>
          </a:p>
          <a:p>
            <a:pPr marL="0" marR="0" indent="-6350" algn="just">
              <a:lnSpc>
                <a:spcPct val="111000"/>
              </a:lnSpc>
              <a:spcBef>
                <a:spcPts val="0"/>
              </a:spcBef>
              <a:spcAft>
                <a:spcPts val="25"/>
              </a:spcAft>
            </a:pPr>
            <a:r>
              <a:rPr lang="en-US" sz="1000" dirty="0">
                <a:solidFill>
                  <a:srgbClr val="000000"/>
                </a:solidFill>
                <a:effectLst/>
                <a:latin typeface="Candara"/>
                <a:ea typeface="Candara"/>
                <a:cs typeface="Candara"/>
              </a:rPr>
              <a:t>Analysis to define stakeholders and their needs and concerns relating to the project; identifies the level of impact the project will have on the stakeholders and the key messages to address the needs of stakeholders, i.e. ZMD, DMMIU, MAL. </a:t>
            </a:r>
            <a:r>
              <a:rPr lang="en-US" sz="1000" i="1" dirty="0">
                <a:solidFill>
                  <a:srgbClr val="000000"/>
                </a:solidFill>
                <a:effectLst/>
                <a:latin typeface="Candara"/>
                <a:ea typeface="Candara"/>
                <a:cs typeface="Candara"/>
              </a:rPr>
              <a:t>See details on stakeholder analysis.</a:t>
            </a:r>
            <a:endParaRPr lang="en-US" sz="1200" dirty="0">
              <a:solidFill>
                <a:srgbClr val="000000"/>
              </a:solidFill>
              <a:effectLst/>
              <a:latin typeface="Candara"/>
              <a:ea typeface="Candara"/>
              <a:cs typeface="Candara"/>
            </a:endParaRPr>
          </a:p>
        </p:txBody>
      </p:sp>
      <p:sp>
        <p:nvSpPr>
          <p:cNvPr id="69" name="Text Box 81435"/>
          <p:cNvSpPr txBox="1"/>
          <p:nvPr/>
        </p:nvSpPr>
        <p:spPr>
          <a:xfrm>
            <a:off x="1494125" y="4775922"/>
            <a:ext cx="2568719" cy="1541751"/>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just">
              <a:lnSpc>
                <a:spcPct val="111000"/>
              </a:lnSpc>
              <a:spcBef>
                <a:spcPts val="0"/>
              </a:spcBef>
              <a:spcAft>
                <a:spcPts val="25"/>
              </a:spcAft>
            </a:pPr>
            <a:r>
              <a:rPr lang="en-US" sz="1200" b="1">
                <a:solidFill>
                  <a:srgbClr val="000000"/>
                </a:solidFill>
                <a:effectLst/>
                <a:latin typeface="Candara"/>
                <a:ea typeface="Candara"/>
                <a:cs typeface="Candara"/>
              </a:rPr>
              <a:t>Stakeholder Mapping</a:t>
            </a:r>
            <a:endParaRPr lang="en-US" sz="1200">
              <a:solidFill>
                <a:srgbClr val="000000"/>
              </a:solidFill>
              <a:effectLst/>
              <a:latin typeface="Candara"/>
              <a:ea typeface="Candara"/>
              <a:cs typeface="Candara"/>
            </a:endParaRPr>
          </a:p>
          <a:p>
            <a:pPr marL="0" marR="0" indent="-6350" algn="just">
              <a:lnSpc>
                <a:spcPct val="111000"/>
              </a:lnSpc>
              <a:spcBef>
                <a:spcPts val="0"/>
              </a:spcBef>
              <a:spcAft>
                <a:spcPts val="25"/>
              </a:spcAft>
            </a:pPr>
            <a:r>
              <a:rPr lang="en-US" sz="1000">
                <a:solidFill>
                  <a:srgbClr val="000000"/>
                </a:solidFill>
                <a:effectLst/>
                <a:latin typeface="Candara"/>
                <a:ea typeface="Candara"/>
                <a:cs typeface="Candara"/>
              </a:rPr>
              <a:t>Analysis to define stakeholders and their needs and concerns relating to the project; identifies the level of impact the project will have on the stakeholders and the key messages to address the needs of stakeholders, i.e. ZMD, DMMIU, MAL. </a:t>
            </a:r>
            <a:r>
              <a:rPr lang="en-US" sz="1000" i="1">
                <a:solidFill>
                  <a:srgbClr val="000000"/>
                </a:solidFill>
                <a:effectLst/>
                <a:latin typeface="Candara"/>
                <a:ea typeface="Candara"/>
                <a:cs typeface="Candara"/>
              </a:rPr>
              <a:t>See details on stakeholder analysis.</a:t>
            </a:r>
            <a:endParaRPr lang="en-US" sz="1200">
              <a:solidFill>
                <a:srgbClr val="000000"/>
              </a:solidFill>
              <a:effectLst/>
              <a:latin typeface="Candara"/>
              <a:ea typeface="Candara"/>
              <a:cs typeface="Candara"/>
            </a:endParaRPr>
          </a:p>
        </p:txBody>
      </p:sp>
      <p:sp>
        <p:nvSpPr>
          <p:cNvPr id="2069" name="Right Arrow 2068"/>
          <p:cNvSpPr/>
          <p:nvPr/>
        </p:nvSpPr>
        <p:spPr>
          <a:xfrm>
            <a:off x="4062845" y="3261450"/>
            <a:ext cx="294352" cy="3056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81438"/>
          <p:cNvSpPr txBox="1"/>
          <p:nvPr/>
        </p:nvSpPr>
        <p:spPr>
          <a:xfrm>
            <a:off x="4623956" y="3292623"/>
            <a:ext cx="2294110" cy="1289770"/>
          </a:xfrm>
          <a:prstGeom prst="rect">
            <a:avLst/>
          </a:prstGeom>
          <a:solidFill>
            <a:srgbClr val="0099C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just">
              <a:lnSpc>
                <a:spcPct val="111000"/>
              </a:lnSpc>
              <a:spcBef>
                <a:spcPts val="0"/>
              </a:spcBef>
              <a:spcAft>
                <a:spcPts val="25"/>
              </a:spcAft>
            </a:pPr>
            <a:r>
              <a:rPr lang="en-US" sz="1200" b="1">
                <a:solidFill>
                  <a:srgbClr val="FFFFFF"/>
                </a:solidFill>
                <a:effectLst/>
                <a:latin typeface="Candara"/>
                <a:ea typeface="Candara"/>
                <a:cs typeface="Candara"/>
              </a:rPr>
              <a:t>Change Management Strategy</a:t>
            </a:r>
            <a:endParaRPr lang="en-US" sz="1200">
              <a:solidFill>
                <a:srgbClr val="000000"/>
              </a:solidFill>
              <a:effectLst/>
              <a:latin typeface="Candara"/>
              <a:ea typeface="Candara"/>
              <a:cs typeface="Candara"/>
            </a:endParaRPr>
          </a:p>
          <a:p>
            <a:pPr marL="0" marR="0" indent="-6350" algn="just">
              <a:lnSpc>
                <a:spcPct val="111000"/>
              </a:lnSpc>
              <a:spcBef>
                <a:spcPts val="0"/>
              </a:spcBef>
              <a:spcAft>
                <a:spcPts val="25"/>
              </a:spcAft>
            </a:pPr>
            <a:r>
              <a:rPr lang="en-US" sz="1000">
                <a:solidFill>
                  <a:srgbClr val="FFFFFF"/>
                </a:solidFill>
                <a:effectLst/>
                <a:latin typeface="Candara"/>
                <a:ea typeface="Candara"/>
                <a:cs typeface="Candara"/>
              </a:rPr>
              <a:t>The Change Management Strategy outlines the approach, guiding principles, and types of activities used to support the CIEWS PROJECT.</a:t>
            </a:r>
            <a:endParaRPr lang="en-US" sz="1200">
              <a:solidFill>
                <a:srgbClr val="000000"/>
              </a:solidFill>
              <a:effectLst/>
              <a:latin typeface="Candara"/>
              <a:ea typeface="Candara"/>
              <a:cs typeface="Candara"/>
            </a:endParaRPr>
          </a:p>
        </p:txBody>
      </p:sp>
      <p:sp>
        <p:nvSpPr>
          <p:cNvPr id="2070" name="Down Arrow 2069"/>
          <p:cNvSpPr/>
          <p:nvPr/>
        </p:nvSpPr>
        <p:spPr>
          <a:xfrm>
            <a:off x="5631872" y="4592785"/>
            <a:ext cx="218210" cy="191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Box 81439"/>
          <p:cNvSpPr txBox="1"/>
          <p:nvPr/>
        </p:nvSpPr>
        <p:spPr>
          <a:xfrm>
            <a:off x="7113124" y="3283416"/>
            <a:ext cx="2301039" cy="1298977"/>
          </a:xfrm>
          <a:prstGeom prst="rect">
            <a:avLst/>
          </a:prstGeom>
          <a:gradFill flip="none" rotWithShape="1">
            <a:gsLst>
              <a:gs pos="0">
                <a:srgbClr val="0099CC">
                  <a:tint val="66000"/>
                  <a:satMod val="160000"/>
                </a:srgbClr>
              </a:gs>
              <a:gs pos="50000">
                <a:srgbClr val="0099CC">
                  <a:tint val="44500"/>
                  <a:satMod val="160000"/>
                </a:srgbClr>
              </a:gs>
              <a:gs pos="100000">
                <a:srgbClr val="0099CC">
                  <a:tint val="23500"/>
                  <a:satMod val="160000"/>
                </a:srgbClr>
              </a:gs>
            </a:gsLst>
            <a:lin ang="0" scaled="1"/>
            <a:tileRect/>
          </a:gra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just">
              <a:lnSpc>
                <a:spcPct val="111000"/>
              </a:lnSpc>
              <a:spcBef>
                <a:spcPts val="0"/>
              </a:spcBef>
              <a:spcAft>
                <a:spcPts val="25"/>
              </a:spcAft>
            </a:pPr>
            <a:r>
              <a:rPr lang="en-US" sz="1200" b="1" dirty="0">
                <a:solidFill>
                  <a:srgbClr val="000000"/>
                </a:solidFill>
                <a:effectLst/>
                <a:latin typeface="Candara"/>
                <a:ea typeface="Candara"/>
                <a:cs typeface="Candara"/>
              </a:rPr>
              <a:t>Change Management Plan</a:t>
            </a:r>
            <a:endParaRPr lang="en-US" sz="1200" dirty="0">
              <a:solidFill>
                <a:srgbClr val="000000"/>
              </a:solidFill>
              <a:effectLst/>
              <a:latin typeface="Candara"/>
              <a:ea typeface="Candara"/>
              <a:cs typeface="Candara"/>
            </a:endParaRPr>
          </a:p>
          <a:p>
            <a:pPr marL="0" marR="0" indent="-6350" algn="just">
              <a:lnSpc>
                <a:spcPct val="111000"/>
              </a:lnSpc>
              <a:spcBef>
                <a:spcPts val="0"/>
              </a:spcBef>
              <a:spcAft>
                <a:spcPts val="25"/>
              </a:spcAft>
            </a:pPr>
            <a:r>
              <a:rPr lang="en-US" sz="1000" dirty="0">
                <a:solidFill>
                  <a:srgbClr val="000000"/>
                </a:solidFill>
                <a:effectLst/>
                <a:latin typeface="Candara"/>
                <a:ea typeface="Candara"/>
                <a:cs typeface="Candara"/>
              </a:rPr>
              <a:t>The Change Management plan is a living document outlining recommended change management activities by timeframe, audience, key drivers and outcomes, and recommended interventions.</a:t>
            </a:r>
            <a:endParaRPr lang="en-US" sz="1200" dirty="0">
              <a:solidFill>
                <a:srgbClr val="000000"/>
              </a:solidFill>
              <a:effectLst/>
              <a:latin typeface="Candara"/>
              <a:ea typeface="Candara"/>
              <a:cs typeface="Candara"/>
            </a:endParaRPr>
          </a:p>
        </p:txBody>
      </p:sp>
      <p:sp>
        <p:nvSpPr>
          <p:cNvPr id="79" name="Text Box 78151"/>
          <p:cNvSpPr txBox="1"/>
          <p:nvPr/>
        </p:nvSpPr>
        <p:spPr>
          <a:xfrm>
            <a:off x="4623957" y="4789562"/>
            <a:ext cx="2294110" cy="1528112"/>
          </a:xfrm>
          <a:prstGeom prst="rect">
            <a:avLst/>
          </a:prstGeom>
          <a:solidFill>
            <a:srgbClr val="0099C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just">
              <a:lnSpc>
                <a:spcPct val="111000"/>
              </a:lnSpc>
              <a:spcBef>
                <a:spcPts val="0"/>
              </a:spcBef>
              <a:spcAft>
                <a:spcPts val="25"/>
              </a:spcAft>
            </a:pPr>
            <a:r>
              <a:rPr lang="en-US" sz="1200" b="1">
                <a:solidFill>
                  <a:srgbClr val="FFFFFF"/>
                </a:solidFill>
                <a:effectLst/>
                <a:latin typeface="Candara"/>
                <a:ea typeface="Candara"/>
                <a:cs typeface="Candara"/>
              </a:rPr>
              <a:t>Communication Strategy</a:t>
            </a:r>
            <a:endParaRPr lang="en-US" sz="1200">
              <a:solidFill>
                <a:srgbClr val="000000"/>
              </a:solidFill>
              <a:effectLst/>
              <a:latin typeface="Candara"/>
              <a:ea typeface="Candara"/>
              <a:cs typeface="Candara"/>
            </a:endParaRPr>
          </a:p>
          <a:p>
            <a:pPr marL="0" marR="0" indent="-6350" algn="just">
              <a:lnSpc>
                <a:spcPct val="111000"/>
              </a:lnSpc>
              <a:spcBef>
                <a:spcPts val="0"/>
              </a:spcBef>
              <a:spcAft>
                <a:spcPts val="25"/>
              </a:spcAft>
            </a:pPr>
            <a:r>
              <a:rPr lang="en-US" sz="1000">
                <a:solidFill>
                  <a:srgbClr val="FFFFFF"/>
                </a:solidFill>
                <a:effectLst/>
                <a:latin typeface="Candara"/>
                <a:ea typeface="Candara"/>
                <a:cs typeface="Candara"/>
              </a:rPr>
              <a:t>The Communication Strategy outlines the approach and communication principles used for planning communication.</a:t>
            </a:r>
            <a:endParaRPr lang="en-US" sz="1200">
              <a:solidFill>
                <a:srgbClr val="000000"/>
              </a:solidFill>
              <a:effectLst/>
              <a:latin typeface="Candara"/>
              <a:ea typeface="Candara"/>
              <a:cs typeface="Candara"/>
            </a:endParaRPr>
          </a:p>
        </p:txBody>
      </p:sp>
      <p:sp>
        <p:nvSpPr>
          <p:cNvPr id="80" name="Text Box 78150"/>
          <p:cNvSpPr txBox="1"/>
          <p:nvPr/>
        </p:nvSpPr>
        <p:spPr>
          <a:xfrm>
            <a:off x="7113124" y="4774409"/>
            <a:ext cx="2301039" cy="1543265"/>
          </a:xfrm>
          <a:prstGeom prst="rect">
            <a:avLst/>
          </a:prstGeom>
          <a:gradFill flip="none" rotWithShape="1">
            <a:gsLst>
              <a:gs pos="0">
                <a:srgbClr val="0099CC">
                  <a:tint val="66000"/>
                  <a:satMod val="160000"/>
                </a:srgbClr>
              </a:gs>
              <a:gs pos="50000">
                <a:srgbClr val="0099CC">
                  <a:tint val="44500"/>
                  <a:satMod val="160000"/>
                </a:srgbClr>
              </a:gs>
              <a:gs pos="100000">
                <a:srgbClr val="0099CC">
                  <a:tint val="23500"/>
                  <a:satMod val="160000"/>
                </a:srgbClr>
              </a:gs>
            </a:gsLst>
            <a:lin ang="5400000" scaled="1"/>
            <a:tileRect/>
          </a:gra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just">
              <a:lnSpc>
                <a:spcPct val="111000"/>
              </a:lnSpc>
              <a:spcBef>
                <a:spcPts val="0"/>
              </a:spcBef>
              <a:spcAft>
                <a:spcPts val="25"/>
              </a:spcAft>
            </a:pPr>
            <a:r>
              <a:rPr lang="en-US" sz="1200" b="1">
                <a:solidFill>
                  <a:srgbClr val="000000"/>
                </a:solidFill>
                <a:effectLst/>
                <a:latin typeface="Candara"/>
                <a:ea typeface="Candara"/>
                <a:cs typeface="Candara"/>
              </a:rPr>
              <a:t>Communication Plan</a:t>
            </a:r>
            <a:endParaRPr lang="en-US" sz="1200">
              <a:solidFill>
                <a:srgbClr val="000000"/>
              </a:solidFill>
              <a:effectLst/>
              <a:latin typeface="Candara"/>
              <a:ea typeface="Candara"/>
              <a:cs typeface="Candara"/>
            </a:endParaRPr>
          </a:p>
          <a:p>
            <a:pPr marL="0" marR="0" indent="-6350" algn="just">
              <a:lnSpc>
                <a:spcPct val="111000"/>
              </a:lnSpc>
              <a:spcBef>
                <a:spcPts val="0"/>
              </a:spcBef>
              <a:spcAft>
                <a:spcPts val="25"/>
              </a:spcAft>
            </a:pPr>
            <a:r>
              <a:rPr lang="en-US" sz="1000">
                <a:solidFill>
                  <a:srgbClr val="000000"/>
                </a:solidFill>
                <a:effectLst/>
                <a:latin typeface="Candara"/>
                <a:ea typeface="Candara"/>
                <a:cs typeface="Candara"/>
              </a:rPr>
              <a:t>The communication plan is a living document outlining communications activities by timeframe, audience, key messages, recommended vehicles, and development/sender responsibilities</a:t>
            </a:r>
            <a:endParaRPr lang="en-US" sz="1200">
              <a:solidFill>
                <a:srgbClr val="000000"/>
              </a:solidFill>
              <a:effectLst/>
              <a:latin typeface="Candara"/>
              <a:ea typeface="Candara"/>
              <a:cs typeface="Candara"/>
            </a:endParaRPr>
          </a:p>
        </p:txBody>
      </p:sp>
      <p:sp>
        <p:nvSpPr>
          <p:cNvPr id="2071" name="Right Arrow 2070"/>
          <p:cNvSpPr/>
          <p:nvPr/>
        </p:nvSpPr>
        <p:spPr>
          <a:xfrm>
            <a:off x="6918067" y="3813464"/>
            <a:ext cx="195057" cy="270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Arrow 81"/>
          <p:cNvSpPr/>
          <p:nvPr/>
        </p:nvSpPr>
        <p:spPr>
          <a:xfrm>
            <a:off x="6928457" y="5296660"/>
            <a:ext cx="195057" cy="270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a:off x="9414163" y="3247810"/>
            <a:ext cx="294352" cy="3056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2"/>
          <p:cNvSpPr txBox="1">
            <a:spLocks noChangeArrowheads="1"/>
          </p:cNvSpPr>
          <p:nvPr/>
        </p:nvSpPr>
        <p:spPr bwMode="auto">
          <a:xfrm>
            <a:off x="9734491" y="3283416"/>
            <a:ext cx="1570817" cy="3020617"/>
          </a:xfrm>
          <a:prstGeom prst="rect">
            <a:avLst/>
          </a:prstGeom>
          <a:solidFill>
            <a:srgbClr val="0099CC"/>
          </a:solidFill>
          <a:ln w="9525">
            <a:solidFill>
              <a:srgbClr val="0099CC"/>
            </a:solidFill>
            <a:miter lim="800000"/>
            <a:headEnd/>
            <a:tailEnd/>
          </a:ln>
        </p:spPr>
        <p:txBody>
          <a:bodyPr rot="0" vert="horz" wrap="square" lIns="91440" tIns="45720" rIns="91440" bIns="45720" anchor="t" anchorCtr="0">
            <a:noAutofit/>
          </a:bodyPr>
          <a:lstStyle/>
          <a:p>
            <a:pPr marL="6350" marR="0" indent="-6350" algn="just">
              <a:lnSpc>
                <a:spcPct val="111000"/>
              </a:lnSpc>
              <a:spcBef>
                <a:spcPts val="0"/>
              </a:spcBef>
              <a:spcAft>
                <a:spcPts val="25"/>
              </a:spcAft>
            </a:pPr>
            <a:r>
              <a:rPr lang="en-US" sz="1100" b="1">
                <a:solidFill>
                  <a:srgbClr val="FFFFFF"/>
                </a:solidFill>
                <a:effectLst/>
                <a:latin typeface="Candara"/>
                <a:ea typeface="Candara"/>
                <a:cs typeface="Candara"/>
              </a:rPr>
              <a:t>Integrated Plan and Execution</a:t>
            </a:r>
            <a:endParaRPr lang="en-US" sz="1200">
              <a:solidFill>
                <a:srgbClr val="000000"/>
              </a:solidFill>
              <a:effectLst/>
              <a:latin typeface="Candara"/>
              <a:ea typeface="Candara"/>
              <a:cs typeface="Candara"/>
            </a:endParaRPr>
          </a:p>
          <a:p>
            <a:pPr marL="6350" marR="0" indent="-6350" algn="just">
              <a:lnSpc>
                <a:spcPct val="111000"/>
              </a:lnSpc>
              <a:spcBef>
                <a:spcPts val="0"/>
              </a:spcBef>
              <a:spcAft>
                <a:spcPts val="25"/>
              </a:spcAft>
            </a:pPr>
            <a:r>
              <a:rPr lang="en-US" sz="1100">
                <a:solidFill>
                  <a:srgbClr val="FFFFFF"/>
                </a:solidFill>
                <a:effectLst/>
                <a:latin typeface="Candara"/>
                <a:ea typeface="Candara"/>
                <a:cs typeface="Candara"/>
              </a:rPr>
              <a:t>The change management and communications plans are integrated into an actionable plan which will effectively and efficiently implement the change management and communication strategies</a:t>
            </a:r>
            <a:endParaRPr lang="en-US" sz="1200">
              <a:solidFill>
                <a:srgbClr val="000000"/>
              </a:solidFill>
              <a:effectLst/>
              <a:latin typeface="Candara"/>
              <a:ea typeface="Candara"/>
              <a:cs typeface="Candara"/>
            </a:endParaRPr>
          </a:p>
        </p:txBody>
      </p:sp>
      <p:sp>
        <p:nvSpPr>
          <p:cNvPr id="85" name="Text Box 81432"/>
          <p:cNvSpPr txBox="1"/>
          <p:nvPr/>
        </p:nvSpPr>
        <p:spPr>
          <a:xfrm>
            <a:off x="9519775" y="6359238"/>
            <a:ext cx="1343025" cy="2762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just">
              <a:lnSpc>
                <a:spcPct val="111000"/>
              </a:lnSpc>
              <a:spcBef>
                <a:spcPts val="0"/>
              </a:spcBef>
              <a:spcAft>
                <a:spcPts val="25"/>
              </a:spcAft>
            </a:pPr>
            <a:r>
              <a:rPr lang="en-US" sz="1200" b="1">
                <a:solidFill>
                  <a:srgbClr val="000000"/>
                </a:solidFill>
                <a:effectLst/>
                <a:latin typeface="Candara"/>
                <a:ea typeface="Candara"/>
                <a:cs typeface="Candara"/>
              </a:rPr>
              <a:t>Feedback Loop</a:t>
            </a:r>
            <a:endParaRPr lang="en-US" sz="1200">
              <a:solidFill>
                <a:srgbClr val="000000"/>
              </a:solidFill>
              <a:effectLst/>
              <a:latin typeface="Candara"/>
              <a:ea typeface="Candara"/>
              <a:cs typeface="Candara"/>
            </a:endParaRPr>
          </a:p>
        </p:txBody>
      </p:sp>
      <p:sp>
        <p:nvSpPr>
          <p:cNvPr id="86" name="Text Box 81432"/>
          <p:cNvSpPr txBox="1"/>
          <p:nvPr/>
        </p:nvSpPr>
        <p:spPr>
          <a:xfrm>
            <a:off x="9452696" y="2954914"/>
            <a:ext cx="1343025" cy="2762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just">
              <a:lnSpc>
                <a:spcPct val="111000"/>
              </a:lnSpc>
              <a:spcBef>
                <a:spcPts val="0"/>
              </a:spcBef>
              <a:spcAft>
                <a:spcPts val="25"/>
              </a:spcAft>
            </a:pPr>
            <a:r>
              <a:rPr lang="en-US" sz="1200" b="1">
                <a:solidFill>
                  <a:srgbClr val="000000"/>
                </a:solidFill>
                <a:effectLst/>
                <a:latin typeface="Candara"/>
                <a:ea typeface="Candara"/>
                <a:cs typeface="Candara"/>
              </a:rPr>
              <a:t>Feedback Loop</a:t>
            </a:r>
            <a:endParaRPr lang="en-US" sz="1200">
              <a:solidFill>
                <a:srgbClr val="000000"/>
              </a:solidFill>
              <a:effectLst/>
              <a:latin typeface="Candara"/>
              <a:ea typeface="Candara"/>
              <a:cs typeface="Candara"/>
            </a:endParaRPr>
          </a:p>
        </p:txBody>
      </p:sp>
      <p:sp>
        <p:nvSpPr>
          <p:cNvPr id="93" name="Text Box 2"/>
          <p:cNvSpPr txBox="1">
            <a:spLocks noChangeArrowheads="1"/>
          </p:cNvSpPr>
          <p:nvPr/>
        </p:nvSpPr>
        <p:spPr bwMode="auto">
          <a:xfrm>
            <a:off x="1494126" y="6362270"/>
            <a:ext cx="2000885" cy="2286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solidFill>
              <a:srgbClr val="000000"/>
            </a:solidFill>
            <a:miter lim="800000"/>
            <a:headEnd/>
            <a:tailEnd/>
          </a:ln>
        </p:spPr>
        <p:txBody>
          <a:bodyPr rot="0" vert="horz" wrap="square" lIns="91440" tIns="45720" rIns="91440" bIns="45720" anchor="t" anchorCtr="0">
            <a:noAutofit/>
          </a:bodyPr>
          <a:lstStyle/>
          <a:p>
            <a:pPr marL="0" marR="0" indent="0" algn="just">
              <a:lnSpc>
                <a:spcPct val="111000"/>
              </a:lnSpc>
              <a:spcBef>
                <a:spcPts val="0"/>
              </a:spcBef>
              <a:spcAft>
                <a:spcPts val="25"/>
              </a:spcAft>
            </a:pPr>
            <a:r>
              <a:rPr lang="en-US" sz="1100" b="1" dirty="0" smtClean="0">
                <a:solidFill>
                  <a:srgbClr val="000000"/>
                </a:solidFill>
                <a:effectLst/>
                <a:latin typeface="Candara"/>
                <a:ea typeface="Candara"/>
                <a:cs typeface="Candara"/>
              </a:rPr>
              <a:t>Stakeholder </a:t>
            </a:r>
            <a:r>
              <a:rPr lang="en-US" sz="1100" b="1" dirty="0">
                <a:solidFill>
                  <a:srgbClr val="000000"/>
                </a:solidFill>
                <a:effectLst/>
                <a:latin typeface="Candara"/>
                <a:ea typeface="Candara"/>
                <a:cs typeface="Candara"/>
              </a:rPr>
              <a:t>Discussions</a:t>
            </a:r>
            <a:endParaRPr lang="en-US" sz="1200" dirty="0">
              <a:solidFill>
                <a:srgbClr val="000000"/>
              </a:solidFill>
              <a:effectLst/>
              <a:latin typeface="Candara"/>
              <a:ea typeface="Candara"/>
              <a:cs typeface="Candara"/>
            </a:endParaRPr>
          </a:p>
          <a:p>
            <a:pPr marL="0" marR="0" indent="0" algn="just">
              <a:lnSpc>
                <a:spcPct val="111000"/>
              </a:lnSpc>
              <a:spcBef>
                <a:spcPts val="0"/>
              </a:spcBef>
              <a:spcAft>
                <a:spcPts val="25"/>
              </a:spcAft>
            </a:pPr>
            <a:r>
              <a:rPr lang="en-US" sz="1100" b="1" dirty="0">
                <a:solidFill>
                  <a:srgbClr val="000000"/>
                </a:solidFill>
                <a:effectLst/>
                <a:latin typeface="Candara"/>
                <a:ea typeface="Candara"/>
                <a:cs typeface="Candara"/>
              </a:rPr>
              <a:t> </a:t>
            </a:r>
            <a:endParaRPr lang="en-US" sz="1200" dirty="0">
              <a:solidFill>
                <a:srgbClr val="000000"/>
              </a:solidFill>
              <a:effectLst/>
              <a:latin typeface="Candara"/>
              <a:ea typeface="Candara"/>
              <a:cs typeface="Candara"/>
            </a:endParaRPr>
          </a:p>
          <a:p>
            <a:pPr marL="0" marR="0" indent="0" algn="just">
              <a:lnSpc>
                <a:spcPct val="111000"/>
              </a:lnSpc>
              <a:spcBef>
                <a:spcPts val="0"/>
              </a:spcBef>
              <a:spcAft>
                <a:spcPts val="25"/>
              </a:spcAft>
            </a:pPr>
            <a:r>
              <a:rPr lang="en-US" sz="1100" b="1" dirty="0">
                <a:solidFill>
                  <a:srgbClr val="000000"/>
                </a:solidFill>
                <a:effectLst/>
                <a:latin typeface="Candara"/>
                <a:ea typeface="Candara"/>
                <a:cs typeface="Candara"/>
              </a:rPr>
              <a:t> </a:t>
            </a:r>
            <a:endParaRPr lang="en-US" sz="1200" dirty="0">
              <a:solidFill>
                <a:srgbClr val="000000"/>
              </a:solidFill>
              <a:effectLst/>
              <a:latin typeface="Candara"/>
              <a:ea typeface="Candara"/>
              <a:cs typeface="Candara"/>
            </a:endParaRPr>
          </a:p>
          <a:p>
            <a:pPr marL="0" marR="0" indent="0" algn="just">
              <a:lnSpc>
                <a:spcPct val="111000"/>
              </a:lnSpc>
              <a:spcBef>
                <a:spcPts val="0"/>
              </a:spcBef>
              <a:spcAft>
                <a:spcPts val="25"/>
              </a:spcAft>
            </a:pPr>
            <a:r>
              <a:rPr lang="en-US" sz="1100" b="1" dirty="0">
                <a:solidFill>
                  <a:srgbClr val="000000"/>
                </a:solidFill>
                <a:effectLst/>
                <a:latin typeface="Candara"/>
                <a:ea typeface="Candara"/>
                <a:cs typeface="Candara"/>
              </a:rPr>
              <a:t> </a:t>
            </a:r>
            <a:endParaRPr lang="en-US" sz="1200" dirty="0">
              <a:solidFill>
                <a:srgbClr val="000000"/>
              </a:solidFill>
              <a:effectLst/>
              <a:latin typeface="Candara"/>
              <a:ea typeface="Candara"/>
              <a:cs typeface="Candara"/>
            </a:endParaRPr>
          </a:p>
          <a:p>
            <a:pPr marL="0" marR="0" indent="0" algn="just">
              <a:lnSpc>
                <a:spcPct val="111000"/>
              </a:lnSpc>
              <a:spcBef>
                <a:spcPts val="0"/>
              </a:spcBef>
              <a:spcAft>
                <a:spcPts val="25"/>
              </a:spcAft>
            </a:pPr>
            <a:r>
              <a:rPr lang="en-US" sz="1100" b="1" dirty="0" err="1">
                <a:solidFill>
                  <a:srgbClr val="000000"/>
                </a:solidFill>
                <a:effectLst/>
                <a:latin typeface="Candara"/>
                <a:ea typeface="Candara"/>
                <a:cs typeface="Candara"/>
              </a:rPr>
              <a:t>Surv</a:t>
            </a:r>
            <a:endParaRPr lang="en-US" sz="1200" dirty="0">
              <a:solidFill>
                <a:srgbClr val="000000"/>
              </a:solidFill>
              <a:effectLst/>
              <a:latin typeface="Candara"/>
              <a:ea typeface="Candara"/>
              <a:cs typeface="Candara"/>
            </a:endParaRPr>
          </a:p>
        </p:txBody>
      </p:sp>
      <p:sp>
        <p:nvSpPr>
          <p:cNvPr id="2078" name="Down Arrow 2077"/>
          <p:cNvSpPr/>
          <p:nvPr/>
        </p:nvSpPr>
        <p:spPr>
          <a:xfrm>
            <a:off x="8468590" y="4591812"/>
            <a:ext cx="259773" cy="192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Up Arrow 2078"/>
          <p:cNvSpPr/>
          <p:nvPr/>
        </p:nvSpPr>
        <p:spPr>
          <a:xfrm>
            <a:off x="7865918" y="4582393"/>
            <a:ext cx="207818" cy="192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Up Arrow 95"/>
          <p:cNvSpPr/>
          <p:nvPr/>
        </p:nvSpPr>
        <p:spPr>
          <a:xfrm>
            <a:off x="6044045" y="4581421"/>
            <a:ext cx="207818" cy="1920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95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utron.com/wp-content/uploads/2015/08/DM3.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50" y="1326099"/>
            <a:ext cx="2074693" cy="1158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Integrated CIEWS Communication Approach</a:t>
            </a:r>
            <a:endParaRPr lang="en-US" dirty="0"/>
          </a:p>
        </p:txBody>
      </p:sp>
      <p:sp>
        <p:nvSpPr>
          <p:cNvPr id="7" name="Date Placeholder 6"/>
          <p:cNvSpPr>
            <a:spLocks noGrp="1"/>
          </p:cNvSpPr>
          <p:nvPr>
            <p:ph type="dt" sz="half" idx="10"/>
          </p:nvPr>
        </p:nvSpPr>
        <p:spPr/>
        <p:txBody>
          <a:bodyPr/>
          <a:lstStyle/>
          <a:p>
            <a:r>
              <a:rPr lang="en-US" dirty="0"/>
              <a:t>March, 2016</a:t>
            </a:r>
          </a:p>
        </p:txBody>
      </p:sp>
      <p:sp>
        <p:nvSpPr>
          <p:cNvPr id="8" name="Footer Placeholder 7"/>
          <p:cNvSpPr>
            <a:spLocks noGrp="1"/>
          </p:cNvSpPr>
          <p:nvPr>
            <p:ph type="ftr" sz="quarter" idx="11"/>
          </p:nvPr>
        </p:nvSpPr>
        <p:spPr/>
        <p:txBody>
          <a:bodyPr/>
          <a:lstStyle/>
          <a:p>
            <a:r>
              <a:rPr lang="en-US" dirty="0"/>
              <a:t>CIEWS PROJECT-COMMUNICATION STRATEGY-JUST CLICK TECHNOLOGIES LTD (COMMUNICATION &amp; MEDIA CONSULTANTS)</a:t>
            </a:r>
          </a:p>
        </p:txBody>
      </p:sp>
      <p:sp>
        <p:nvSpPr>
          <p:cNvPr id="9" name="Slide Number Placeholder 8"/>
          <p:cNvSpPr>
            <a:spLocks noGrp="1"/>
          </p:cNvSpPr>
          <p:nvPr>
            <p:ph type="sldNum" sz="quarter" idx="12"/>
          </p:nvPr>
        </p:nvSpPr>
        <p:spPr/>
        <p:txBody>
          <a:bodyPr/>
          <a:lstStyle/>
          <a:p>
            <a:fld id="{9CD8D479-8942-46E8-A226-A4E01F7A105C}" type="slidenum">
              <a:rPr lang="en-US" smtClean="0"/>
              <a:t>11</a:t>
            </a:fld>
            <a:endParaRPr lang="en-US"/>
          </a:p>
        </p:txBody>
      </p:sp>
      <p:pic>
        <p:nvPicPr>
          <p:cNvPr id="32" name="Picture 31" descr="http://www.marketingperformancegroup.com/sites/www.marketingperformancegroup.com/files/istock_000014313619xsmall.jpg"/>
          <p:cNvPicPr/>
          <p:nvPr/>
        </p:nvPicPr>
        <p:blipFill>
          <a:blip r:embed="rId4">
            <a:extLst>
              <a:ext uri="{28A0092B-C50C-407E-A947-70E740481C1C}">
                <a14:useLocalDpi xmlns:a14="http://schemas.microsoft.com/office/drawing/2010/main" val="0"/>
              </a:ext>
            </a:extLst>
          </a:blip>
          <a:srcRect/>
          <a:stretch>
            <a:fillRect/>
          </a:stretch>
        </p:blipFill>
        <p:spPr bwMode="auto">
          <a:xfrm>
            <a:off x="3971924" y="1808018"/>
            <a:ext cx="3135458" cy="2015837"/>
          </a:xfrm>
          <a:prstGeom prst="rect">
            <a:avLst/>
          </a:prstGeom>
          <a:noFill/>
          <a:ln>
            <a:noFill/>
          </a:ln>
        </p:spPr>
      </p:pic>
      <p:sp>
        <p:nvSpPr>
          <p:cNvPr id="33" name="Text Box 81410"/>
          <p:cNvSpPr txBox="1"/>
          <p:nvPr/>
        </p:nvSpPr>
        <p:spPr>
          <a:xfrm>
            <a:off x="1325389" y="2148752"/>
            <a:ext cx="2051656" cy="1727057"/>
          </a:xfrm>
          <a:prstGeom prst="rect">
            <a:avLst/>
          </a:prstGeom>
          <a:solidFill>
            <a:srgbClr val="0099C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just">
              <a:lnSpc>
                <a:spcPct val="111000"/>
              </a:lnSpc>
              <a:spcBef>
                <a:spcPts val="0"/>
              </a:spcBef>
              <a:spcAft>
                <a:spcPts val="25"/>
              </a:spcAft>
            </a:pPr>
            <a:r>
              <a:rPr lang="en-US" sz="1200" b="1" dirty="0" smtClean="0">
                <a:solidFill>
                  <a:srgbClr val="FFFFFF"/>
                </a:solidFill>
                <a:effectLst/>
                <a:latin typeface="Candara"/>
                <a:ea typeface="Candara"/>
                <a:cs typeface="Candara"/>
              </a:rPr>
              <a:t>Climate/Weather </a:t>
            </a:r>
            <a:r>
              <a:rPr lang="en-US" sz="1200" b="1" dirty="0">
                <a:solidFill>
                  <a:srgbClr val="FFFFFF"/>
                </a:solidFill>
                <a:effectLst/>
                <a:latin typeface="Candara"/>
                <a:ea typeface="Candara"/>
                <a:cs typeface="Candara"/>
              </a:rPr>
              <a:t>Information</a:t>
            </a:r>
            <a:endParaRPr lang="en-US" sz="1200" dirty="0">
              <a:solidFill>
                <a:srgbClr val="000000"/>
              </a:solidFill>
              <a:effectLst/>
              <a:latin typeface="Candara"/>
              <a:ea typeface="Candara"/>
              <a:cs typeface="Candara"/>
            </a:endParaRPr>
          </a:p>
          <a:p>
            <a:pPr marL="0" marR="0" indent="-6350" algn="just">
              <a:lnSpc>
                <a:spcPct val="111000"/>
              </a:lnSpc>
              <a:spcBef>
                <a:spcPts val="0"/>
              </a:spcBef>
              <a:spcAft>
                <a:spcPts val="25"/>
              </a:spcAft>
            </a:pPr>
            <a:r>
              <a:rPr lang="en-US" sz="1200" dirty="0">
                <a:solidFill>
                  <a:srgbClr val="FFFFFF"/>
                </a:solidFill>
                <a:effectLst/>
                <a:latin typeface="Candara"/>
                <a:ea typeface="Candara"/>
                <a:cs typeface="Candara"/>
              </a:rPr>
              <a:t>ZMD generates and disseminates Climate Information for distribution to DMMU and other stakeholders over various media platform.</a:t>
            </a:r>
            <a:endParaRPr lang="en-US" sz="1200" dirty="0">
              <a:solidFill>
                <a:srgbClr val="000000"/>
              </a:solidFill>
              <a:effectLst/>
              <a:latin typeface="Candara"/>
              <a:ea typeface="Candara"/>
              <a:cs typeface="Candara"/>
            </a:endParaRPr>
          </a:p>
        </p:txBody>
      </p:sp>
      <p:sp>
        <p:nvSpPr>
          <p:cNvPr id="29" name="Right Arrow 28"/>
          <p:cNvSpPr/>
          <p:nvPr/>
        </p:nvSpPr>
        <p:spPr>
          <a:xfrm>
            <a:off x="3470562" y="2617425"/>
            <a:ext cx="602674" cy="801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81414"/>
          <p:cNvSpPr txBox="1"/>
          <p:nvPr/>
        </p:nvSpPr>
        <p:spPr>
          <a:xfrm>
            <a:off x="7723043" y="2054152"/>
            <a:ext cx="2137929" cy="1769703"/>
          </a:xfrm>
          <a:prstGeom prst="rect">
            <a:avLst/>
          </a:prstGeom>
          <a:solidFill>
            <a:srgbClr val="0099CC"/>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6350" algn="just">
              <a:lnSpc>
                <a:spcPct val="111000"/>
              </a:lnSpc>
              <a:spcBef>
                <a:spcPts val="0"/>
              </a:spcBef>
              <a:spcAft>
                <a:spcPts val="25"/>
              </a:spcAft>
            </a:pPr>
            <a:r>
              <a:rPr lang="en-US" sz="1300" b="1" dirty="0">
                <a:solidFill>
                  <a:srgbClr val="FFFFFF"/>
                </a:solidFill>
                <a:effectLst/>
                <a:latin typeface="Candara"/>
                <a:ea typeface="Candara"/>
                <a:cs typeface="Candara"/>
              </a:rPr>
              <a:t>Early Warning Systems</a:t>
            </a:r>
            <a:endParaRPr lang="en-US" sz="1300" dirty="0">
              <a:solidFill>
                <a:srgbClr val="000000"/>
              </a:solidFill>
              <a:effectLst/>
              <a:latin typeface="Candara"/>
              <a:ea typeface="Candara"/>
              <a:cs typeface="Candara"/>
            </a:endParaRPr>
          </a:p>
          <a:p>
            <a:pPr marL="0" marR="0" indent="-6350" algn="just">
              <a:lnSpc>
                <a:spcPct val="111000"/>
              </a:lnSpc>
              <a:spcBef>
                <a:spcPts val="0"/>
              </a:spcBef>
              <a:spcAft>
                <a:spcPts val="25"/>
              </a:spcAft>
            </a:pPr>
            <a:r>
              <a:rPr lang="en-US" sz="1300" dirty="0">
                <a:solidFill>
                  <a:srgbClr val="FFFFFF"/>
                </a:solidFill>
                <a:effectLst/>
                <a:latin typeface="Candara"/>
                <a:ea typeface="Candara"/>
                <a:cs typeface="Candara"/>
              </a:rPr>
              <a:t>DMMU develops Early Warning Information to be distributed using different systems and platforms including SMS, Traditional Media, Social Networks, etc.</a:t>
            </a:r>
            <a:endParaRPr lang="en-US" sz="1300" dirty="0">
              <a:solidFill>
                <a:srgbClr val="000000"/>
              </a:solidFill>
              <a:effectLst/>
              <a:latin typeface="Candara"/>
              <a:ea typeface="Candara"/>
              <a:cs typeface="Candara"/>
            </a:endParaRPr>
          </a:p>
        </p:txBody>
      </p:sp>
      <p:sp>
        <p:nvSpPr>
          <p:cNvPr id="36" name="Right Arrow 35"/>
          <p:cNvSpPr/>
          <p:nvPr/>
        </p:nvSpPr>
        <p:spPr>
          <a:xfrm>
            <a:off x="7020790" y="2484724"/>
            <a:ext cx="602674" cy="801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4144240" y="3875810"/>
            <a:ext cx="3067051" cy="1221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6350" algn="just">
              <a:lnSpc>
                <a:spcPct val="111000"/>
              </a:lnSpc>
              <a:spcBef>
                <a:spcPts val="0"/>
              </a:spcBef>
              <a:spcAft>
                <a:spcPts val="25"/>
              </a:spcAft>
            </a:pPr>
            <a:r>
              <a:rPr lang="en-US" sz="1300" b="1" dirty="0">
                <a:solidFill>
                  <a:srgbClr val="FFFFFF"/>
                </a:solidFill>
                <a:effectLst/>
                <a:latin typeface="Candara"/>
                <a:ea typeface="Candara"/>
                <a:cs typeface="Candara"/>
              </a:rPr>
              <a:t>Media Channels</a:t>
            </a:r>
            <a:endParaRPr lang="en-US" sz="1300" dirty="0">
              <a:solidFill>
                <a:srgbClr val="000000"/>
              </a:solidFill>
              <a:effectLst/>
              <a:latin typeface="Candara"/>
              <a:ea typeface="Candara"/>
              <a:cs typeface="Candara"/>
            </a:endParaRPr>
          </a:p>
          <a:p>
            <a:pPr marL="0" marR="0" indent="-6350" algn="just">
              <a:lnSpc>
                <a:spcPct val="111000"/>
              </a:lnSpc>
              <a:spcBef>
                <a:spcPts val="0"/>
              </a:spcBef>
              <a:spcAft>
                <a:spcPts val="25"/>
              </a:spcAft>
            </a:pPr>
            <a:r>
              <a:rPr lang="en-US" sz="1300" dirty="0">
                <a:solidFill>
                  <a:srgbClr val="FFFFFF"/>
                </a:solidFill>
                <a:effectLst/>
                <a:latin typeface="Candara"/>
                <a:ea typeface="Candara"/>
                <a:cs typeface="Candara"/>
              </a:rPr>
              <a:t>Climate Information to stakeholders on various media platforms such as direct sharing information with DMMU, Brochures, Radio, TV, </a:t>
            </a:r>
            <a:r>
              <a:rPr lang="en-US" sz="1300" dirty="0" err="1">
                <a:solidFill>
                  <a:srgbClr val="FFFFFF"/>
                </a:solidFill>
                <a:effectLst/>
                <a:latin typeface="Candara"/>
                <a:ea typeface="Candara"/>
                <a:cs typeface="Candara"/>
              </a:rPr>
              <a:t>etc</a:t>
            </a:r>
            <a:endParaRPr lang="en-US" sz="1300" dirty="0">
              <a:solidFill>
                <a:srgbClr val="000000"/>
              </a:solidFill>
              <a:effectLst/>
              <a:latin typeface="Candara"/>
              <a:ea typeface="Candara"/>
              <a:cs typeface="Candara"/>
            </a:endParaRPr>
          </a:p>
          <a:p>
            <a:pPr marL="0" marR="0" indent="-6350" algn="ctr">
              <a:lnSpc>
                <a:spcPct val="111000"/>
              </a:lnSpc>
              <a:spcBef>
                <a:spcPts val="0"/>
              </a:spcBef>
              <a:spcAft>
                <a:spcPts val="25"/>
              </a:spcAft>
            </a:pPr>
            <a:r>
              <a:rPr lang="en-US" sz="1200" dirty="0">
                <a:solidFill>
                  <a:srgbClr val="000000"/>
                </a:solidFill>
                <a:effectLst/>
                <a:latin typeface="Candara"/>
                <a:ea typeface="Candara"/>
                <a:cs typeface="Candara"/>
              </a:rPr>
              <a:t> </a:t>
            </a:r>
          </a:p>
        </p:txBody>
      </p:sp>
      <p:pic>
        <p:nvPicPr>
          <p:cNvPr id="39" name="Picture 38" descr="http://blog.harlandclarkedigital.com/wp-content/uploads/2013/10/social-seo.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1448" y="5231390"/>
            <a:ext cx="1628775" cy="1362075"/>
          </a:xfrm>
          <a:prstGeom prst="rect">
            <a:avLst/>
          </a:prstGeom>
          <a:noFill/>
          <a:ln>
            <a:noFill/>
          </a:ln>
        </p:spPr>
      </p:pic>
      <p:pic>
        <p:nvPicPr>
          <p:cNvPr id="40" name="Picture 39" descr="http://blog.firelightfoundation.org/wp-content/uploads/2011/08/CCBOWO-15-Feb-2010-Crowd-in-Community-2-1024x768.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531763">
            <a:off x="1891423" y="4740447"/>
            <a:ext cx="1419225" cy="1063625"/>
          </a:xfrm>
          <a:prstGeom prst="rect">
            <a:avLst/>
          </a:prstGeom>
          <a:noFill/>
          <a:ln>
            <a:noFill/>
          </a:ln>
        </p:spPr>
      </p:pic>
      <p:sp>
        <p:nvSpPr>
          <p:cNvPr id="41" name="AutoShape 2"/>
          <p:cNvSpPr>
            <a:spLocks noChangeArrowheads="1"/>
          </p:cNvSpPr>
          <p:nvPr/>
        </p:nvSpPr>
        <p:spPr bwMode="auto">
          <a:xfrm rot="5400000">
            <a:off x="8297949" y="4045655"/>
            <a:ext cx="1290320" cy="2215515"/>
          </a:xfrm>
          <a:prstGeom prst="roundRect">
            <a:avLst>
              <a:gd name="adj" fmla="val 13032"/>
            </a:avLst>
          </a:prstGeom>
          <a:solidFill>
            <a:schemeClr val="bg1"/>
          </a:solidFill>
          <a:ln>
            <a:solidFill>
              <a:schemeClr val="accent1">
                <a:lumMod val="50000"/>
              </a:schemeClr>
            </a:solidFill>
          </a:ln>
          <a:extLst/>
        </p:spPr>
        <p:txBody>
          <a:bodyPr rot="0" vert="horz" wrap="square" lIns="91440" tIns="45720" rIns="91440" bIns="45720" anchor="ctr" anchorCtr="0" upright="1">
            <a:noAutofit/>
          </a:bodyPr>
          <a:lstStyle/>
          <a:p>
            <a:pPr marL="6350" marR="0" indent="-6350" algn="ctr">
              <a:lnSpc>
                <a:spcPct val="111000"/>
              </a:lnSpc>
              <a:spcBef>
                <a:spcPts val="0"/>
              </a:spcBef>
              <a:spcAft>
                <a:spcPts val="25"/>
              </a:spcAft>
            </a:pPr>
            <a:r>
              <a:rPr lang="en-US" sz="1200" b="1" i="1">
                <a:solidFill>
                  <a:srgbClr val="44546A"/>
                </a:solidFill>
                <a:effectLst/>
                <a:latin typeface="Calibri Light"/>
                <a:ea typeface="Times New Roman"/>
                <a:cs typeface="Times New Roman"/>
              </a:rPr>
              <a:t>Figure shows an Integrated Communication Approach for Climate Information and Early Warning Systems with feedback provision from stakeholders </a:t>
            </a:r>
            <a:r>
              <a:rPr lang="en-US" sz="1200" b="1">
                <a:solidFill>
                  <a:srgbClr val="44546A"/>
                </a:solidFill>
                <a:effectLst/>
                <a:latin typeface="Calibri Light"/>
                <a:ea typeface="Times New Roman"/>
                <a:cs typeface="Times New Roman"/>
              </a:rPr>
              <a:t> </a:t>
            </a:r>
            <a:endParaRPr lang="en-US" sz="1200">
              <a:solidFill>
                <a:srgbClr val="000000"/>
              </a:solidFill>
              <a:effectLst/>
              <a:latin typeface="Candara"/>
              <a:ea typeface="Candara"/>
              <a:cs typeface="Candara"/>
            </a:endParaRPr>
          </a:p>
        </p:txBody>
      </p:sp>
      <p:cxnSp>
        <p:nvCxnSpPr>
          <p:cNvPr id="2049" name="Curved Connector 2048"/>
          <p:cNvCxnSpPr/>
          <p:nvPr/>
        </p:nvCxnSpPr>
        <p:spPr>
          <a:xfrm rot="10800000" flipV="1">
            <a:off x="6640224" y="3740728"/>
            <a:ext cx="2524561" cy="2317245"/>
          </a:xfrm>
          <a:prstGeom prst="curvedConnector3">
            <a:avLst/>
          </a:prstGeom>
          <a:ln>
            <a:tailEnd type="arrow"/>
          </a:ln>
          <a:effectLst/>
        </p:spPr>
        <p:style>
          <a:lnRef idx="1">
            <a:schemeClr val="accent1"/>
          </a:lnRef>
          <a:fillRef idx="0">
            <a:schemeClr val="accent1"/>
          </a:fillRef>
          <a:effectRef idx="0">
            <a:schemeClr val="accent1"/>
          </a:effectRef>
          <a:fontRef idx="minor">
            <a:schemeClr val="tx1"/>
          </a:fontRef>
        </p:style>
      </p:cxnSp>
      <p:cxnSp>
        <p:nvCxnSpPr>
          <p:cNvPr id="2054" name="Curved Connector 2053"/>
          <p:cNvCxnSpPr/>
          <p:nvPr/>
        </p:nvCxnSpPr>
        <p:spPr>
          <a:xfrm rot="5400000" flipH="1" flipV="1">
            <a:off x="6260523" y="4088822"/>
            <a:ext cx="2036619" cy="161059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6" name="Curved Connector 2055"/>
          <p:cNvCxnSpPr/>
          <p:nvPr/>
        </p:nvCxnSpPr>
        <p:spPr>
          <a:xfrm rot="10800000">
            <a:off x="3377046" y="5496792"/>
            <a:ext cx="1766455" cy="561183"/>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8" name="Curved Connector 2057"/>
          <p:cNvCxnSpPr/>
          <p:nvPr/>
        </p:nvCxnSpPr>
        <p:spPr>
          <a:xfrm>
            <a:off x="3470562" y="5231390"/>
            <a:ext cx="1880756" cy="379701"/>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0" name="Curved Connector 2059"/>
          <p:cNvCxnSpPr>
            <a:endCxn id="40" idx="0"/>
          </p:cNvCxnSpPr>
          <p:nvPr/>
        </p:nvCxnSpPr>
        <p:spPr>
          <a:xfrm rot="16200000" flipH="1">
            <a:off x="2016708" y="3978846"/>
            <a:ext cx="916562" cy="71048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2" name="Curved Connector 2061"/>
          <p:cNvCxnSpPr/>
          <p:nvPr/>
        </p:nvCxnSpPr>
        <p:spPr>
          <a:xfrm rot="16200000" flipV="1">
            <a:off x="2331816" y="4145029"/>
            <a:ext cx="950769" cy="41232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5" name="Curved Connector 2064"/>
          <p:cNvCxnSpPr/>
          <p:nvPr/>
        </p:nvCxnSpPr>
        <p:spPr>
          <a:xfrm rot="5400000" flipH="1" flipV="1">
            <a:off x="3048324" y="3375639"/>
            <a:ext cx="1540670" cy="136120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7" name="Curved Connector 2066"/>
          <p:cNvCxnSpPr/>
          <p:nvPr/>
        </p:nvCxnSpPr>
        <p:spPr>
          <a:xfrm rot="5400000">
            <a:off x="2866213" y="3651267"/>
            <a:ext cx="1811374" cy="97674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28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Strategy Info Flow Chart</a:t>
            </a:r>
            <a:endParaRPr lang="en-US" dirty="0"/>
          </a:p>
        </p:txBody>
      </p:sp>
      <p:sp>
        <p:nvSpPr>
          <p:cNvPr id="7" name="Date Placeholder 6"/>
          <p:cNvSpPr>
            <a:spLocks noGrp="1"/>
          </p:cNvSpPr>
          <p:nvPr>
            <p:ph type="dt" sz="half" idx="10"/>
          </p:nvPr>
        </p:nvSpPr>
        <p:spPr/>
        <p:txBody>
          <a:bodyPr/>
          <a:lstStyle/>
          <a:p>
            <a:r>
              <a:rPr lang="en-US" dirty="0"/>
              <a:t>March, 2016</a:t>
            </a:r>
          </a:p>
        </p:txBody>
      </p:sp>
      <p:sp>
        <p:nvSpPr>
          <p:cNvPr id="8" name="Footer Placeholder 7"/>
          <p:cNvSpPr>
            <a:spLocks noGrp="1"/>
          </p:cNvSpPr>
          <p:nvPr>
            <p:ph type="ftr" sz="quarter" idx="11"/>
          </p:nvPr>
        </p:nvSpPr>
        <p:spPr/>
        <p:txBody>
          <a:bodyPr/>
          <a:lstStyle/>
          <a:p>
            <a:r>
              <a:rPr lang="en-US" dirty="0"/>
              <a:t>CIEWS PROJECT-COMMUNICATION STRATEGY-JUST CLICK TECHNOLOGIES LTD (COMMUNICATION &amp; MEDIA CONSULTANTS)</a:t>
            </a:r>
          </a:p>
        </p:txBody>
      </p:sp>
      <p:sp>
        <p:nvSpPr>
          <p:cNvPr id="9" name="Slide Number Placeholder 8"/>
          <p:cNvSpPr>
            <a:spLocks noGrp="1"/>
          </p:cNvSpPr>
          <p:nvPr>
            <p:ph type="sldNum" sz="quarter" idx="12"/>
          </p:nvPr>
        </p:nvSpPr>
        <p:spPr/>
        <p:txBody>
          <a:bodyPr/>
          <a:lstStyle/>
          <a:p>
            <a:fld id="{9CD8D479-8942-46E8-A226-A4E01F7A105C}" type="slidenum">
              <a:rPr lang="en-US" smtClean="0"/>
              <a:t>12</a:t>
            </a:fld>
            <a:endParaRPr lang="en-US"/>
          </a:p>
        </p:txBody>
      </p:sp>
      <p:graphicFrame>
        <p:nvGraphicFramePr>
          <p:cNvPr id="11" name="Diagram 10"/>
          <p:cNvGraphicFramePr/>
          <p:nvPr>
            <p:extLst>
              <p:ext uri="{D42A27DB-BD31-4B8C-83A1-F6EECF244321}">
                <p14:modId xmlns:p14="http://schemas.microsoft.com/office/powerpoint/2010/main" val="1581896072"/>
              </p:ext>
            </p:extLst>
          </p:nvPr>
        </p:nvGraphicFramePr>
        <p:xfrm>
          <a:off x="5813710" y="2078183"/>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ular Callout 3"/>
          <p:cNvSpPr/>
          <p:nvPr/>
        </p:nvSpPr>
        <p:spPr>
          <a:xfrm>
            <a:off x="9299859" y="1361208"/>
            <a:ext cx="2150919" cy="124691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Climate &amp; Weather Info generated by ZMD feeds into Early Warning Systems championed by DMMU &amp; other agencies</a:t>
            </a:r>
            <a:endParaRPr lang="en-US" sz="1400"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2218" y="1787512"/>
            <a:ext cx="4619496" cy="3085823"/>
          </a:xfrm>
          <a:prstGeom prst="rect">
            <a:avLst/>
          </a:prstGeom>
        </p:spPr>
      </p:pic>
    </p:spTree>
    <p:extLst>
      <p:ext uri="{BB962C8B-B14F-4D97-AF65-F5344CB8AC3E}">
        <p14:creationId xmlns:p14="http://schemas.microsoft.com/office/powerpoint/2010/main" val="53605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&amp; Recommendations</a:t>
            </a:r>
            <a:endParaRPr lang="en-US" dirty="0"/>
          </a:p>
        </p:txBody>
      </p:sp>
      <p:graphicFrame>
        <p:nvGraphicFramePr>
          <p:cNvPr id="8" name="Content Placeholder 7" descr="Sample table with 3 columns, 4 rows" title="Table"/>
          <p:cNvGraphicFramePr>
            <a:graphicFrameLocks noGrp="1"/>
          </p:cNvGraphicFramePr>
          <p:nvPr>
            <p:ph sz="half" idx="2"/>
            <p:extLst>
              <p:ext uri="{D42A27DB-BD31-4B8C-83A1-F6EECF244321}">
                <p14:modId xmlns:p14="http://schemas.microsoft.com/office/powerpoint/2010/main" val="1718532418"/>
              </p:ext>
            </p:extLst>
          </p:nvPr>
        </p:nvGraphicFramePr>
        <p:xfrm>
          <a:off x="1381991" y="1422400"/>
          <a:ext cx="10453253" cy="4633005"/>
        </p:xfrm>
        <a:graphic>
          <a:graphicData uri="http://schemas.openxmlformats.org/drawingml/2006/table">
            <a:tbl>
              <a:tblPr firstRow="1" bandRow="1">
                <a:tableStyleId>{5C22544A-7EE6-4342-B048-85BDC9FD1C3A}</a:tableStyleId>
              </a:tblPr>
              <a:tblGrid>
                <a:gridCol w="2565167">
                  <a:extLst>
                    <a:ext uri="{9D8B030D-6E8A-4147-A177-3AD203B41FA5}">
                      <a16:colId xmlns="" xmlns:a16="http://schemas.microsoft.com/office/drawing/2014/main" val="20000"/>
                    </a:ext>
                  </a:extLst>
                </a:gridCol>
                <a:gridCol w="4403668">
                  <a:extLst>
                    <a:ext uri="{9D8B030D-6E8A-4147-A177-3AD203B41FA5}">
                      <a16:colId xmlns="" xmlns:a16="http://schemas.microsoft.com/office/drawing/2014/main" val="20001"/>
                    </a:ext>
                  </a:extLst>
                </a:gridCol>
                <a:gridCol w="3484418">
                  <a:extLst>
                    <a:ext uri="{9D8B030D-6E8A-4147-A177-3AD203B41FA5}">
                      <a16:colId xmlns="" xmlns:a16="http://schemas.microsoft.com/office/drawing/2014/main" val="20002"/>
                    </a:ext>
                  </a:extLst>
                </a:gridCol>
              </a:tblGrid>
              <a:tr h="518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Short-Term</a:t>
                      </a:r>
                    </a:p>
                  </a:txBody>
                  <a:tcPr anchor="ctr"/>
                </a:tc>
                <a:tc>
                  <a:txBody>
                    <a:bodyPr/>
                    <a:lstStyle/>
                    <a:p>
                      <a:pPr algn="ctr"/>
                      <a:r>
                        <a:rPr lang="en-US" dirty="0" smtClean="0"/>
                        <a:t>Medium Term</a:t>
                      </a:r>
                      <a:endParaRPr lang="en-US" dirty="0"/>
                    </a:p>
                  </a:txBody>
                  <a:tcPr anchor="ctr"/>
                </a:tc>
                <a:tc>
                  <a:txBody>
                    <a:bodyPr/>
                    <a:lstStyle/>
                    <a:p>
                      <a:pPr algn="ctr"/>
                      <a:r>
                        <a:rPr lang="en-US" dirty="0" smtClean="0"/>
                        <a:t>Long-term</a:t>
                      </a:r>
                      <a:endParaRPr lang="en-US" dirty="0"/>
                    </a:p>
                  </a:txBody>
                  <a:tcPr anchor="ctr"/>
                </a:tc>
                <a:extLst>
                  <a:ext uri="{0D108BD9-81ED-4DB2-BD59-A6C34878D82A}">
                    <a16:rowId xmlns="" xmlns:a16="http://schemas.microsoft.com/office/drawing/2014/main" val="10000"/>
                  </a:ext>
                </a:extLst>
              </a:tr>
              <a:tr h="518205">
                <a:tc>
                  <a:txBody>
                    <a:bodyPr/>
                    <a:lstStyle/>
                    <a:p>
                      <a:r>
                        <a:rPr lang="en-US" dirty="0" smtClean="0"/>
                        <a:t>Seasonal Weather Forecast Forums</a:t>
                      </a:r>
                      <a:endParaRPr lang="en-US" dirty="0"/>
                    </a:p>
                  </a:txBody>
                  <a:tcPr anchor="ctr"/>
                </a:tc>
                <a:tc>
                  <a:txBody>
                    <a:bodyPr/>
                    <a:lstStyle/>
                    <a:p>
                      <a:pPr algn="ctr"/>
                      <a:r>
                        <a:rPr lang="en-US" dirty="0" smtClean="0"/>
                        <a:t>Community Engagement Training for Met Officers/ZMD Team Building &amp; Bonding</a:t>
                      </a:r>
                      <a:endParaRPr lang="en-US" dirty="0"/>
                    </a:p>
                  </a:txBody>
                  <a:tcPr anchor="ctr"/>
                </a:tc>
                <a:tc>
                  <a:txBody>
                    <a:bodyPr/>
                    <a:lstStyle/>
                    <a:p>
                      <a:pPr algn="ctr"/>
                      <a:r>
                        <a:rPr lang="en-US" dirty="0" smtClean="0"/>
                        <a:t>CIEWS Kiosks/Info</a:t>
                      </a:r>
                      <a:r>
                        <a:rPr lang="en-US" baseline="0" dirty="0" smtClean="0"/>
                        <a:t> Centers &amp; Libraries</a:t>
                      </a:r>
                      <a:endParaRPr lang="en-US" dirty="0"/>
                    </a:p>
                  </a:txBody>
                  <a:tcPr anchor="ctr"/>
                </a:tc>
                <a:extLst>
                  <a:ext uri="{0D108BD9-81ED-4DB2-BD59-A6C34878D82A}">
                    <a16:rowId xmlns="" xmlns:a16="http://schemas.microsoft.com/office/drawing/2014/main" val="10001"/>
                  </a:ext>
                </a:extLst>
              </a:tr>
              <a:tr h="518205">
                <a:tc>
                  <a:txBody>
                    <a:bodyPr/>
                    <a:lstStyle/>
                    <a:p>
                      <a:r>
                        <a:rPr lang="en-US" dirty="0" smtClean="0"/>
                        <a:t>CIEWS Brochures</a:t>
                      </a:r>
                      <a:r>
                        <a:rPr lang="en-US" baseline="0" dirty="0" smtClean="0"/>
                        <a:t> &amp; </a:t>
                      </a:r>
                      <a:r>
                        <a:rPr lang="en-US" dirty="0" smtClean="0"/>
                        <a:t> Video Documentary in vernacular languages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CIEWS</a:t>
                      </a:r>
                      <a:r>
                        <a:rPr lang="en-US" baseline="0" dirty="0" smtClean="0"/>
                        <a:t> </a:t>
                      </a:r>
                      <a:r>
                        <a:rPr lang="en-US" dirty="0" smtClean="0"/>
                        <a:t>Branded Materials </a:t>
                      </a:r>
                    </a:p>
                  </a:txBody>
                  <a:tcPr anchor="ctr"/>
                </a:tc>
                <a:tc>
                  <a:txBody>
                    <a:bodyPr/>
                    <a:lstStyle/>
                    <a:p>
                      <a:pPr algn="ctr"/>
                      <a:r>
                        <a:rPr lang="en-US" dirty="0" smtClean="0"/>
                        <a:t>Enhancing  Climate, Weather</a:t>
                      </a:r>
                      <a:r>
                        <a:rPr lang="en-US" baseline="0" dirty="0" smtClean="0"/>
                        <a:t> &amp; Early warning </a:t>
                      </a:r>
                      <a:r>
                        <a:rPr lang="en-US" dirty="0" smtClean="0"/>
                        <a:t>training in Mass Media and Journalism Schools </a:t>
                      </a:r>
                      <a:endParaRPr lang="en-US" dirty="0"/>
                    </a:p>
                  </a:txBody>
                  <a:tcPr anchor="ctr"/>
                </a:tc>
                <a:extLst>
                  <a:ext uri="{0D108BD9-81ED-4DB2-BD59-A6C34878D82A}">
                    <a16:rowId xmlns="" xmlns:a16="http://schemas.microsoft.com/office/drawing/2014/main" val="10002"/>
                  </a:ext>
                </a:extLst>
              </a:tr>
              <a:tr h="518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Chiefs Awareness Workshop </a:t>
                      </a:r>
                      <a:endParaRPr lang="en-US" dirty="0"/>
                    </a:p>
                  </a:txBody>
                  <a:tcPr anchor="ctr"/>
                </a:tc>
                <a:tc>
                  <a:txBody>
                    <a:bodyPr/>
                    <a:lstStyle/>
                    <a:p>
                      <a:pPr algn="ctr"/>
                      <a:r>
                        <a:rPr lang="en-US" dirty="0" smtClean="0"/>
                        <a:t>Media Training for selected reporters from Electronic and Print Media Houses</a:t>
                      </a:r>
                      <a:endParaRPr lang="en-US" dirty="0"/>
                    </a:p>
                  </a:txBody>
                  <a:tcPr anchor="ctr"/>
                </a:tc>
                <a:tc>
                  <a:txBody>
                    <a:bodyPr/>
                    <a:lstStyle/>
                    <a:p>
                      <a:pPr algn="ctr"/>
                      <a:r>
                        <a:rPr lang="en-US" dirty="0" smtClean="0"/>
                        <a:t>Sector Specific Weather and Climate Content and Products. </a:t>
                      </a:r>
                      <a:endParaRPr lang="en-US" dirty="0"/>
                    </a:p>
                  </a:txBody>
                  <a:tcPr anchor="ctr"/>
                </a:tc>
                <a:extLst>
                  <a:ext uri="{0D108BD9-81ED-4DB2-BD59-A6C34878D82A}">
                    <a16:rowId xmlns="" xmlns:a16="http://schemas.microsoft.com/office/drawing/2014/main" val="10003"/>
                  </a:ext>
                </a:extLst>
              </a:tr>
              <a:tr h="518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MPs Awareness Workshop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Weather and Climate Information Training for Selected Chiefs</a:t>
                      </a:r>
                      <a:endParaRPr lang="en-US" dirty="0"/>
                    </a:p>
                  </a:txBody>
                  <a:tcPr anchor="ctr"/>
                </a:tc>
                <a:tc>
                  <a:txBody>
                    <a:bodyPr/>
                    <a:lstStyle/>
                    <a:p>
                      <a:pPr algn="ctr"/>
                      <a:r>
                        <a:rPr lang="en-US" dirty="0" smtClean="0"/>
                        <a:t> PPP</a:t>
                      </a:r>
                      <a:r>
                        <a:rPr lang="en-US" baseline="0" dirty="0" smtClean="0"/>
                        <a:t> </a:t>
                      </a:r>
                      <a:r>
                        <a:rPr lang="en-US" dirty="0" smtClean="0"/>
                        <a:t>in CIEWS Gathering and Dissemination. </a:t>
                      </a:r>
                      <a:endParaRPr lang="en-US" dirty="0"/>
                    </a:p>
                  </a:txBody>
                  <a:tcPr anchor="ctr"/>
                </a:tc>
              </a:tr>
              <a:tr h="518205">
                <a:tc>
                  <a:txBody>
                    <a:bodyPr/>
                    <a:lstStyle/>
                    <a:p>
                      <a:r>
                        <a:rPr lang="en-US" dirty="0" smtClean="0"/>
                        <a:t>Monthly media briefing </a:t>
                      </a:r>
                      <a:endParaRPr lang="en-US" dirty="0"/>
                    </a:p>
                  </a:txBody>
                  <a:tcPr anchor="ctr"/>
                </a:tc>
                <a:tc>
                  <a:txBody>
                    <a:bodyPr/>
                    <a:lstStyle/>
                    <a:p>
                      <a:pPr algn="ctr"/>
                      <a:r>
                        <a:rPr lang="en-US" dirty="0" smtClean="0"/>
                        <a:t>Integration of the Indigenous Knowledge into ZMD Weather and Climate Information</a:t>
                      </a:r>
                      <a:endParaRPr lang="en-US" dirty="0"/>
                    </a:p>
                  </a:txBody>
                  <a:tcPr anchor="ctr"/>
                </a:tc>
                <a:tc>
                  <a:txBody>
                    <a:bodyPr/>
                    <a:lstStyle/>
                    <a:p>
                      <a:pPr algn="ctr"/>
                      <a:r>
                        <a:rPr lang="en-US" dirty="0" smtClean="0"/>
                        <a:t>Employment of the Communication Officer</a:t>
                      </a:r>
                      <a:endParaRPr lang="en-US" dirty="0"/>
                    </a:p>
                  </a:txBody>
                  <a:tcPr anchor="ctr"/>
                </a:tc>
              </a:tr>
              <a:tr h="518205">
                <a:tc>
                  <a:txBody>
                    <a:bodyPr/>
                    <a:lstStyle/>
                    <a:p>
                      <a:r>
                        <a:rPr lang="en-US" dirty="0" smtClean="0"/>
                        <a:t>CIEWS SMS System /Social</a:t>
                      </a:r>
                      <a:r>
                        <a:rPr lang="en-US" baseline="0" dirty="0" smtClean="0"/>
                        <a:t> Media apps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Community Based Weather and Climate Information Musical Concerts and Drama</a:t>
                      </a:r>
                    </a:p>
                  </a:txBody>
                  <a:tcPr anchor="ctr"/>
                </a:tc>
                <a:tc>
                  <a:txBody>
                    <a:bodyPr/>
                    <a:lstStyle/>
                    <a:p>
                      <a:pPr algn="ctr"/>
                      <a:r>
                        <a:rPr lang="en-US" dirty="0" smtClean="0"/>
                        <a:t>Continuous Capacity Building of Met Officers</a:t>
                      </a:r>
                      <a:endParaRPr lang="en-US" dirty="0"/>
                    </a:p>
                  </a:txBody>
                  <a:tcPr anchor="ctr"/>
                </a:tc>
              </a:tr>
            </a:tbl>
          </a:graphicData>
        </a:graphic>
      </p:graphicFrame>
      <p:sp>
        <p:nvSpPr>
          <p:cNvPr id="5" name="Date Placeholder 4"/>
          <p:cNvSpPr>
            <a:spLocks noGrp="1"/>
          </p:cNvSpPr>
          <p:nvPr>
            <p:ph type="dt" sz="half" idx="10"/>
          </p:nvPr>
        </p:nvSpPr>
        <p:spPr/>
        <p:txBody>
          <a:bodyPr/>
          <a:lstStyle/>
          <a:p>
            <a:r>
              <a:rPr lang="en-US" dirty="0"/>
              <a:t>March, 2016</a:t>
            </a:r>
          </a:p>
        </p:txBody>
      </p:sp>
      <p:sp>
        <p:nvSpPr>
          <p:cNvPr id="6" name="Footer Placeholder 5"/>
          <p:cNvSpPr>
            <a:spLocks noGrp="1"/>
          </p:cNvSpPr>
          <p:nvPr>
            <p:ph type="ftr" sz="quarter" idx="11"/>
          </p:nvPr>
        </p:nvSpPr>
        <p:spPr/>
        <p:txBody>
          <a:bodyPr/>
          <a:lstStyle/>
          <a:p>
            <a:r>
              <a:rPr lang="en-US" dirty="0"/>
              <a:t>CIEWS PROJECT-COMMUNICATION STRATEGY-JUST CLICK TECHNOLOGIES LTD (COMMUNICATION &amp; MEDIA CONSULTANTS)</a:t>
            </a:r>
          </a:p>
        </p:txBody>
      </p:sp>
      <p:sp>
        <p:nvSpPr>
          <p:cNvPr id="7" name="Slide Number Placeholder 6"/>
          <p:cNvSpPr>
            <a:spLocks noGrp="1"/>
          </p:cNvSpPr>
          <p:nvPr>
            <p:ph type="sldNum" sz="quarter" idx="12"/>
          </p:nvPr>
        </p:nvSpPr>
        <p:spPr/>
        <p:txBody>
          <a:bodyPr/>
          <a:lstStyle/>
          <a:p>
            <a:fld id="{9CD8D479-8942-46E8-A226-A4E01F7A105C}" type="slidenum">
              <a:rPr lang="en-US" smtClean="0"/>
              <a:t>13</a:t>
            </a:fld>
            <a:endParaRPr lang="en-US"/>
          </a:p>
        </p:txBody>
      </p:sp>
    </p:spTree>
    <p:extLst>
      <p:ext uri="{BB962C8B-B14F-4D97-AF65-F5344CB8AC3E}">
        <p14:creationId xmlns:p14="http://schemas.microsoft.com/office/powerpoint/2010/main" val="418841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Litumezi!</a:t>
            </a:r>
            <a:br>
              <a:rPr lang="en-US" dirty="0" smtClean="0"/>
            </a:br>
            <a:r>
              <a:rPr lang="en-US" dirty="0" smtClean="0"/>
              <a:t>Twalumba!</a:t>
            </a:r>
            <a:br>
              <a:rPr lang="en-US" dirty="0" smtClean="0"/>
            </a:br>
            <a:r>
              <a:rPr lang="en-US" dirty="0" smtClean="0"/>
              <a:t>Zikomo</a:t>
            </a:r>
            <a:br>
              <a:rPr lang="en-US" dirty="0" smtClean="0"/>
            </a:br>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hlinkClick r:id="rId2"/>
              </a:rPr>
              <a:t>E-mail: trinity.mwila@gmail.com</a:t>
            </a:r>
            <a:r>
              <a:rPr lang="en-US" dirty="0" smtClean="0"/>
              <a:t>, </a:t>
            </a:r>
            <a:endParaRPr lang="en-US" dirty="0"/>
          </a:p>
        </p:txBody>
      </p:sp>
      <p:grpSp>
        <p:nvGrpSpPr>
          <p:cNvPr id="4" name="Group 3"/>
          <p:cNvGrpSpPr/>
          <p:nvPr/>
        </p:nvGrpSpPr>
        <p:grpSpPr>
          <a:xfrm>
            <a:off x="9580851" y="0"/>
            <a:ext cx="2420649" cy="1423556"/>
            <a:chOff x="9580851" y="0"/>
            <a:chExt cx="2420649" cy="1423556"/>
          </a:xfrm>
        </p:grpSpPr>
        <p:pic>
          <p:nvPicPr>
            <p:cNvPr id="5" name="Picture 4" descr="C:\Users\kunda2014\Documents\UNDP\UNDP logo pn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8563" y="0"/>
              <a:ext cx="803564" cy="1423555"/>
            </a:xfrm>
            <a:prstGeom prst="rect">
              <a:avLst/>
            </a:prstGeom>
            <a:noFill/>
            <a:ln>
              <a:noFill/>
            </a:ln>
          </p:spPr>
        </p:pic>
        <p:pic>
          <p:nvPicPr>
            <p:cNvPr id="6" name="Picture 5" descr="C:\AppData\Local\Microsoft\AppData\Local\Microsoft\Windows\Temporary Internet Files\Low\Content.IE5\RAYRSG92\Image_0"/>
            <p:cNvPicPr/>
            <p:nvPr/>
          </p:nvPicPr>
          <p:blipFill>
            <a:blip r:embed="rId4">
              <a:extLst>
                <a:ext uri="{28A0092B-C50C-407E-A947-70E740481C1C}">
                  <a14:useLocalDpi xmlns:a14="http://schemas.microsoft.com/office/drawing/2010/main" val="0"/>
                </a:ext>
              </a:extLst>
            </a:blip>
            <a:srcRect/>
            <a:stretch>
              <a:fillRect/>
            </a:stretch>
          </p:blipFill>
          <p:spPr bwMode="auto">
            <a:xfrm>
              <a:off x="9580851" y="571499"/>
              <a:ext cx="747712" cy="852055"/>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11228675" y="571499"/>
              <a:ext cx="772825" cy="852057"/>
            </a:xfrm>
            <a:prstGeom prst="rect">
              <a:avLst/>
            </a:prstGeom>
          </p:spPr>
        </p:pic>
      </p:gr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Table of Content</a:t>
            </a:r>
            <a:endParaRPr lang="en-US" dirty="0"/>
          </a:p>
        </p:txBody>
      </p:sp>
      <p:sp>
        <p:nvSpPr>
          <p:cNvPr id="3" name="Content Placeholder 2"/>
          <p:cNvSpPr>
            <a:spLocks noGrp="1"/>
          </p:cNvSpPr>
          <p:nvPr>
            <p:ph idx="1"/>
          </p:nvPr>
        </p:nvSpPr>
        <p:spPr/>
        <p:txBody>
          <a:bodyPr>
            <a:normAutofit lnSpcReduction="10000"/>
          </a:bodyPr>
          <a:lstStyle/>
          <a:p>
            <a:r>
              <a:rPr lang="en-US" dirty="0"/>
              <a:t>Introduction</a:t>
            </a:r>
          </a:p>
          <a:p>
            <a:r>
              <a:rPr lang="en-US" dirty="0"/>
              <a:t>Stakeholders Inception </a:t>
            </a:r>
            <a:r>
              <a:rPr lang="en-US" dirty="0" smtClean="0"/>
              <a:t>Meeting</a:t>
            </a:r>
          </a:p>
          <a:p>
            <a:r>
              <a:rPr lang="en-US" dirty="0" smtClean="0"/>
              <a:t>Strategic Goal and Pillars</a:t>
            </a:r>
            <a:endParaRPr lang="en-US" dirty="0"/>
          </a:p>
          <a:p>
            <a:r>
              <a:rPr lang="en-US" dirty="0"/>
              <a:t>Desk Review of </a:t>
            </a:r>
            <a:r>
              <a:rPr lang="en-US" dirty="0" smtClean="0"/>
              <a:t>Literature</a:t>
            </a:r>
            <a:endParaRPr lang="en-US" dirty="0"/>
          </a:p>
          <a:p>
            <a:r>
              <a:rPr lang="en-US" dirty="0" smtClean="0"/>
              <a:t>Stakeholders identification </a:t>
            </a:r>
            <a:r>
              <a:rPr lang="en-US" dirty="0"/>
              <a:t>and </a:t>
            </a:r>
            <a:r>
              <a:rPr lang="en-US" dirty="0" smtClean="0"/>
              <a:t>segmentation</a:t>
            </a:r>
          </a:p>
          <a:p>
            <a:r>
              <a:rPr lang="en-US" dirty="0" smtClean="0"/>
              <a:t>Stakeholder </a:t>
            </a:r>
            <a:r>
              <a:rPr lang="en-US" dirty="0"/>
              <a:t>Analysis</a:t>
            </a:r>
          </a:p>
          <a:p>
            <a:r>
              <a:rPr lang="en-US" dirty="0" smtClean="0"/>
              <a:t>Message Formulation</a:t>
            </a:r>
          </a:p>
          <a:p>
            <a:r>
              <a:rPr lang="en-US" dirty="0"/>
              <a:t>Integrated Change Management and Communication </a:t>
            </a:r>
            <a:r>
              <a:rPr lang="en-US" dirty="0" smtClean="0"/>
              <a:t>Approach</a:t>
            </a:r>
          </a:p>
          <a:p>
            <a:r>
              <a:rPr lang="en-US" dirty="0"/>
              <a:t>Integrated CIEWS Communication Approach</a:t>
            </a:r>
            <a:endParaRPr lang="en-US" dirty="0" smtClean="0"/>
          </a:p>
          <a:p>
            <a:r>
              <a:rPr lang="en-US" dirty="0" smtClean="0"/>
              <a:t>Communication Strategy Info Flow Chart</a:t>
            </a:r>
            <a:endParaRPr lang="en-US" dirty="0"/>
          </a:p>
          <a:p>
            <a:r>
              <a:rPr lang="en-US" dirty="0" smtClean="0"/>
              <a:t>Actions &amp; Recommendation</a:t>
            </a:r>
            <a:endParaRPr lang="en-US" dirty="0"/>
          </a:p>
          <a:p>
            <a:endParaRPr lang="en-US" dirty="0"/>
          </a:p>
        </p:txBody>
      </p:sp>
      <p:sp>
        <p:nvSpPr>
          <p:cNvPr id="8" name="Date Placeholder 7"/>
          <p:cNvSpPr>
            <a:spLocks noGrp="1"/>
          </p:cNvSpPr>
          <p:nvPr>
            <p:ph type="dt" sz="half" idx="10"/>
          </p:nvPr>
        </p:nvSpPr>
        <p:spPr/>
        <p:txBody>
          <a:bodyPr/>
          <a:lstStyle/>
          <a:p>
            <a:r>
              <a:rPr lang="en-US" dirty="0"/>
              <a:t>March, 2016</a:t>
            </a:r>
          </a:p>
        </p:txBody>
      </p:sp>
      <p:sp>
        <p:nvSpPr>
          <p:cNvPr id="10" name="Footer Placeholder 9"/>
          <p:cNvSpPr>
            <a:spLocks noGrp="1"/>
          </p:cNvSpPr>
          <p:nvPr>
            <p:ph type="ftr" sz="quarter" idx="11"/>
          </p:nvPr>
        </p:nvSpPr>
        <p:spPr/>
        <p:txBody>
          <a:bodyPr/>
          <a:lstStyle/>
          <a:p>
            <a:r>
              <a:rPr lang="en-US" dirty="0"/>
              <a:t>CIEWS PROJECT-COMMUNICATION </a:t>
            </a:r>
            <a:r>
              <a:rPr lang="en-US" dirty="0" smtClean="0"/>
              <a:t>STRATEGY-JUST CLICK TECHNOLOGIES LTD (COMMUNICATION &amp; MEDIA CONSULTANTS)</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pPr/>
              <a:t>2</a:t>
            </a:fld>
            <a:endParaRPr lang="en-US"/>
          </a:p>
        </p:txBody>
      </p:sp>
    </p:spTree>
    <p:extLst>
      <p:ext uri="{BB962C8B-B14F-4D97-AF65-F5344CB8AC3E}">
        <p14:creationId xmlns:p14="http://schemas.microsoft.com/office/powerpoint/2010/main" val="162871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half" idx="1"/>
          </p:nvPr>
        </p:nvSpPr>
        <p:spPr>
          <a:xfrm>
            <a:off x="1170707" y="1556280"/>
            <a:ext cx="4610099" cy="4844519"/>
          </a:xfrm>
          <a:solidFill>
            <a:schemeClr val="accent2"/>
          </a:solidFill>
        </p:spPr>
        <p:txBody>
          <a:bodyPr>
            <a:normAutofit fontScale="92500" lnSpcReduction="20000"/>
          </a:bodyPr>
          <a:lstStyle/>
          <a:p>
            <a:r>
              <a:rPr lang="en-US" dirty="0" smtClean="0">
                <a:solidFill>
                  <a:schemeClr val="bg1"/>
                </a:solidFill>
              </a:rPr>
              <a:t>Zambia</a:t>
            </a:r>
            <a:r>
              <a:rPr lang="en-US" dirty="0">
                <a:solidFill>
                  <a:schemeClr val="bg1"/>
                </a:solidFill>
              </a:rPr>
              <a:t>, like other SADC States, has continued to experience an increase in adverse impact of climate change, including climate variability, extreme events and other changes in climate variables over the last several decades.  </a:t>
            </a:r>
            <a:endParaRPr lang="en-US" dirty="0" smtClean="0">
              <a:solidFill>
                <a:schemeClr val="bg1"/>
              </a:solidFill>
            </a:endParaRPr>
          </a:p>
          <a:p>
            <a:r>
              <a:rPr lang="en-US" dirty="0" smtClean="0">
                <a:solidFill>
                  <a:schemeClr val="bg1"/>
                </a:solidFill>
              </a:rPr>
              <a:t>Extreme </a:t>
            </a:r>
            <a:r>
              <a:rPr lang="en-US" dirty="0">
                <a:solidFill>
                  <a:schemeClr val="bg1"/>
                </a:solidFill>
              </a:rPr>
              <a:t>weather events, such as floods and droughts, as well as El Niño-induced events have become more frequent and intense, with serious consequences for socio-economic and livelihood activities (MTENR, 2007). </a:t>
            </a:r>
            <a:endParaRPr lang="en-US" dirty="0" smtClean="0">
              <a:solidFill>
                <a:schemeClr val="bg1"/>
              </a:solidFill>
            </a:endParaRPr>
          </a:p>
          <a:p>
            <a:r>
              <a:rPr lang="en-US" dirty="0" smtClean="0">
                <a:solidFill>
                  <a:schemeClr val="bg1"/>
                </a:solidFill>
              </a:rPr>
              <a:t>Target Audience Limited access to Mass Comm Channels esp. TV (70% poverty level, illiteracy)</a:t>
            </a:r>
          </a:p>
          <a:p>
            <a:r>
              <a:rPr lang="en-US" dirty="0" smtClean="0">
                <a:solidFill>
                  <a:schemeClr val="bg1"/>
                </a:solidFill>
              </a:rPr>
              <a:t>Mobile  &amp; Radio Access presenting excellent opportunity (Community Radio)</a:t>
            </a:r>
            <a:endParaRPr lang="en-US" dirty="0">
              <a:solidFill>
                <a:schemeClr val="bg1"/>
              </a:solidFill>
            </a:endParaRPr>
          </a:p>
        </p:txBody>
      </p:sp>
      <p:graphicFrame>
        <p:nvGraphicFramePr>
          <p:cNvPr id="10" name="Content Placeholder 9" descr="Basic Cycle" title="SmartArt"/>
          <p:cNvGraphicFramePr>
            <a:graphicFrameLocks noGrp="1"/>
          </p:cNvGraphicFramePr>
          <p:nvPr>
            <p:ph sz="half" idx="2"/>
            <p:extLst>
              <p:ext uri="{D42A27DB-BD31-4B8C-83A1-F6EECF244321}">
                <p14:modId xmlns:p14="http://schemas.microsoft.com/office/powerpoint/2010/main" val="2320935551"/>
              </p:ext>
            </p:extLst>
          </p:nvPr>
        </p:nvGraphicFramePr>
        <p:xfrm>
          <a:off x="5791200" y="1355725"/>
          <a:ext cx="4838699" cy="466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r>
              <a:rPr lang="en-US" dirty="0"/>
              <a:t>March, 2016</a:t>
            </a:r>
          </a:p>
        </p:txBody>
      </p:sp>
      <p:sp>
        <p:nvSpPr>
          <p:cNvPr id="6" name="Footer Placeholder 5"/>
          <p:cNvSpPr>
            <a:spLocks noGrp="1"/>
          </p:cNvSpPr>
          <p:nvPr>
            <p:ph type="ftr" sz="quarter" idx="11"/>
          </p:nvPr>
        </p:nvSpPr>
        <p:spPr/>
        <p:txBody>
          <a:bodyPr/>
          <a:lstStyle/>
          <a:p>
            <a:r>
              <a:rPr lang="en-US" dirty="0"/>
              <a:t>CIEWS PROJECT-COMMUNICATION STRATEGY-JUST CLICK TECHNOLOGIES LTD (COMMUNICATION &amp; MEDIA CONSULTANTS)</a:t>
            </a:r>
          </a:p>
        </p:txBody>
      </p:sp>
      <p:sp>
        <p:nvSpPr>
          <p:cNvPr id="7" name="Slide Number Placeholder 6"/>
          <p:cNvSpPr>
            <a:spLocks noGrp="1"/>
          </p:cNvSpPr>
          <p:nvPr>
            <p:ph type="sldNum" sz="quarter" idx="12"/>
          </p:nvPr>
        </p:nvSpPr>
        <p:spPr/>
        <p:txBody>
          <a:bodyPr/>
          <a:lstStyle/>
          <a:p>
            <a:fld id="{9CD8D479-8942-46E8-A226-A4E01F7A105C}" type="slidenum">
              <a:rPr lang="en-US" smtClean="0"/>
              <a:t>3</a:t>
            </a:fld>
            <a:endParaRPr lang="en-US"/>
          </a:p>
        </p:txBody>
      </p:sp>
      <p:sp>
        <p:nvSpPr>
          <p:cNvPr id="4" name="Regular Pentagon 3"/>
          <p:cNvSpPr/>
          <p:nvPr/>
        </p:nvSpPr>
        <p:spPr>
          <a:xfrm>
            <a:off x="6244935" y="1589809"/>
            <a:ext cx="1132609" cy="82088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M &amp; E</a:t>
            </a:r>
            <a:endParaRPr lang="en-US" sz="1600" b="1" dirty="0"/>
          </a:p>
        </p:txBody>
      </p:sp>
    </p:spTree>
    <p:extLst>
      <p:ext uri="{BB962C8B-B14F-4D97-AF65-F5344CB8AC3E}">
        <p14:creationId xmlns:p14="http://schemas.microsoft.com/office/powerpoint/2010/main" val="65989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Inception Meetings</a:t>
            </a:r>
          </a:p>
        </p:txBody>
      </p:sp>
      <p:sp>
        <p:nvSpPr>
          <p:cNvPr id="3" name="Text Placeholder 2"/>
          <p:cNvSpPr>
            <a:spLocks noGrp="1"/>
          </p:cNvSpPr>
          <p:nvPr>
            <p:ph type="body" idx="1"/>
          </p:nvPr>
        </p:nvSpPr>
        <p:spPr/>
        <p:txBody>
          <a:bodyPr/>
          <a:lstStyle/>
          <a:p>
            <a:r>
              <a:rPr lang="en-US" dirty="0"/>
              <a:t>Activity</a:t>
            </a:r>
          </a:p>
        </p:txBody>
      </p:sp>
      <p:sp>
        <p:nvSpPr>
          <p:cNvPr id="4" name="Content Placeholder 3"/>
          <p:cNvSpPr>
            <a:spLocks noGrp="1"/>
          </p:cNvSpPr>
          <p:nvPr>
            <p:ph sz="half" idx="2"/>
          </p:nvPr>
        </p:nvSpPr>
        <p:spPr>
          <a:solidFill>
            <a:schemeClr val="accent2"/>
          </a:solidFill>
        </p:spPr>
        <p:txBody>
          <a:bodyPr>
            <a:normAutofit fontScale="92500" lnSpcReduction="10000"/>
          </a:bodyPr>
          <a:lstStyle/>
          <a:p>
            <a:r>
              <a:rPr lang="en-US" dirty="0">
                <a:solidFill>
                  <a:schemeClr val="bg1"/>
                </a:solidFill>
              </a:rPr>
              <a:t>Review and approve the proposed methodologies and processes (Roadmap)</a:t>
            </a:r>
          </a:p>
          <a:p>
            <a:r>
              <a:rPr lang="en-US" dirty="0">
                <a:solidFill>
                  <a:schemeClr val="bg1"/>
                </a:solidFill>
              </a:rPr>
              <a:t>Review the old Communication Strategy, if any, or SWOT analysis of how climate change has communicated in the past; </a:t>
            </a:r>
          </a:p>
          <a:p>
            <a:r>
              <a:rPr lang="en-US" dirty="0">
                <a:solidFill>
                  <a:schemeClr val="bg1"/>
                </a:solidFill>
              </a:rPr>
              <a:t>Gather input on the key issues, audiences (primary and secondary) and messages;</a:t>
            </a:r>
          </a:p>
          <a:p>
            <a:r>
              <a:rPr lang="en-US" dirty="0">
                <a:solidFill>
                  <a:schemeClr val="bg1"/>
                </a:solidFill>
              </a:rPr>
              <a:t>Review the proposed success indicators to be adopted for the M &amp; E plan of the strategy</a:t>
            </a:r>
          </a:p>
        </p:txBody>
      </p:sp>
      <p:sp>
        <p:nvSpPr>
          <p:cNvPr id="5" name="Text Placeholder 4"/>
          <p:cNvSpPr>
            <a:spLocks noGrp="1"/>
          </p:cNvSpPr>
          <p:nvPr>
            <p:ph type="body" sz="quarter" idx="3"/>
          </p:nvPr>
        </p:nvSpPr>
        <p:spPr/>
        <p:txBody>
          <a:bodyPr/>
          <a:lstStyle/>
          <a:p>
            <a:r>
              <a:rPr lang="en-US" dirty="0"/>
              <a:t>Context</a:t>
            </a:r>
          </a:p>
        </p:txBody>
      </p:sp>
      <p:sp>
        <p:nvSpPr>
          <p:cNvPr id="6" name="Content Placeholder 5"/>
          <p:cNvSpPr>
            <a:spLocks noGrp="1"/>
          </p:cNvSpPr>
          <p:nvPr>
            <p:ph sz="quarter" idx="4"/>
          </p:nvPr>
        </p:nvSpPr>
        <p:spPr>
          <a:solidFill>
            <a:schemeClr val="accent2"/>
          </a:solidFill>
        </p:spPr>
        <p:txBody>
          <a:bodyPr>
            <a:normAutofit lnSpcReduction="10000"/>
          </a:bodyPr>
          <a:lstStyle/>
          <a:p>
            <a:r>
              <a:rPr lang="en-US" dirty="0">
                <a:solidFill>
                  <a:schemeClr val="bg1"/>
                </a:solidFill>
              </a:rPr>
              <a:t>Help in arriving at consensus on other stakeholders, at national and local levels; </a:t>
            </a:r>
          </a:p>
          <a:p>
            <a:r>
              <a:rPr lang="en-US" dirty="0">
                <a:solidFill>
                  <a:schemeClr val="bg1"/>
                </a:solidFill>
              </a:rPr>
              <a:t>Help enlighten the rest of the process about the current issues, messages and approaches in communication at different levels; </a:t>
            </a:r>
          </a:p>
          <a:p>
            <a:r>
              <a:rPr lang="en-US" dirty="0">
                <a:solidFill>
                  <a:schemeClr val="bg1"/>
                </a:solidFill>
              </a:rPr>
              <a:t>Build consensus on the Proposed </a:t>
            </a:r>
            <a:r>
              <a:rPr lang="en-US" dirty="0" smtClean="0">
                <a:solidFill>
                  <a:schemeClr val="bg1"/>
                </a:solidFill>
              </a:rPr>
              <a:t>Goals </a:t>
            </a:r>
            <a:r>
              <a:rPr lang="en-US" dirty="0">
                <a:solidFill>
                  <a:schemeClr val="bg1"/>
                </a:solidFill>
              </a:rPr>
              <a:t>and Objectives of the new Strategy; </a:t>
            </a:r>
          </a:p>
          <a:p>
            <a:r>
              <a:rPr lang="en-US" dirty="0">
                <a:solidFill>
                  <a:schemeClr val="bg1"/>
                </a:solidFill>
              </a:rPr>
              <a:t>Establish Tools for M &amp; E</a:t>
            </a:r>
          </a:p>
        </p:txBody>
      </p:sp>
      <p:sp>
        <p:nvSpPr>
          <p:cNvPr id="7" name="Date Placeholder 6"/>
          <p:cNvSpPr>
            <a:spLocks noGrp="1"/>
          </p:cNvSpPr>
          <p:nvPr>
            <p:ph type="dt" sz="half" idx="10"/>
          </p:nvPr>
        </p:nvSpPr>
        <p:spPr/>
        <p:txBody>
          <a:bodyPr/>
          <a:lstStyle/>
          <a:p>
            <a:r>
              <a:rPr lang="en-US" dirty="0"/>
              <a:t>March, 2016</a:t>
            </a:r>
          </a:p>
        </p:txBody>
      </p:sp>
      <p:sp>
        <p:nvSpPr>
          <p:cNvPr id="8" name="Footer Placeholder 7"/>
          <p:cNvSpPr>
            <a:spLocks noGrp="1"/>
          </p:cNvSpPr>
          <p:nvPr>
            <p:ph type="ftr" sz="quarter" idx="11"/>
          </p:nvPr>
        </p:nvSpPr>
        <p:spPr/>
        <p:txBody>
          <a:bodyPr/>
          <a:lstStyle/>
          <a:p>
            <a:r>
              <a:rPr lang="en-US" dirty="0"/>
              <a:t>CIEWS PROJECT-COMMUNICATION STRATEGY-JUST CLICK TECHNOLOGIES LTD (COMMUNICATION &amp; MEDIA CONSULTANTS)</a:t>
            </a:r>
          </a:p>
        </p:txBody>
      </p:sp>
      <p:sp>
        <p:nvSpPr>
          <p:cNvPr id="9" name="Slide Number Placeholder 8"/>
          <p:cNvSpPr>
            <a:spLocks noGrp="1"/>
          </p:cNvSpPr>
          <p:nvPr>
            <p:ph type="sldNum" sz="quarter" idx="12"/>
          </p:nvPr>
        </p:nvSpPr>
        <p:spPr/>
        <p:txBody>
          <a:bodyPr/>
          <a:lstStyle/>
          <a:p>
            <a:fld id="{9CD8D479-8942-46E8-A226-A4E01F7A105C}" type="slidenum">
              <a:rPr lang="en-US" smtClean="0"/>
              <a:t>4</a:t>
            </a:fld>
            <a:endParaRPr lang="en-US"/>
          </a:p>
        </p:txBody>
      </p:sp>
      <p:sp>
        <p:nvSpPr>
          <p:cNvPr id="10" name="Right Arrow 9"/>
          <p:cNvSpPr/>
          <p:nvPr/>
        </p:nvSpPr>
        <p:spPr>
          <a:xfrm>
            <a:off x="5809795" y="2378392"/>
            <a:ext cx="40005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838063" y="3256121"/>
            <a:ext cx="40005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866638" y="4443412"/>
            <a:ext cx="40005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895213" y="5293518"/>
            <a:ext cx="40005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54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Goal &amp; Pillars</a:t>
            </a:r>
            <a:endParaRPr lang="en-US" dirty="0"/>
          </a:p>
        </p:txBody>
      </p:sp>
      <p:sp>
        <p:nvSpPr>
          <p:cNvPr id="7" name="Date Placeholder 6"/>
          <p:cNvSpPr>
            <a:spLocks noGrp="1"/>
          </p:cNvSpPr>
          <p:nvPr>
            <p:ph type="dt" sz="half" idx="10"/>
          </p:nvPr>
        </p:nvSpPr>
        <p:spPr/>
        <p:txBody>
          <a:bodyPr/>
          <a:lstStyle/>
          <a:p>
            <a:r>
              <a:rPr lang="en-US" dirty="0"/>
              <a:t>March, 2016</a:t>
            </a:r>
          </a:p>
        </p:txBody>
      </p:sp>
      <p:sp>
        <p:nvSpPr>
          <p:cNvPr id="8" name="Footer Placeholder 7"/>
          <p:cNvSpPr>
            <a:spLocks noGrp="1"/>
          </p:cNvSpPr>
          <p:nvPr>
            <p:ph type="ftr" sz="quarter" idx="11"/>
          </p:nvPr>
        </p:nvSpPr>
        <p:spPr/>
        <p:txBody>
          <a:bodyPr/>
          <a:lstStyle/>
          <a:p>
            <a:r>
              <a:rPr lang="en-US" dirty="0"/>
              <a:t>CIEWS PROJECT-COMMUNICATION STRATEGY-JUST CLICK TECHNOLOGIES LTD (COMMUNICATION &amp; MEDIA CONSULTANTS)</a:t>
            </a:r>
          </a:p>
        </p:txBody>
      </p:sp>
      <p:sp>
        <p:nvSpPr>
          <p:cNvPr id="9" name="Slide Number Placeholder 8"/>
          <p:cNvSpPr>
            <a:spLocks noGrp="1"/>
          </p:cNvSpPr>
          <p:nvPr>
            <p:ph type="sldNum" sz="quarter" idx="12"/>
          </p:nvPr>
        </p:nvSpPr>
        <p:spPr/>
        <p:txBody>
          <a:bodyPr/>
          <a:lstStyle/>
          <a:p>
            <a:fld id="{9CD8D479-8942-46E8-A226-A4E01F7A105C}" type="slidenum">
              <a:rPr lang="en-US" smtClean="0"/>
              <a:t>5</a:t>
            </a:fld>
            <a:endParaRPr lang="en-US"/>
          </a:p>
        </p:txBody>
      </p:sp>
      <p:sp>
        <p:nvSpPr>
          <p:cNvPr id="5" name="Content Placeholder 4"/>
          <p:cNvSpPr>
            <a:spLocks noGrp="1"/>
          </p:cNvSpPr>
          <p:nvPr>
            <p:ph sz="quarter" idx="4"/>
          </p:nvPr>
        </p:nvSpPr>
        <p:spPr>
          <a:solidFill>
            <a:schemeClr val="accent2"/>
          </a:solidFill>
        </p:spPr>
        <p:txBody>
          <a:bodyPr/>
          <a:lstStyle/>
          <a:p>
            <a:pPr algn="just"/>
            <a:r>
              <a:rPr lang="en-US" dirty="0">
                <a:solidFill>
                  <a:schemeClr val="bg1"/>
                </a:solidFill>
              </a:rPr>
              <a:t>The ultimate goal of Communications Strategy is to contribute to the successful dissemination of the Climate and </a:t>
            </a:r>
            <a:r>
              <a:rPr lang="en-US" dirty="0" smtClean="0">
                <a:solidFill>
                  <a:schemeClr val="bg1"/>
                </a:solidFill>
              </a:rPr>
              <a:t>Weather information both </a:t>
            </a:r>
            <a:r>
              <a:rPr lang="en-US" dirty="0">
                <a:solidFill>
                  <a:schemeClr val="bg1"/>
                </a:solidFill>
              </a:rPr>
              <a:t>internally and externally and also help </a:t>
            </a:r>
            <a:r>
              <a:rPr lang="en-US" dirty="0" smtClean="0">
                <a:solidFill>
                  <a:schemeClr val="bg1"/>
                </a:solidFill>
              </a:rPr>
              <a:t>ZMD and its strategic partners </a:t>
            </a:r>
            <a:r>
              <a:rPr lang="en-US" dirty="0">
                <a:solidFill>
                  <a:schemeClr val="bg1"/>
                </a:solidFill>
              </a:rPr>
              <a:t>achieve its strategic objectives and goals. </a:t>
            </a:r>
          </a:p>
        </p:txBody>
      </p:sp>
      <p:pic>
        <p:nvPicPr>
          <p:cNvPr id="13" name="Content Placeholder 12"/>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645713" y="1398060"/>
            <a:ext cx="5290343" cy="3535889"/>
          </a:xfrm>
          <a:prstGeom prst="rect">
            <a:avLst/>
          </a:prstGeom>
        </p:spPr>
      </p:pic>
      <p:sp>
        <p:nvSpPr>
          <p:cNvPr id="12" name="TextBox 11"/>
          <p:cNvSpPr txBox="1"/>
          <p:nvPr/>
        </p:nvSpPr>
        <p:spPr>
          <a:xfrm>
            <a:off x="476248" y="5010150"/>
            <a:ext cx="5629275" cy="1200329"/>
          </a:xfrm>
          <a:prstGeom prst="rect">
            <a:avLst/>
          </a:prstGeom>
          <a:solidFill>
            <a:schemeClr val="accent2"/>
          </a:solidFill>
        </p:spPr>
        <p:txBody>
          <a:bodyPr wrap="square" rtlCol="0">
            <a:spAutoFit/>
          </a:bodyPr>
          <a:lstStyle/>
          <a:p>
            <a:r>
              <a:rPr lang="en-US" dirty="0">
                <a:solidFill>
                  <a:schemeClr val="bg1"/>
                </a:solidFill>
              </a:rPr>
              <a:t>The Strategic Pillars for the Communication Strategy will be the ZMD through </a:t>
            </a:r>
            <a:r>
              <a:rPr lang="en-US" dirty="0" smtClean="0">
                <a:solidFill>
                  <a:schemeClr val="bg1"/>
                </a:solidFill>
              </a:rPr>
              <a:t>DMOs, </a:t>
            </a:r>
            <a:r>
              <a:rPr lang="en-US" dirty="0">
                <a:solidFill>
                  <a:schemeClr val="bg1"/>
                </a:solidFill>
              </a:rPr>
              <a:t>who will be critical conveyors of information from the CIEWS Project Office and ZMD Headquarters to the targeted </a:t>
            </a:r>
            <a:r>
              <a:rPr lang="en-US" dirty="0" smtClean="0">
                <a:solidFill>
                  <a:schemeClr val="bg1"/>
                </a:solidFill>
              </a:rPr>
              <a:t>communities. </a:t>
            </a:r>
            <a:endParaRPr lang="en-US" dirty="0">
              <a:solidFill>
                <a:schemeClr val="bg1"/>
              </a:solidFill>
            </a:endParaRPr>
          </a:p>
        </p:txBody>
      </p:sp>
    </p:spTree>
    <p:extLst>
      <p:ext uri="{BB962C8B-B14F-4D97-AF65-F5344CB8AC3E}">
        <p14:creationId xmlns:p14="http://schemas.microsoft.com/office/powerpoint/2010/main" val="198900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sp>
        <p:nvSpPr>
          <p:cNvPr id="4" name="Content Placeholder 3"/>
          <p:cNvSpPr>
            <a:spLocks noGrp="1"/>
          </p:cNvSpPr>
          <p:nvPr>
            <p:ph sz="half" idx="2"/>
          </p:nvPr>
        </p:nvSpPr>
        <p:spPr>
          <a:xfrm>
            <a:off x="1425131" y="1593372"/>
            <a:ext cx="4608576" cy="3811271"/>
          </a:xfrm>
          <a:solidFill>
            <a:schemeClr val="accent2"/>
          </a:solidFill>
        </p:spPr>
        <p:txBody>
          <a:bodyPr>
            <a:normAutofit fontScale="92500"/>
          </a:bodyPr>
          <a:lstStyle/>
          <a:p>
            <a:r>
              <a:rPr lang="en-US" dirty="0">
                <a:solidFill>
                  <a:schemeClr val="bg1"/>
                </a:solidFill>
              </a:rPr>
              <a:t>A</a:t>
            </a:r>
            <a:r>
              <a:rPr lang="en-US" dirty="0" smtClean="0">
                <a:solidFill>
                  <a:schemeClr val="bg1"/>
                </a:solidFill>
              </a:rPr>
              <a:t>ssessment </a:t>
            </a:r>
            <a:r>
              <a:rPr lang="en-US" dirty="0">
                <a:solidFill>
                  <a:schemeClr val="bg1"/>
                </a:solidFill>
              </a:rPr>
              <a:t>of current and past communications and advocacy strategies, work plans and other strategic documents and plans of CIEWS Project and partners in order to help shape the strategy; </a:t>
            </a:r>
          </a:p>
          <a:p>
            <a:r>
              <a:rPr lang="en-US" dirty="0">
                <a:solidFill>
                  <a:schemeClr val="bg1"/>
                </a:solidFill>
              </a:rPr>
              <a:t>Learn from communications strategies and programmes of other like-minded organizations; </a:t>
            </a:r>
          </a:p>
          <a:p>
            <a:r>
              <a:rPr lang="en-US" dirty="0">
                <a:solidFill>
                  <a:schemeClr val="bg1"/>
                </a:solidFill>
              </a:rPr>
              <a:t>Gather snapshot picture of how the media have covered CIEWS in the past and public perceptions in the media; </a:t>
            </a:r>
          </a:p>
        </p:txBody>
      </p:sp>
      <p:sp>
        <p:nvSpPr>
          <p:cNvPr id="7" name="Date Placeholder 6"/>
          <p:cNvSpPr>
            <a:spLocks noGrp="1"/>
          </p:cNvSpPr>
          <p:nvPr>
            <p:ph type="dt" sz="half" idx="10"/>
          </p:nvPr>
        </p:nvSpPr>
        <p:spPr/>
        <p:txBody>
          <a:bodyPr/>
          <a:lstStyle/>
          <a:p>
            <a:r>
              <a:rPr lang="en-US" dirty="0"/>
              <a:t>March, 2016</a:t>
            </a:r>
          </a:p>
        </p:txBody>
      </p:sp>
      <p:sp>
        <p:nvSpPr>
          <p:cNvPr id="8" name="Footer Placeholder 7"/>
          <p:cNvSpPr>
            <a:spLocks noGrp="1"/>
          </p:cNvSpPr>
          <p:nvPr>
            <p:ph type="ftr" sz="quarter" idx="11"/>
          </p:nvPr>
        </p:nvSpPr>
        <p:spPr/>
        <p:txBody>
          <a:bodyPr/>
          <a:lstStyle/>
          <a:p>
            <a:r>
              <a:rPr lang="en-US" dirty="0"/>
              <a:t>CIEWS PROJECT-COMMUNICATION STRATEGY-JUST CLICK TECHNOLOGIES LTD (COMMUNICATION &amp; MEDIA CONSULTANTS)</a:t>
            </a:r>
          </a:p>
        </p:txBody>
      </p:sp>
      <p:sp>
        <p:nvSpPr>
          <p:cNvPr id="9" name="Slide Number Placeholder 8"/>
          <p:cNvSpPr>
            <a:spLocks noGrp="1"/>
          </p:cNvSpPr>
          <p:nvPr>
            <p:ph type="sldNum" sz="quarter" idx="12"/>
          </p:nvPr>
        </p:nvSpPr>
        <p:spPr/>
        <p:txBody>
          <a:bodyPr/>
          <a:lstStyle/>
          <a:p>
            <a:fld id="{9CD8D479-8942-46E8-A226-A4E01F7A105C}" type="slidenum">
              <a:rPr lang="en-US" smtClean="0"/>
              <a:t>6</a:t>
            </a:fld>
            <a:endParaRPr lang="en-US"/>
          </a:p>
        </p:txBody>
      </p:sp>
      <p:sp>
        <p:nvSpPr>
          <p:cNvPr id="15" name="Content Placeholder 14"/>
          <p:cNvSpPr>
            <a:spLocks noGrp="1"/>
          </p:cNvSpPr>
          <p:nvPr>
            <p:ph sz="quarter" idx="4"/>
          </p:nvPr>
        </p:nvSpPr>
        <p:spPr>
          <a:xfrm>
            <a:off x="6096000" y="1593371"/>
            <a:ext cx="4610100" cy="3811271"/>
          </a:xfrm>
          <a:solidFill>
            <a:schemeClr val="accent2"/>
          </a:solidFill>
        </p:spPr>
        <p:txBody>
          <a:bodyPr>
            <a:normAutofit fontScale="92500"/>
          </a:bodyPr>
          <a:lstStyle/>
          <a:p>
            <a:r>
              <a:rPr lang="en-US" dirty="0">
                <a:solidFill>
                  <a:schemeClr val="bg1"/>
                </a:solidFill>
              </a:rPr>
              <a:t>Review national and international policies and laws to help in determining the issues, messages and strategies to adopt for the strategy; </a:t>
            </a:r>
          </a:p>
          <a:p>
            <a:r>
              <a:rPr lang="en-US" dirty="0">
                <a:solidFill>
                  <a:schemeClr val="bg1"/>
                </a:solidFill>
              </a:rPr>
              <a:t>Learn more about national and regional CIEWS discourses and trends that need to be factored into the strategy; </a:t>
            </a:r>
          </a:p>
          <a:p>
            <a:r>
              <a:rPr lang="en-US" dirty="0">
                <a:solidFill>
                  <a:schemeClr val="bg1"/>
                </a:solidFill>
              </a:rPr>
              <a:t>Gather snapshot data on capacities (in terms of skills and knowledge) of media houses and media practitioners in reporting on CC and the policy in particular. </a:t>
            </a:r>
          </a:p>
        </p:txBody>
      </p:sp>
    </p:spTree>
    <p:extLst>
      <p:ext uri="{BB962C8B-B14F-4D97-AF65-F5344CB8AC3E}">
        <p14:creationId xmlns:p14="http://schemas.microsoft.com/office/powerpoint/2010/main" val="225569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Identification &amp; Segmentation</a:t>
            </a:r>
            <a:endParaRPr lang="en-US" dirty="0"/>
          </a:p>
        </p:txBody>
      </p:sp>
      <p:sp>
        <p:nvSpPr>
          <p:cNvPr id="3" name="Content Placeholder 2"/>
          <p:cNvSpPr>
            <a:spLocks noGrp="1"/>
          </p:cNvSpPr>
          <p:nvPr>
            <p:ph sz="half" idx="1"/>
          </p:nvPr>
        </p:nvSpPr>
        <p:spPr>
          <a:solidFill>
            <a:schemeClr val="accent2"/>
          </a:solidFill>
        </p:spPr>
        <p:txBody>
          <a:bodyPr/>
          <a:lstStyle/>
          <a:p>
            <a:r>
              <a:rPr lang="en-US" dirty="0" smtClean="0">
                <a:solidFill>
                  <a:schemeClr val="bg1"/>
                </a:solidFill>
              </a:rPr>
              <a:t>The </a:t>
            </a:r>
            <a:r>
              <a:rPr lang="en-US" dirty="0">
                <a:solidFill>
                  <a:schemeClr val="bg1"/>
                </a:solidFill>
              </a:rPr>
              <a:t>stakeholder analysis </a:t>
            </a:r>
            <a:r>
              <a:rPr lang="en-US" dirty="0" smtClean="0">
                <a:solidFill>
                  <a:schemeClr val="bg1"/>
                </a:solidFill>
              </a:rPr>
              <a:t>was focused </a:t>
            </a:r>
            <a:r>
              <a:rPr lang="en-US" dirty="0">
                <a:solidFill>
                  <a:schemeClr val="bg1"/>
                </a:solidFill>
              </a:rPr>
              <a:t>on ZMD, DMMU, Farmers, DACOs, PACOs, MPs, Chiefs the Media and Members of the Public. </a:t>
            </a:r>
            <a:endParaRPr lang="en-US" dirty="0" smtClean="0">
              <a:solidFill>
                <a:schemeClr val="bg1"/>
              </a:solidFill>
            </a:endParaRPr>
          </a:p>
          <a:p>
            <a:r>
              <a:rPr lang="en-US" dirty="0" smtClean="0">
                <a:solidFill>
                  <a:schemeClr val="bg1"/>
                </a:solidFill>
              </a:rPr>
              <a:t>Three main segments and clustered further in sub-groups.</a:t>
            </a:r>
          </a:p>
          <a:p>
            <a:r>
              <a:rPr lang="en-US" dirty="0">
                <a:solidFill>
                  <a:schemeClr val="bg1"/>
                </a:solidFill>
              </a:rPr>
              <a:t>Understanding stakeholders is not an easy process, especially as regional linguistic, cultural, media and political variations create nuances from region to region for both end-users (communities and farmers) and policy makers. </a:t>
            </a:r>
          </a:p>
        </p:txBody>
      </p:sp>
      <p:graphicFrame>
        <p:nvGraphicFramePr>
          <p:cNvPr id="8" name="Content Placeholder 7" descr="Sample table with 3 columns, 4 rows" title="Table"/>
          <p:cNvGraphicFramePr>
            <a:graphicFrameLocks noGrp="1"/>
          </p:cNvGraphicFramePr>
          <p:nvPr>
            <p:ph sz="half" idx="2"/>
            <p:extLst>
              <p:ext uri="{D42A27DB-BD31-4B8C-83A1-F6EECF244321}">
                <p14:modId xmlns:p14="http://schemas.microsoft.com/office/powerpoint/2010/main" val="2952769938"/>
              </p:ext>
            </p:extLst>
          </p:nvPr>
        </p:nvGraphicFramePr>
        <p:xfrm>
          <a:off x="6172200" y="1422400"/>
          <a:ext cx="4610100" cy="5181645"/>
        </p:xfrm>
        <a:graphic>
          <a:graphicData uri="http://schemas.openxmlformats.org/drawingml/2006/table">
            <a:tbl>
              <a:tblPr firstRow="1" bandRow="1">
                <a:tableStyleId>{5C22544A-7EE6-4342-B048-85BDC9FD1C3A}</a:tableStyleId>
              </a:tblPr>
              <a:tblGrid>
                <a:gridCol w="1457325">
                  <a:extLst>
                    <a:ext uri="{9D8B030D-6E8A-4147-A177-3AD203B41FA5}">
                      <a16:colId xmlns="" xmlns:a16="http://schemas.microsoft.com/office/drawing/2014/main" val="20000"/>
                    </a:ext>
                  </a:extLst>
                </a:gridCol>
                <a:gridCol w="1616075">
                  <a:extLst>
                    <a:ext uri="{9D8B030D-6E8A-4147-A177-3AD203B41FA5}">
                      <a16:colId xmlns="" xmlns:a16="http://schemas.microsoft.com/office/drawing/2014/main" val="20001"/>
                    </a:ext>
                  </a:extLst>
                </a:gridCol>
                <a:gridCol w="1536700">
                  <a:extLst>
                    <a:ext uri="{9D8B030D-6E8A-4147-A177-3AD203B41FA5}">
                      <a16:colId xmlns="" xmlns:a16="http://schemas.microsoft.com/office/drawing/2014/main" val="20002"/>
                    </a:ext>
                  </a:extLst>
                </a:gridCol>
              </a:tblGrid>
              <a:tr h="518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a:t>
                      </a:r>
                      <a:r>
                        <a:rPr lang="en-US" baseline="0" dirty="0" smtClean="0"/>
                        <a:t> Users</a:t>
                      </a:r>
                      <a:endParaRPr lang="en-US" dirty="0" smtClean="0"/>
                    </a:p>
                  </a:txBody>
                  <a:tcPr anchor="ctr"/>
                </a:tc>
                <a:tc>
                  <a:txBody>
                    <a:bodyPr/>
                    <a:lstStyle/>
                    <a:p>
                      <a:pPr algn="ctr"/>
                      <a:r>
                        <a:rPr lang="en-US" dirty="0" smtClean="0"/>
                        <a:t>Actors</a:t>
                      </a:r>
                      <a:endParaRPr lang="en-US" dirty="0"/>
                    </a:p>
                  </a:txBody>
                  <a:tcPr anchor="ctr"/>
                </a:tc>
                <a:tc>
                  <a:txBody>
                    <a:bodyPr/>
                    <a:lstStyle/>
                    <a:p>
                      <a:pPr algn="ctr"/>
                      <a:r>
                        <a:rPr lang="en-US" dirty="0" smtClean="0"/>
                        <a:t>Owners/</a:t>
                      </a:r>
                      <a:br>
                        <a:rPr lang="en-US" dirty="0" smtClean="0"/>
                      </a:br>
                      <a:r>
                        <a:rPr lang="en-US" dirty="0" smtClean="0"/>
                        <a:t>Partners</a:t>
                      </a:r>
                      <a:endParaRPr lang="en-US" dirty="0"/>
                    </a:p>
                  </a:txBody>
                  <a:tcPr anchor="ctr"/>
                </a:tc>
                <a:extLst>
                  <a:ext uri="{0D108BD9-81ED-4DB2-BD59-A6C34878D82A}">
                    <a16:rowId xmlns="" xmlns:a16="http://schemas.microsoft.com/office/drawing/2014/main" val="10000"/>
                  </a:ext>
                </a:extLst>
              </a:tr>
              <a:tr h="518205">
                <a:tc>
                  <a:txBody>
                    <a:bodyPr/>
                    <a:lstStyle/>
                    <a:p>
                      <a:r>
                        <a:rPr lang="en-US" dirty="0" smtClean="0"/>
                        <a:t>SS-Farmers</a:t>
                      </a:r>
                      <a:endParaRPr lang="en-US" dirty="0"/>
                    </a:p>
                  </a:txBody>
                  <a:tcPr anchor="ctr"/>
                </a:tc>
                <a:tc>
                  <a:txBody>
                    <a:bodyPr/>
                    <a:lstStyle/>
                    <a:p>
                      <a:pPr algn="ctr"/>
                      <a:r>
                        <a:rPr lang="en-US" dirty="0" smtClean="0"/>
                        <a:t>DMOs</a:t>
                      </a:r>
                      <a:endParaRPr lang="en-US" dirty="0"/>
                    </a:p>
                  </a:txBody>
                  <a:tcPr anchor="ctr"/>
                </a:tc>
                <a:tc>
                  <a:txBody>
                    <a:bodyPr/>
                    <a:lstStyle/>
                    <a:p>
                      <a:pPr algn="ctr"/>
                      <a:r>
                        <a:rPr lang="en-US" dirty="0" smtClean="0"/>
                        <a:t>ZMD</a:t>
                      </a:r>
                      <a:endParaRPr lang="en-US" dirty="0"/>
                    </a:p>
                  </a:txBody>
                  <a:tcPr anchor="ctr"/>
                </a:tc>
                <a:extLst>
                  <a:ext uri="{0D108BD9-81ED-4DB2-BD59-A6C34878D82A}">
                    <a16:rowId xmlns="" xmlns:a16="http://schemas.microsoft.com/office/drawing/2014/main" val="10001"/>
                  </a:ext>
                </a:extLst>
              </a:tr>
              <a:tr h="518205">
                <a:tc>
                  <a:txBody>
                    <a:bodyPr/>
                    <a:lstStyle/>
                    <a:p>
                      <a:r>
                        <a:rPr lang="en-US" dirty="0" smtClean="0"/>
                        <a:t>LS-Farmers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Traditional Leaders</a:t>
                      </a:r>
                    </a:p>
                  </a:txBody>
                  <a:tcPr anchor="ctr"/>
                </a:tc>
                <a:tc>
                  <a:txBody>
                    <a:bodyPr/>
                    <a:lstStyle/>
                    <a:p>
                      <a:pPr algn="ctr"/>
                      <a:r>
                        <a:rPr lang="en-US" dirty="0" smtClean="0"/>
                        <a:t>DMMU</a:t>
                      </a:r>
                      <a:endParaRPr lang="en-US" dirty="0"/>
                    </a:p>
                  </a:txBody>
                  <a:tcPr anchor="ctr"/>
                </a:tc>
                <a:extLst>
                  <a:ext uri="{0D108BD9-81ED-4DB2-BD59-A6C34878D82A}">
                    <a16:rowId xmlns="" xmlns:a16="http://schemas.microsoft.com/office/drawing/2014/main" val="10002"/>
                  </a:ext>
                </a:extLst>
              </a:tr>
              <a:tr h="518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Local</a:t>
                      </a:r>
                      <a:r>
                        <a:rPr lang="en-US" baseline="0" dirty="0" smtClean="0"/>
                        <a:t> Communities</a:t>
                      </a:r>
                      <a:endParaRPr lang="en-US" dirty="0" smtClean="0"/>
                    </a:p>
                    <a:p>
                      <a:endParaRPr lang="en-US" dirty="0"/>
                    </a:p>
                  </a:txBody>
                  <a:tcPr anchor="ctr"/>
                </a:tc>
                <a:tc>
                  <a:txBody>
                    <a:bodyPr/>
                    <a:lstStyle/>
                    <a:p>
                      <a:pPr algn="ctr"/>
                      <a:r>
                        <a:rPr lang="en-US" dirty="0" smtClean="0"/>
                        <a:t>DACOs/PACOs</a:t>
                      </a:r>
                      <a:endParaRPr lang="en-US" dirty="0"/>
                    </a:p>
                  </a:txBody>
                  <a:tcPr anchor="ctr"/>
                </a:tc>
                <a:tc>
                  <a:txBody>
                    <a:bodyPr/>
                    <a:lstStyle/>
                    <a:p>
                      <a:pPr algn="ctr"/>
                      <a:r>
                        <a:rPr lang="en-US" dirty="0" smtClean="0"/>
                        <a:t>DWA</a:t>
                      </a:r>
                      <a:endParaRPr lang="en-US" dirty="0"/>
                    </a:p>
                  </a:txBody>
                  <a:tcPr anchor="ctr"/>
                </a:tc>
                <a:extLst>
                  <a:ext uri="{0D108BD9-81ED-4DB2-BD59-A6C34878D82A}">
                    <a16:rowId xmlns="" xmlns:a16="http://schemas.microsoft.com/office/drawing/2014/main" val="10003"/>
                  </a:ext>
                </a:extLst>
              </a:tr>
              <a:tr h="518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Private</a:t>
                      </a:r>
                      <a:r>
                        <a:rPr lang="en-US" baseline="0" dirty="0" smtClean="0"/>
                        <a:t> Sectors</a:t>
                      </a:r>
                      <a:endParaRPr lang="en-US" dirty="0" smtClean="0"/>
                    </a:p>
                    <a:p>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Policy Makers (MPs &amp; GRZ Officials)</a:t>
                      </a:r>
                    </a:p>
                    <a:p>
                      <a:pPr algn="ctr"/>
                      <a:endParaRPr lang="en-US" dirty="0"/>
                    </a:p>
                  </a:txBody>
                  <a:tcPr anchor="ctr"/>
                </a:tc>
                <a:tc>
                  <a:txBody>
                    <a:bodyPr/>
                    <a:lstStyle/>
                    <a:p>
                      <a:pPr algn="ctr"/>
                      <a:r>
                        <a:rPr lang="en-US" dirty="0" smtClean="0"/>
                        <a:t>WRMA</a:t>
                      </a:r>
                      <a:endParaRPr lang="en-US" dirty="0"/>
                    </a:p>
                  </a:txBody>
                  <a:tcPr anchor="ctr"/>
                </a:tc>
              </a:tr>
              <a:tr h="518205">
                <a:tc>
                  <a:txBody>
                    <a:bodyPr/>
                    <a:lstStyle/>
                    <a:p>
                      <a:r>
                        <a:rPr lang="en-US" dirty="0" smtClean="0"/>
                        <a:t>NGOs</a:t>
                      </a:r>
                      <a:endParaRPr lang="en-US" dirty="0"/>
                    </a:p>
                  </a:txBody>
                  <a:tcPr anchor="ctr"/>
                </a:tc>
                <a:tc>
                  <a:txBody>
                    <a:bodyPr/>
                    <a:lstStyle/>
                    <a:p>
                      <a:pPr algn="ctr"/>
                      <a:r>
                        <a:rPr lang="en-US" dirty="0" smtClean="0"/>
                        <a:t>Media</a:t>
                      </a:r>
                      <a:endParaRPr lang="en-US" dirty="0"/>
                    </a:p>
                  </a:txBody>
                  <a:tcPr anchor="ctr"/>
                </a:tc>
                <a:tc>
                  <a:txBody>
                    <a:bodyPr/>
                    <a:lstStyle/>
                    <a:p>
                      <a:pPr algn="ctr"/>
                      <a:r>
                        <a:rPr lang="en-US" dirty="0" err="1" smtClean="0"/>
                        <a:t>MoA</a:t>
                      </a:r>
                      <a:r>
                        <a:rPr lang="en-US" dirty="0" smtClean="0"/>
                        <a:t>, </a:t>
                      </a:r>
                      <a:r>
                        <a:rPr lang="en-US" dirty="0" err="1" smtClean="0"/>
                        <a:t>MoL</a:t>
                      </a:r>
                      <a:r>
                        <a:rPr lang="en-US" dirty="0" smtClean="0"/>
                        <a:t>, </a:t>
                      </a:r>
                      <a:r>
                        <a:rPr lang="en-US" dirty="0" err="1" smtClean="0"/>
                        <a:t>MoH</a:t>
                      </a:r>
                      <a:endParaRPr lang="en-US" dirty="0"/>
                    </a:p>
                  </a:txBody>
                  <a:tcPr anchor="ctr"/>
                </a:tc>
              </a:tr>
              <a:tr h="518205">
                <a:tc>
                  <a:txBody>
                    <a:bodyPr/>
                    <a:lstStyle/>
                    <a:p>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Interest Groups</a:t>
                      </a:r>
                    </a:p>
                  </a:txBody>
                  <a:tcPr anchor="ctr"/>
                </a:tc>
                <a:tc>
                  <a:txBody>
                    <a:bodyPr/>
                    <a:lstStyle/>
                    <a:p>
                      <a:pPr algn="ctr"/>
                      <a:r>
                        <a:rPr lang="en-US" dirty="0" smtClean="0"/>
                        <a:t>INCCS, CSO</a:t>
                      </a:r>
                      <a:endParaRPr lang="en-US" dirty="0"/>
                    </a:p>
                  </a:txBody>
                  <a:tcPr anchor="ctr"/>
                </a:tc>
              </a:tr>
            </a:tbl>
          </a:graphicData>
        </a:graphic>
      </p:graphicFrame>
      <p:sp>
        <p:nvSpPr>
          <p:cNvPr id="5" name="Date Placeholder 4"/>
          <p:cNvSpPr>
            <a:spLocks noGrp="1"/>
          </p:cNvSpPr>
          <p:nvPr>
            <p:ph type="dt" sz="half" idx="10"/>
          </p:nvPr>
        </p:nvSpPr>
        <p:spPr/>
        <p:txBody>
          <a:bodyPr/>
          <a:lstStyle/>
          <a:p>
            <a:r>
              <a:rPr lang="en-US" dirty="0"/>
              <a:t>March, 2016</a:t>
            </a:r>
          </a:p>
        </p:txBody>
      </p:sp>
      <p:sp>
        <p:nvSpPr>
          <p:cNvPr id="6" name="Footer Placeholder 5"/>
          <p:cNvSpPr>
            <a:spLocks noGrp="1"/>
          </p:cNvSpPr>
          <p:nvPr>
            <p:ph type="ftr" sz="quarter" idx="11"/>
          </p:nvPr>
        </p:nvSpPr>
        <p:spPr/>
        <p:txBody>
          <a:bodyPr/>
          <a:lstStyle/>
          <a:p>
            <a:r>
              <a:rPr lang="en-US" dirty="0"/>
              <a:t>CIEWS PROJECT-COMMUNICATION STRATEGY-JUST CLICK TECHNOLOGIES LTD (COMMUNICATION &amp; MEDIA CONSULTANTS)</a:t>
            </a:r>
          </a:p>
        </p:txBody>
      </p:sp>
      <p:sp>
        <p:nvSpPr>
          <p:cNvPr id="7" name="Slide Number Placeholder 6"/>
          <p:cNvSpPr>
            <a:spLocks noGrp="1"/>
          </p:cNvSpPr>
          <p:nvPr>
            <p:ph type="sldNum" sz="quarter" idx="12"/>
          </p:nvPr>
        </p:nvSpPr>
        <p:spPr/>
        <p:txBody>
          <a:bodyPr/>
          <a:lstStyle/>
          <a:p>
            <a:fld id="{9CD8D479-8942-46E8-A226-A4E01F7A105C}" type="slidenum">
              <a:rPr lang="en-US" smtClean="0"/>
              <a:t>7</a:t>
            </a:fld>
            <a:endParaRPr lang="en-US"/>
          </a:p>
        </p:txBody>
      </p:sp>
    </p:spTree>
    <p:extLst>
      <p:ext uri="{BB962C8B-B14F-4D97-AF65-F5344CB8AC3E}">
        <p14:creationId xmlns:p14="http://schemas.microsoft.com/office/powerpoint/2010/main" val="18924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Analysis</a:t>
            </a:r>
          </a:p>
        </p:txBody>
      </p:sp>
      <p:sp>
        <p:nvSpPr>
          <p:cNvPr id="3" name="Text Placeholder 2"/>
          <p:cNvSpPr>
            <a:spLocks noGrp="1"/>
          </p:cNvSpPr>
          <p:nvPr>
            <p:ph type="body" idx="1"/>
          </p:nvPr>
        </p:nvSpPr>
        <p:spPr/>
        <p:txBody>
          <a:bodyPr/>
          <a:lstStyle/>
          <a:p>
            <a:r>
              <a:rPr lang="en-US" dirty="0"/>
              <a:t>Activity</a:t>
            </a:r>
          </a:p>
        </p:txBody>
      </p:sp>
      <p:sp>
        <p:nvSpPr>
          <p:cNvPr id="4" name="Content Placeholder 3"/>
          <p:cNvSpPr>
            <a:spLocks noGrp="1"/>
          </p:cNvSpPr>
          <p:nvPr>
            <p:ph sz="half" idx="2"/>
          </p:nvPr>
        </p:nvSpPr>
        <p:spPr>
          <a:xfrm>
            <a:off x="1247774" y="2427603"/>
            <a:ext cx="4608576" cy="3811271"/>
          </a:xfrm>
          <a:solidFill>
            <a:schemeClr val="accent2"/>
          </a:solidFill>
        </p:spPr>
        <p:txBody>
          <a:bodyPr>
            <a:normAutofit fontScale="92500" lnSpcReduction="20000"/>
          </a:bodyPr>
          <a:lstStyle/>
          <a:p>
            <a:r>
              <a:rPr lang="en-US" dirty="0">
                <a:solidFill>
                  <a:schemeClr val="bg1"/>
                </a:solidFill>
              </a:rPr>
              <a:t>SWOT of key stakeholders</a:t>
            </a:r>
          </a:p>
          <a:p>
            <a:r>
              <a:rPr lang="en-US" dirty="0" smtClean="0">
                <a:solidFill>
                  <a:schemeClr val="bg1"/>
                </a:solidFill>
              </a:rPr>
              <a:t>Document </a:t>
            </a:r>
            <a:r>
              <a:rPr lang="en-US" dirty="0">
                <a:solidFill>
                  <a:schemeClr val="bg1"/>
                </a:solidFill>
              </a:rPr>
              <a:t>existing communication and advocacy activities of major stakeholders (NGOs, CBOs, chiefdoms, other ministries or departments, private sectors, etc.) and local communities in purposively selected groups from urban and rural settings. </a:t>
            </a:r>
            <a:endParaRPr lang="en-US" dirty="0" smtClean="0">
              <a:solidFill>
                <a:schemeClr val="bg1"/>
              </a:solidFill>
            </a:endParaRPr>
          </a:p>
          <a:p>
            <a:r>
              <a:rPr lang="en-US" dirty="0" smtClean="0">
                <a:solidFill>
                  <a:schemeClr val="bg1"/>
                </a:solidFill>
              </a:rPr>
              <a:t>Establish </a:t>
            </a:r>
            <a:r>
              <a:rPr lang="en-US" dirty="0">
                <a:solidFill>
                  <a:schemeClr val="bg1"/>
                </a:solidFill>
              </a:rPr>
              <a:t>the real information needs and issues of the stakeholders, communities and the general public across the three ecological zones of the country; ;</a:t>
            </a:r>
          </a:p>
          <a:p>
            <a:r>
              <a:rPr lang="en-US" dirty="0">
                <a:solidFill>
                  <a:schemeClr val="bg1"/>
                </a:solidFill>
              </a:rPr>
              <a:t>Review the proposed success indicators to be adopted for the M &amp; E plan of the </a:t>
            </a:r>
            <a:r>
              <a:rPr lang="en-US" dirty="0" smtClean="0">
                <a:solidFill>
                  <a:schemeClr val="bg1"/>
                </a:solidFill>
              </a:rPr>
              <a:t>strategy</a:t>
            </a:r>
          </a:p>
        </p:txBody>
      </p:sp>
      <p:sp>
        <p:nvSpPr>
          <p:cNvPr id="5" name="Text Placeholder 4"/>
          <p:cNvSpPr>
            <a:spLocks noGrp="1"/>
          </p:cNvSpPr>
          <p:nvPr>
            <p:ph type="body" sz="quarter" idx="3"/>
          </p:nvPr>
        </p:nvSpPr>
        <p:spPr/>
        <p:txBody>
          <a:bodyPr/>
          <a:lstStyle/>
          <a:p>
            <a:r>
              <a:rPr lang="en-US" dirty="0"/>
              <a:t>Context</a:t>
            </a:r>
          </a:p>
        </p:txBody>
      </p:sp>
      <p:sp>
        <p:nvSpPr>
          <p:cNvPr id="6" name="Content Placeholder 5"/>
          <p:cNvSpPr>
            <a:spLocks noGrp="1"/>
          </p:cNvSpPr>
          <p:nvPr>
            <p:ph sz="quarter" idx="4"/>
          </p:nvPr>
        </p:nvSpPr>
        <p:spPr>
          <a:xfrm>
            <a:off x="6457950" y="2340292"/>
            <a:ext cx="4610100" cy="3811271"/>
          </a:xfrm>
          <a:solidFill>
            <a:schemeClr val="accent2"/>
          </a:solidFill>
        </p:spPr>
        <p:txBody>
          <a:bodyPr>
            <a:normAutofit fontScale="92500" lnSpcReduction="20000"/>
          </a:bodyPr>
          <a:lstStyle/>
          <a:p>
            <a:r>
              <a:rPr lang="en-US" dirty="0" smtClean="0">
                <a:solidFill>
                  <a:schemeClr val="bg1"/>
                </a:solidFill>
              </a:rPr>
              <a:t>Establish Strengths, Weaknesses, Opportunities and Threats</a:t>
            </a:r>
          </a:p>
          <a:p>
            <a:r>
              <a:rPr lang="en-US" dirty="0" smtClean="0">
                <a:solidFill>
                  <a:schemeClr val="bg1"/>
                </a:solidFill>
              </a:rPr>
              <a:t>This </a:t>
            </a:r>
            <a:r>
              <a:rPr lang="en-US" dirty="0">
                <a:solidFill>
                  <a:schemeClr val="bg1"/>
                </a:solidFill>
              </a:rPr>
              <a:t>is necessary to ensure that the strategy does not exist in isolation but in complimentarily with other initiatives; </a:t>
            </a:r>
          </a:p>
          <a:p>
            <a:r>
              <a:rPr lang="en-US" dirty="0">
                <a:solidFill>
                  <a:schemeClr val="bg1"/>
                </a:solidFill>
              </a:rPr>
              <a:t>Gather public and stakeholder perceptions about current communication and advocacy approaches, issues and players; ; </a:t>
            </a:r>
          </a:p>
          <a:p>
            <a:r>
              <a:rPr lang="en-US" dirty="0">
                <a:solidFill>
                  <a:schemeClr val="bg1"/>
                </a:solidFill>
              </a:rPr>
              <a:t>Build consensus on the Proposed Goal and Objectives of the new Strategy; </a:t>
            </a:r>
            <a:r>
              <a:rPr lang="en-US" dirty="0" smtClean="0">
                <a:solidFill>
                  <a:schemeClr val="bg1"/>
                </a:solidFill>
              </a:rPr>
              <a:t> </a:t>
            </a:r>
            <a:endParaRPr lang="en-US" dirty="0">
              <a:solidFill>
                <a:schemeClr val="bg1"/>
              </a:solidFill>
            </a:endParaRPr>
          </a:p>
          <a:p>
            <a:r>
              <a:rPr lang="en-US" dirty="0">
                <a:solidFill>
                  <a:schemeClr val="bg1"/>
                </a:solidFill>
              </a:rPr>
              <a:t>Establish Tools for M &amp; E</a:t>
            </a:r>
          </a:p>
        </p:txBody>
      </p:sp>
      <p:sp>
        <p:nvSpPr>
          <p:cNvPr id="7" name="Date Placeholder 6"/>
          <p:cNvSpPr>
            <a:spLocks noGrp="1"/>
          </p:cNvSpPr>
          <p:nvPr>
            <p:ph type="dt" sz="half" idx="10"/>
          </p:nvPr>
        </p:nvSpPr>
        <p:spPr/>
        <p:txBody>
          <a:bodyPr/>
          <a:lstStyle/>
          <a:p>
            <a:r>
              <a:rPr lang="en-US" dirty="0"/>
              <a:t>March, 2016</a:t>
            </a:r>
          </a:p>
        </p:txBody>
      </p:sp>
      <p:sp>
        <p:nvSpPr>
          <p:cNvPr id="8" name="Footer Placeholder 7"/>
          <p:cNvSpPr>
            <a:spLocks noGrp="1"/>
          </p:cNvSpPr>
          <p:nvPr>
            <p:ph type="ftr" sz="quarter" idx="11"/>
          </p:nvPr>
        </p:nvSpPr>
        <p:spPr/>
        <p:txBody>
          <a:bodyPr/>
          <a:lstStyle/>
          <a:p>
            <a:r>
              <a:rPr lang="en-US" dirty="0"/>
              <a:t>CIEWS PROJECT-COMMUNICATION STRATEGY-JUST CLICK TECHNOLOGIES LTD (COMMUNICATION &amp; MEDIA CONSULTANTS)</a:t>
            </a:r>
          </a:p>
        </p:txBody>
      </p:sp>
      <p:sp>
        <p:nvSpPr>
          <p:cNvPr id="9" name="Slide Number Placeholder 8"/>
          <p:cNvSpPr>
            <a:spLocks noGrp="1"/>
          </p:cNvSpPr>
          <p:nvPr>
            <p:ph type="sldNum" sz="quarter" idx="12"/>
          </p:nvPr>
        </p:nvSpPr>
        <p:spPr/>
        <p:txBody>
          <a:bodyPr/>
          <a:lstStyle/>
          <a:p>
            <a:fld id="{9CD8D479-8942-46E8-A226-A4E01F7A105C}" type="slidenum">
              <a:rPr lang="en-US" smtClean="0"/>
              <a:t>8</a:t>
            </a:fld>
            <a:endParaRPr lang="en-US"/>
          </a:p>
        </p:txBody>
      </p:sp>
      <p:sp>
        <p:nvSpPr>
          <p:cNvPr id="12" name="Right Arrow 11"/>
          <p:cNvSpPr/>
          <p:nvPr/>
        </p:nvSpPr>
        <p:spPr>
          <a:xfrm>
            <a:off x="5905500" y="2818128"/>
            <a:ext cx="571500" cy="3030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54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Formulatio</a:t>
            </a:r>
            <a:r>
              <a:rPr lang="en-US" dirty="0"/>
              <a:t>n</a:t>
            </a:r>
          </a:p>
        </p:txBody>
      </p:sp>
      <p:sp>
        <p:nvSpPr>
          <p:cNvPr id="4" name="Content Placeholder 3"/>
          <p:cNvSpPr>
            <a:spLocks noGrp="1"/>
          </p:cNvSpPr>
          <p:nvPr>
            <p:ph sz="half" idx="2"/>
          </p:nvPr>
        </p:nvSpPr>
        <p:spPr>
          <a:xfrm>
            <a:off x="1425131" y="1593372"/>
            <a:ext cx="4608576" cy="3811271"/>
          </a:xfrm>
          <a:solidFill>
            <a:schemeClr val="accent2"/>
          </a:solidFill>
        </p:spPr>
        <p:txBody>
          <a:bodyPr>
            <a:normAutofit/>
          </a:bodyPr>
          <a:lstStyle/>
          <a:p>
            <a:r>
              <a:rPr lang="en-US" dirty="0">
                <a:solidFill>
                  <a:schemeClr val="bg1"/>
                </a:solidFill>
              </a:rPr>
              <a:t>The messages to specific stakeholders </a:t>
            </a:r>
            <a:r>
              <a:rPr lang="en-US" dirty="0" smtClean="0">
                <a:solidFill>
                  <a:schemeClr val="bg1"/>
                </a:solidFill>
              </a:rPr>
              <a:t>vary </a:t>
            </a:r>
            <a:r>
              <a:rPr lang="en-US" dirty="0">
                <a:solidFill>
                  <a:schemeClr val="bg1"/>
                </a:solidFill>
              </a:rPr>
              <a:t>by </a:t>
            </a:r>
            <a:r>
              <a:rPr lang="en-US" dirty="0" smtClean="0">
                <a:solidFill>
                  <a:schemeClr val="bg1"/>
                </a:solidFill>
              </a:rPr>
              <a:t>segment and by industry. </a:t>
            </a:r>
            <a:r>
              <a:rPr lang="en-US" dirty="0">
                <a:solidFill>
                  <a:schemeClr val="bg1"/>
                </a:solidFill>
              </a:rPr>
              <a:t>i.e. A farmer doesn’t care if energy production levels will rise nationally or if he’s getting information from an </a:t>
            </a:r>
            <a:r>
              <a:rPr lang="en-US" dirty="0" smtClean="0">
                <a:solidFill>
                  <a:schemeClr val="bg1"/>
                </a:solidFill>
              </a:rPr>
              <a:t>AWS.</a:t>
            </a:r>
            <a:endParaRPr lang="en-US" dirty="0">
              <a:solidFill>
                <a:schemeClr val="bg1"/>
              </a:solidFill>
            </a:endParaRPr>
          </a:p>
        </p:txBody>
      </p:sp>
      <p:sp>
        <p:nvSpPr>
          <p:cNvPr id="7" name="Date Placeholder 6"/>
          <p:cNvSpPr>
            <a:spLocks noGrp="1"/>
          </p:cNvSpPr>
          <p:nvPr>
            <p:ph type="dt" sz="half" idx="10"/>
          </p:nvPr>
        </p:nvSpPr>
        <p:spPr/>
        <p:txBody>
          <a:bodyPr/>
          <a:lstStyle/>
          <a:p>
            <a:r>
              <a:rPr lang="en-US" dirty="0"/>
              <a:t>March, 2016</a:t>
            </a:r>
          </a:p>
        </p:txBody>
      </p:sp>
      <p:sp>
        <p:nvSpPr>
          <p:cNvPr id="8" name="Footer Placeholder 7"/>
          <p:cNvSpPr>
            <a:spLocks noGrp="1"/>
          </p:cNvSpPr>
          <p:nvPr>
            <p:ph type="ftr" sz="quarter" idx="11"/>
          </p:nvPr>
        </p:nvSpPr>
        <p:spPr/>
        <p:txBody>
          <a:bodyPr/>
          <a:lstStyle/>
          <a:p>
            <a:r>
              <a:rPr lang="en-US" dirty="0"/>
              <a:t>CIEWS PROJECT-COMMUNICATION STRATEGY</a:t>
            </a:r>
          </a:p>
        </p:txBody>
      </p:sp>
      <p:sp>
        <p:nvSpPr>
          <p:cNvPr id="9" name="Slide Number Placeholder 8"/>
          <p:cNvSpPr>
            <a:spLocks noGrp="1"/>
          </p:cNvSpPr>
          <p:nvPr>
            <p:ph type="sldNum" sz="quarter" idx="12"/>
          </p:nvPr>
        </p:nvSpPr>
        <p:spPr/>
        <p:txBody>
          <a:bodyPr/>
          <a:lstStyle/>
          <a:p>
            <a:fld id="{9CD8D479-8942-46E8-A226-A4E01F7A105C}" type="slidenum">
              <a:rPr lang="en-US" smtClean="0"/>
              <a:t>9</a:t>
            </a:fld>
            <a:endParaRPr lang="en-US"/>
          </a:p>
        </p:txBody>
      </p:sp>
      <p:sp>
        <p:nvSpPr>
          <p:cNvPr id="15" name="Content Placeholder 14"/>
          <p:cNvSpPr>
            <a:spLocks noGrp="1"/>
          </p:cNvSpPr>
          <p:nvPr>
            <p:ph sz="quarter" idx="4"/>
          </p:nvPr>
        </p:nvSpPr>
        <p:spPr>
          <a:xfrm>
            <a:off x="6191250" y="1955321"/>
            <a:ext cx="4686300" cy="4026379"/>
          </a:xfrm>
          <a:solidFill>
            <a:schemeClr val="accent2"/>
          </a:solidFill>
        </p:spPr>
        <p:txBody>
          <a:bodyPr>
            <a:normAutofit/>
          </a:bodyPr>
          <a:lstStyle/>
          <a:p>
            <a:r>
              <a:rPr lang="en-US" dirty="0" smtClean="0">
                <a:solidFill>
                  <a:schemeClr val="bg1"/>
                </a:solidFill>
              </a:rPr>
              <a:t>Plant Early Maturing Crops for farmers in drought areas</a:t>
            </a:r>
          </a:p>
          <a:p>
            <a:r>
              <a:rPr lang="en-US" dirty="0" smtClean="0">
                <a:solidFill>
                  <a:schemeClr val="bg1"/>
                </a:solidFill>
              </a:rPr>
              <a:t>Avoid building houses </a:t>
            </a:r>
            <a:r>
              <a:rPr lang="en-US" dirty="0">
                <a:solidFill>
                  <a:schemeClr val="bg1"/>
                </a:solidFill>
              </a:rPr>
              <a:t>in floods prone </a:t>
            </a:r>
            <a:r>
              <a:rPr lang="en-US" dirty="0" smtClean="0">
                <a:solidFill>
                  <a:schemeClr val="bg1"/>
                </a:solidFill>
              </a:rPr>
              <a:t>areas.</a:t>
            </a:r>
          </a:p>
          <a:p>
            <a:r>
              <a:rPr lang="en-US" dirty="0" smtClean="0">
                <a:solidFill>
                  <a:schemeClr val="bg1"/>
                </a:solidFill>
              </a:rPr>
              <a:t>Always check weather bulletin or consult your MET Officer for weather conditions</a:t>
            </a:r>
            <a:endParaRPr lang="en-US" dirty="0">
              <a:solidFill>
                <a:schemeClr val="bg1"/>
              </a:solidFill>
            </a:endParaRPr>
          </a:p>
        </p:txBody>
      </p:sp>
      <p:sp>
        <p:nvSpPr>
          <p:cNvPr id="10" name="Text Placeholder 4"/>
          <p:cNvSpPr>
            <a:spLocks noGrp="1"/>
          </p:cNvSpPr>
          <p:nvPr>
            <p:ph type="body" sz="quarter" idx="3"/>
          </p:nvPr>
        </p:nvSpPr>
        <p:spPr>
          <a:xfrm>
            <a:off x="6191250" y="1135380"/>
            <a:ext cx="4610100" cy="823912"/>
          </a:xfrm>
        </p:spPr>
        <p:txBody>
          <a:bodyPr/>
          <a:lstStyle/>
          <a:p>
            <a:r>
              <a:rPr lang="en-US" dirty="0" smtClean="0"/>
              <a:t>Key Messages</a:t>
            </a:r>
            <a:endParaRPr lang="en-US" dirty="0"/>
          </a:p>
        </p:txBody>
      </p:sp>
    </p:spTree>
    <p:extLst>
      <p:ext uri="{BB962C8B-B14F-4D97-AF65-F5344CB8AC3E}">
        <p14:creationId xmlns:p14="http://schemas.microsoft.com/office/powerpoint/2010/main" val="65176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ecology education photo presentation</Template>
  <TotalTime>0</TotalTime>
  <Words>1659</Words>
  <Application>Microsoft Office PowerPoint</Application>
  <PresentationFormat>Custom</PresentationFormat>
  <Paragraphs>197</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Ecology 16x9</vt:lpstr>
      <vt:lpstr>CIEWS Communication Strategy in Zambia</vt:lpstr>
      <vt:lpstr>Table of Content</vt:lpstr>
      <vt:lpstr>Introduction</vt:lpstr>
      <vt:lpstr>Stakeholder Inception Meetings</vt:lpstr>
      <vt:lpstr>Strategic Goal &amp; Pillars</vt:lpstr>
      <vt:lpstr>Literature Review</vt:lpstr>
      <vt:lpstr>Stakeholder Identification &amp; Segmentation</vt:lpstr>
      <vt:lpstr>Stakeholder Analysis</vt:lpstr>
      <vt:lpstr>Message Formulation</vt:lpstr>
      <vt:lpstr>Integrated Change Management and Communication Approach</vt:lpstr>
      <vt:lpstr>Integrated CIEWS Communication Approach</vt:lpstr>
      <vt:lpstr>Communication Strategy Info Flow Chart</vt:lpstr>
      <vt:lpstr>Actions &amp; Recommendations</vt:lpstr>
      <vt:lpstr>Litumezi! Twalumba! Zikomo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2016-03-09T02:49:41Z</dcterms:created>
  <dcterms:modified xsi:type="dcterms:W3CDTF">2016-03-15T10:58:25Z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