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16" r:id="rId3"/>
    <p:sldId id="317" r:id="rId4"/>
    <p:sldId id="318" r:id="rId5"/>
    <p:sldId id="302" r:id="rId6"/>
    <p:sldId id="320" r:id="rId7"/>
    <p:sldId id="308" r:id="rId8"/>
    <p:sldId id="322" r:id="rId9"/>
    <p:sldId id="313" r:id="rId10"/>
    <p:sldId id="315" r:id="rId11"/>
    <p:sldId id="323" r:id="rId12"/>
    <p:sldId id="29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78" autoAdjust="0"/>
  </p:normalViewPr>
  <p:slideViewPr>
    <p:cSldViewPr snapToGrid="0">
      <p:cViewPr varScale="1">
        <p:scale>
          <a:sx n="77" d="100"/>
          <a:sy n="77" d="100"/>
        </p:scale>
        <p:origin x="465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-355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987BBF-EEE8-47F2-8777-981FB227164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153F2C8-5308-41BA-9CF3-83B4BF21374B}">
      <dgm:prSet phldrT="[Text]"/>
      <dgm:spPr/>
      <dgm:t>
        <a:bodyPr/>
        <a:lstStyle/>
        <a:p>
          <a:r>
            <a:rPr lang="en-ZA" dirty="0"/>
            <a:t>What is the problem ?</a:t>
          </a:r>
        </a:p>
      </dgm:t>
    </dgm:pt>
    <dgm:pt modelId="{9D1536DE-6C22-4161-82B0-08BD2BBD7269}" type="parTrans" cxnId="{43B03920-4EA0-4C88-9F88-259C0D5A831C}">
      <dgm:prSet/>
      <dgm:spPr/>
      <dgm:t>
        <a:bodyPr/>
        <a:lstStyle/>
        <a:p>
          <a:endParaRPr lang="en-ZA"/>
        </a:p>
      </dgm:t>
    </dgm:pt>
    <dgm:pt modelId="{9A740DE0-C2DC-42A4-A759-6C566A2565EE}" type="sibTrans" cxnId="{43B03920-4EA0-4C88-9F88-259C0D5A831C}">
      <dgm:prSet/>
      <dgm:spPr/>
      <dgm:t>
        <a:bodyPr/>
        <a:lstStyle/>
        <a:p>
          <a:endParaRPr lang="en-ZA"/>
        </a:p>
      </dgm:t>
    </dgm:pt>
    <dgm:pt modelId="{C0493DD4-3612-4DD6-A21C-A389443E3635}" type="pres">
      <dgm:prSet presAssocID="{49987BBF-EEE8-47F2-8777-981FB227164F}" presName="Name0" presStyleCnt="0">
        <dgm:presLayoutVars>
          <dgm:dir/>
          <dgm:resizeHandles val="exact"/>
        </dgm:presLayoutVars>
      </dgm:prSet>
      <dgm:spPr/>
    </dgm:pt>
    <dgm:pt modelId="{78DA5BDB-C710-41D3-B161-FDF0E829BA16}" type="pres">
      <dgm:prSet presAssocID="{9153F2C8-5308-41BA-9CF3-83B4BF21374B}" presName="node" presStyleLbl="node1" presStyleIdx="0" presStyleCnt="1">
        <dgm:presLayoutVars>
          <dgm:bulletEnabled val="1"/>
        </dgm:presLayoutVars>
      </dgm:prSet>
      <dgm:spPr/>
    </dgm:pt>
  </dgm:ptLst>
  <dgm:cxnLst>
    <dgm:cxn modelId="{43B03920-4EA0-4C88-9F88-259C0D5A831C}" srcId="{49987BBF-EEE8-47F2-8777-981FB227164F}" destId="{9153F2C8-5308-41BA-9CF3-83B4BF21374B}" srcOrd="0" destOrd="0" parTransId="{9D1536DE-6C22-4161-82B0-08BD2BBD7269}" sibTransId="{9A740DE0-C2DC-42A4-A759-6C566A2565EE}"/>
    <dgm:cxn modelId="{9E78DE84-9FAE-4B5D-8AE4-572D9020EB70}" type="presOf" srcId="{9153F2C8-5308-41BA-9CF3-83B4BF21374B}" destId="{78DA5BDB-C710-41D3-B161-FDF0E829BA16}" srcOrd="0" destOrd="0" presId="urn:microsoft.com/office/officeart/2005/8/layout/process1"/>
    <dgm:cxn modelId="{3BFDAA6F-56E7-47DE-98E4-63089E4190F7}" type="presOf" srcId="{49987BBF-EEE8-47F2-8777-981FB227164F}" destId="{C0493DD4-3612-4DD6-A21C-A389443E3635}" srcOrd="0" destOrd="0" presId="urn:microsoft.com/office/officeart/2005/8/layout/process1"/>
    <dgm:cxn modelId="{EA6C6301-95F0-4B79-9CD7-6737D6D03816}" type="presParOf" srcId="{C0493DD4-3612-4DD6-A21C-A389443E3635}" destId="{78DA5BDB-C710-41D3-B161-FDF0E829BA1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987BBF-EEE8-47F2-8777-981FB227164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153F2C8-5308-41BA-9CF3-83B4BF21374B}">
      <dgm:prSet phldrT="[Text]"/>
      <dgm:spPr/>
      <dgm:t>
        <a:bodyPr/>
        <a:lstStyle/>
        <a:p>
          <a:r>
            <a:rPr lang="en-ZA" dirty="0"/>
            <a:t>Questions to answer ?</a:t>
          </a:r>
        </a:p>
      </dgm:t>
    </dgm:pt>
    <dgm:pt modelId="{9D1536DE-6C22-4161-82B0-08BD2BBD7269}" type="parTrans" cxnId="{43B03920-4EA0-4C88-9F88-259C0D5A831C}">
      <dgm:prSet/>
      <dgm:spPr/>
      <dgm:t>
        <a:bodyPr/>
        <a:lstStyle/>
        <a:p>
          <a:endParaRPr lang="en-ZA"/>
        </a:p>
      </dgm:t>
    </dgm:pt>
    <dgm:pt modelId="{9A740DE0-C2DC-42A4-A759-6C566A2565EE}" type="sibTrans" cxnId="{43B03920-4EA0-4C88-9F88-259C0D5A831C}">
      <dgm:prSet/>
      <dgm:spPr/>
      <dgm:t>
        <a:bodyPr/>
        <a:lstStyle/>
        <a:p>
          <a:endParaRPr lang="en-ZA"/>
        </a:p>
      </dgm:t>
    </dgm:pt>
    <dgm:pt modelId="{C0493DD4-3612-4DD6-A21C-A389443E3635}" type="pres">
      <dgm:prSet presAssocID="{49987BBF-EEE8-47F2-8777-981FB227164F}" presName="Name0" presStyleCnt="0">
        <dgm:presLayoutVars>
          <dgm:dir/>
          <dgm:resizeHandles val="exact"/>
        </dgm:presLayoutVars>
      </dgm:prSet>
      <dgm:spPr/>
    </dgm:pt>
    <dgm:pt modelId="{78DA5BDB-C710-41D3-B161-FDF0E829BA16}" type="pres">
      <dgm:prSet presAssocID="{9153F2C8-5308-41BA-9CF3-83B4BF21374B}" presName="node" presStyleLbl="node1" presStyleIdx="0" presStyleCnt="1">
        <dgm:presLayoutVars>
          <dgm:bulletEnabled val="1"/>
        </dgm:presLayoutVars>
      </dgm:prSet>
      <dgm:spPr/>
    </dgm:pt>
  </dgm:ptLst>
  <dgm:cxnLst>
    <dgm:cxn modelId="{43B03920-4EA0-4C88-9F88-259C0D5A831C}" srcId="{49987BBF-EEE8-47F2-8777-981FB227164F}" destId="{9153F2C8-5308-41BA-9CF3-83B4BF21374B}" srcOrd="0" destOrd="0" parTransId="{9D1536DE-6C22-4161-82B0-08BD2BBD7269}" sibTransId="{9A740DE0-C2DC-42A4-A759-6C566A2565EE}"/>
    <dgm:cxn modelId="{9E78DE84-9FAE-4B5D-8AE4-572D9020EB70}" type="presOf" srcId="{9153F2C8-5308-41BA-9CF3-83B4BF21374B}" destId="{78DA5BDB-C710-41D3-B161-FDF0E829BA16}" srcOrd="0" destOrd="0" presId="urn:microsoft.com/office/officeart/2005/8/layout/process1"/>
    <dgm:cxn modelId="{3BFDAA6F-56E7-47DE-98E4-63089E4190F7}" type="presOf" srcId="{49987BBF-EEE8-47F2-8777-981FB227164F}" destId="{C0493DD4-3612-4DD6-A21C-A389443E3635}" srcOrd="0" destOrd="0" presId="urn:microsoft.com/office/officeart/2005/8/layout/process1"/>
    <dgm:cxn modelId="{EA6C6301-95F0-4B79-9CD7-6737D6D03816}" type="presParOf" srcId="{C0493DD4-3612-4DD6-A21C-A389443E3635}" destId="{78DA5BDB-C710-41D3-B161-FDF0E829BA1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987BBF-EEE8-47F2-8777-981FB227164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153F2C8-5308-41BA-9CF3-83B4BF21374B}">
      <dgm:prSet phldrT="[Text]"/>
      <dgm:spPr/>
      <dgm:t>
        <a:bodyPr/>
        <a:lstStyle/>
        <a:p>
          <a:r>
            <a:rPr lang="en-ZA" dirty="0"/>
            <a:t>How to proceed ?</a:t>
          </a:r>
        </a:p>
      </dgm:t>
    </dgm:pt>
    <dgm:pt modelId="{9D1536DE-6C22-4161-82B0-08BD2BBD7269}" type="parTrans" cxnId="{43B03920-4EA0-4C88-9F88-259C0D5A831C}">
      <dgm:prSet/>
      <dgm:spPr/>
      <dgm:t>
        <a:bodyPr/>
        <a:lstStyle/>
        <a:p>
          <a:endParaRPr lang="en-ZA"/>
        </a:p>
      </dgm:t>
    </dgm:pt>
    <dgm:pt modelId="{9A740DE0-C2DC-42A4-A759-6C566A2565EE}" type="sibTrans" cxnId="{43B03920-4EA0-4C88-9F88-259C0D5A831C}">
      <dgm:prSet/>
      <dgm:spPr/>
      <dgm:t>
        <a:bodyPr/>
        <a:lstStyle/>
        <a:p>
          <a:endParaRPr lang="en-ZA"/>
        </a:p>
      </dgm:t>
    </dgm:pt>
    <dgm:pt modelId="{C0493DD4-3612-4DD6-A21C-A389443E3635}" type="pres">
      <dgm:prSet presAssocID="{49987BBF-EEE8-47F2-8777-981FB227164F}" presName="Name0" presStyleCnt="0">
        <dgm:presLayoutVars>
          <dgm:dir/>
          <dgm:resizeHandles val="exact"/>
        </dgm:presLayoutVars>
      </dgm:prSet>
      <dgm:spPr/>
    </dgm:pt>
    <dgm:pt modelId="{78DA5BDB-C710-41D3-B161-FDF0E829BA16}" type="pres">
      <dgm:prSet presAssocID="{9153F2C8-5308-41BA-9CF3-83B4BF21374B}" presName="node" presStyleLbl="node1" presStyleIdx="0" presStyleCnt="1">
        <dgm:presLayoutVars>
          <dgm:bulletEnabled val="1"/>
        </dgm:presLayoutVars>
      </dgm:prSet>
      <dgm:spPr/>
    </dgm:pt>
  </dgm:ptLst>
  <dgm:cxnLst>
    <dgm:cxn modelId="{43B03920-4EA0-4C88-9F88-259C0D5A831C}" srcId="{49987BBF-EEE8-47F2-8777-981FB227164F}" destId="{9153F2C8-5308-41BA-9CF3-83B4BF21374B}" srcOrd="0" destOrd="0" parTransId="{9D1536DE-6C22-4161-82B0-08BD2BBD7269}" sibTransId="{9A740DE0-C2DC-42A4-A759-6C566A2565EE}"/>
    <dgm:cxn modelId="{9E78DE84-9FAE-4B5D-8AE4-572D9020EB70}" type="presOf" srcId="{9153F2C8-5308-41BA-9CF3-83B4BF21374B}" destId="{78DA5BDB-C710-41D3-B161-FDF0E829BA16}" srcOrd="0" destOrd="0" presId="urn:microsoft.com/office/officeart/2005/8/layout/process1"/>
    <dgm:cxn modelId="{3BFDAA6F-56E7-47DE-98E4-63089E4190F7}" type="presOf" srcId="{49987BBF-EEE8-47F2-8777-981FB227164F}" destId="{C0493DD4-3612-4DD6-A21C-A389443E3635}" srcOrd="0" destOrd="0" presId="urn:microsoft.com/office/officeart/2005/8/layout/process1"/>
    <dgm:cxn modelId="{EA6C6301-95F0-4B79-9CD7-6737D6D03816}" type="presParOf" srcId="{C0493DD4-3612-4DD6-A21C-A389443E3635}" destId="{78DA5BDB-C710-41D3-B161-FDF0E829BA1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987BBF-EEE8-47F2-8777-981FB227164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153F2C8-5308-41BA-9CF3-83B4BF21374B}">
      <dgm:prSet phldrT="[Text]"/>
      <dgm:spPr/>
      <dgm:t>
        <a:bodyPr/>
        <a:lstStyle/>
        <a:p>
          <a:r>
            <a:rPr lang="en-ZA" dirty="0"/>
            <a:t>How to produce alert message ?</a:t>
          </a:r>
        </a:p>
      </dgm:t>
    </dgm:pt>
    <dgm:pt modelId="{9D1536DE-6C22-4161-82B0-08BD2BBD7269}" type="parTrans" cxnId="{43B03920-4EA0-4C88-9F88-259C0D5A831C}">
      <dgm:prSet/>
      <dgm:spPr/>
      <dgm:t>
        <a:bodyPr/>
        <a:lstStyle/>
        <a:p>
          <a:endParaRPr lang="en-ZA"/>
        </a:p>
      </dgm:t>
    </dgm:pt>
    <dgm:pt modelId="{9A740DE0-C2DC-42A4-A759-6C566A2565EE}" type="sibTrans" cxnId="{43B03920-4EA0-4C88-9F88-259C0D5A831C}">
      <dgm:prSet/>
      <dgm:spPr/>
      <dgm:t>
        <a:bodyPr/>
        <a:lstStyle/>
        <a:p>
          <a:endParaRPr lang="en-ZA"/>
        </a:p>
      </dgm:t>
    </dgm:pt>
    <dgm:pt modelId="{C0493DD4-3612-4DD6-A21C-A389443E3635}" type="pres">
      <dgm:prSet presAssocID="{49987BBF-EEE8-47F2-8777-981FB227164F}" presName="Name0" presStyleCnt="0">
        <dgm:presLayoutVars>
          <dgm:dir/>
          <dgm:resizeHandles val="exact"/>
        </dgm:presLayoutVars>
      </dgm:prSet>
      <dgm:spPr/>
    </dgm:pt>
    <dgm:pt modelId="{78DA5BDB-C710-41D3-B161-FDF0E829BA16}" type="pres">
      <dgm:prSet presAssocID="{9153F2C8-5308-41BA-9CF3-83B4BF21374B}" presName="node" presStyleLbl="node1" presStyleIdx="0" presStyleCnt="1" custLinFactNeighborY="-1511">
        <dgm:presLayoutVars>
          <dgm:bulletEnabled val="1"/>
        </dgm:presLayoutVars>
      </dgm:prSet>
      <dgm:spPr/>
    </dgm:pt>
  </dgm:ptLst>
  <dgm:cxnLst>
    <dgm:cxn modelId="{43B03920-4EA0-4C88-9F88-259C0D5A831C}" srcId="{49987BBF-EEE8-47F2-8777-981FB227164F}" destId="{9153F2C8-5308-41BA-9CF3-83B4BF21374B}" srcOrd="0" destOrd="0" parTransId="{9D1536DE-6C22-4161-82B0-08BD2BBD7269}" sibTransId="{9A740DE0-C2DC-42A4-A759-6C566A2565EE}"/>
    <dgm:cxn modelId="{71C856A7-D7D3-42B0-8A27-F26AED95B434}" type="presOf" srcId="{49987BBF-EEE8-47F2-8777-981FB227164F}" destId="{C0493DD4-3612-4DD6-A21C-A389443E3635}" srcOrd="0" destOrd="0" presId="urn:microsoft.com/office/officeart/2005/8/layout/process1"/>
    <dgm:cxn modelId="{F41E8A20-6D76-4420-A9B1-486C3A86D343}" type="presOf" srcId="{9153F2C8-5308-41BA-9CF3-83B4BF21374B}" destId="{78DA5BDB-C710-41D3-B161-FDF0E829BA16}" srcOrd="0" destOrd="0" presId="urn:microsoft.com/office/officeart/2005/8/layout/process1"/>
    <dgm:cxn modelId="{C5A4F434-B18E-4B01-AACC-19F631E4F779}" type="presParOf" srcId="{C0493DD4-3612-4DD6-A21C-A389443E3635}" destId="{78DA5BDB-C710-41D3-B161-FDF0E829BA1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987BBF-EEE8-47F2-8777-981FB227164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153F2C8-5308-41BA-9CF3-83B4BF21374B}">
      <dgm:prSet phldrT="[Text]"/>
      <dgm:spPr/>
      <dgm:t>
        <a:bodyPr/>
        <a:lstStyle/>
        <a:p>
          <a:r>
            <a:rPr lang="en-ZA" dirty="0"/>
            <a:t>Success and challenges…</a:t>
          </a:r>
        </a:p>
      </dgm:t>
    </dgm:pt>
    <dgm:pt modelId="{9D1536DE-6C22-4161-82B0-08BD2BBD7269}" type="parTrans" cxnId="{43B03920-4EA0-4C88-9F88-259C0D5A831C}">
      <dgm:prSet/>
      <dgm:spPr/>
      <dgm:t>
        <a:bodyPr/>
        <a:lstStyle/>
        <a:p>
          <a:endParaRPr lang="en-ZA"/>
        </a:p>
      </dgm:t>
    </dgm:pt>
    <dgm:pt modelId="{9A740DE0-C2DC-42A4-A759-6C566A2565EE}" type="sibTrans" cxnId="{43B03920-4EA0-4C88-9F88-259C0D5A831C}">
      <dgm:prSet/>
      <dgm:spPr/>
      <dgm:t>
        <a:bodyPr/>
        <a:lstStyle/>
        <a:p>
          <a:endParaRPr lang="en-ZA"/>
        </a:p>
      </dgm:t>
    </dgm:pt>
    <dgm:pt modelId="{C0493DD4-3612-4DD6-A21C-A389443E3635}" type="pres">
      <dgm:prSet presAssocID="{49987BBF-EEE8-47F2-8777-981FB227164F}" presName="Name0" presStyleCnt="0">
        <dgm:presLayoutVars>
          <dgm:dir/>
          <dgm:resizeHandles val="exact"/>
        </dgm:presLayoutVars>
      </dgm:prSet>
      <dgm:spPr/>
    </dgm:pt>
    <dgm:pt modelId="{78DA5BDB-C710-41D3-B161-FDF0E829BA16}" type="pres">
      <dgm:prSet presAssocID="{9153F2C8-5308-41BA-9CF3-83B4BF21374B}" presName="node" presStyleLbl="node1" presStyleIdx="0" presStyleCnt="1">
        <dgm:presLayoutVars>
          <dgm:bulletEnabled val="1"/>
        </dgm:presLayoutVars>
      </dgm:prSet>
      <dgm:spPr/>
    </dgm:pt>
  </dgm:ptLst>
  <dgm:cxnLst>
    <dgm:cxn modelId="{43B03920-4EA0-4C88-9F88-259C0D5A831C}" srcId="{49987BBF-EEE8-47F2-8777-981FB227164F}" destId="{9153F2C8-5308-41BA-9CF3-83B4BF21374B}" srcOrd="0" destOrd="0" parTransId="{9D1536DE-6C22-4161-82B0-08BD2BBD7269}" sibTransId="{9A740DE0-C2DC-42A4-A759-6C566A2565EE}"/>
    <dgm:cxn modelId="{9E78DE84-9FAE-4B5D-8AE4-572D9020EB70}" type="presOf" srcId="{9153F2C8-5308-41BA-9CF3-83B4BF21374B}" destId="{78DA5BDB-C710-41D3-B161-FDF0E829BA16}" srcOrd="0" destOrd="0" presId="urn:microsoft.com/office/officeart/2005/8/layout/process1"/>
    <dgm:cxn modelId="{3BFDAA6F-56E7-47DE-98E4-63089E4190F7}" type="presOf" srcId="{49987BBF-EEE8-47F2-8777-981FB227164F}" destId="{C0493DD4-3612-4DD6-A21C-A389443E3635}" srcOrd="0" destOrd="0" presId="urn:microsoft.com/office/officeart/2005/8/layout/process1"/>
    <dgm:cxn modelId="{EA6C6301-95F0-4B79-9CD7-6737D6D03816}" type="presParOf" srcId="{C0493DD4-3612-4DD6-A21C-A389443E3635}" destId="{78DA5BDB-C710-41D3-B161-FDF0E829BA1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987BBF-EEE8-47F2-8777-981FB227164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153F2C8-5308-41BA-9CF3-83B4BF21374B}">
      <dgm:prSet phldrT="[Text]"/>
      <dgm:spPr/>
      <dgm:t>
        <a:bodyPr/>
        <a:lstStyle/>
        <a:p>
          <a:r>
            <a:rPr lang="en-ZA" dirty="0"/>
            <a:t>Challenges and future extension actions…</a:t>
          </a:r>
        </a:p>
      </dgm:t>
    </dgm:pt>
    <dgm:pt modelId="{9D1536DE-6C22-4161-82B0-08BD2BBD7269}" type="parTrans" cxnId="{43B03920-4EA0-4C88-9F88-259C0D5A831C}">
      <dgm:prSet/>
      <dgm:spPr/>
      <dgm:t>
        <a:bodyPr/>
        <a:lstStyle/>
        <a:p>
          <a:endParaRPr lang="en-ZA"/>
        </a:p>
      </dgm:t>
    </dgm:pt>
    <dgm:pt modelId="{9A740DE0-C2DC-42A4-A759-6C566A2565EE}" type="sibTrans" cxnId="{43B03920-4EA0-4C88-9F88-259C0D5A831C}">
      <dgm:prSet/>
      <dgm:spPr/>
      <dgm:t>
        <a:bodyPr/>
        <a:lstStyle/>
        <a:p>
          <a:endParaRPr lang="en-ZA"/>
        </a:p>
      </dgm:t>
    </dgm:pt>
    <dgm:pt modelId="{C0493DD4-3612-4DD6-A21C-A389443E3635}" type="pres">
      <dgm:prSet presAssocID="{49987BBF-EEE8-47F2-8777-981FB227164F}" presName="Name0" presStyleCnt="0">
        <dgm:presLayoutVars>
          <dgm:dir/>
          <dgm:resizeHandles val="exact"/>
        </dgm:presLayoutVars>
      </dgm:prSet>
      <dgm:spPr/>
    </dgm:pt>
    <dgm:pt modelId="{78DA5BDB-C710-41D3-B161-FDF0E829BA16}" type="pres">
      <dgm:prSet presAssocID="{9153F2C8-5308-41BA-9CF3-83B4BF21374B}" presName="node" presStyleLbl="node1" presStyleIdx="0" presStyleCnt="1">
        <dgm:presLayoutVars>
          <dgm:bulletEnabled val="1"/>
        </dgm:presLayoutVars>
      </dgm:prSet>
      <dgm:spPr/>
    </dgm:pt>
  </dgm:ptLst>
  <dgm:cxnLst>
    <dgm:cxn modelId="{43B03920-4EA0-4C88-9F88-259C0D5A831C}" srcId="{49987BBF-EEE8-47F2-8777-981FB227164F}" destId="{9153F2C8-5308-41BA-9CF3-83B4BF21374B}" srcOrd="0" destOrd="0" parTransId="{9D1536DE-6C22-4161-82B0-08BD2BBD7269}" sibTransId="{9A740DE0-C2DC-42A4-A759-6C566A2565EE}"/>
    <dgm:cxn modelId="{9E78DE84-9FAE-4B5D-8AE4-572D9020EB70}" type="presOf" srcId="{9153F2C8-5308-41BA-9CF3-83B4BF21374B}" destId="{78DA5BDB-C710-41D3-B161-FDF0E829BA16}" srcOrd="0" destOrd="0" presId="urn:microsoft.com/office/officeart/2005/8/layout/process1"/>
    <dgm:cxn modelId="{3BFDAA6F-56E7-47DE-98E4-63089E4190F7}" type="presOf" srcId="{49987BBF-EEE8-47F2-8777-981FB227164F}" destId="{C0493DD4-3612-4DD6-A21C-A389443E3635}" srcOrd="0" destOrd="0" presId="urn:microsoft.com/office/officeart/2005/8/layout/process1"/>
    <dgm:cxn modelId="{EA6C6301-95F0-4B79-9CD7-6737D6D03816}" type="presParOf" srcId="{C0493DD4-3612-4DD6-A21C-A389443E3635}" destId="{78DA5BDB-C710-41D3-B161-FDF0E829BA1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987BBF-EEE8-47F2-8777-981FB227164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153F2C8-5308-41BA-9CF3-83B4BF21374B}">
      <dgm:prSet phldrT="[Text]" custT="1"/>
      <dgm:spPr/>
      <dgm:t>
        <a:bodyPr/>
        <a:lstStyle/>
        <a:p>
          <a:r>
            <a:rPr lang="en-ZA" sz="5400" dirty="0"/>
            <a:t>Thank for your attention !!!</a:t>
          </a:r>
        </a:p>
        <a:p>
          <a:r>
            <a:rPr lang="en-ZA" sz="5400" dirty="0"/>
            <a:t>Questions ???</a:t>
          </a:r>
        </a:p>
      </dgm:t>
    </dgm:pt>
    <dgm:pt modelId="{9D1536DE-6C22-4161-82B0-08BD2BBD7269}" type="parTrans" cxnId="{43B03920-4EA0-4C88-9F88-259C0D5A831C}">
      <dgm:prSet/>
      <dgm:spPr/>
      <dgm:t>
        <a:bodyPr/>
        <a:lstStyle/>
        <a:p>
          <a:endParaRPr lang="en-ZA"/>
        </a:p>
      </dgm:t>
    </dgm:pt>
    <dgm:pt modelId="{9A740DE0-C2DC-42A4-A759-6C566A2565EE}" type="sibTrans" cxnId="{43B03920-4EA0-4C88-9F88-259C0D5A831C}">
      <dgm:prSet/>
      <dgm:spPr/>
      <dgm:t>
        <a:bodyPr/>
        <a:lstStyle/>
        <a:p>
          <a:endParaRPr lang="en-ZA"/>
        </a:p>
      </dgm:t>
    </dgm:pt>
    <dgm:pt modelId="{C0493DD4-3612-4DD6-A21C-A389443E3635}" type="pres">
      <dgm:prSet presAssocID="{49987BBF-EEE8-47F2-8777-981FB227164F}" presName="Name0" presStyleCnt="0">
        <dgm:presLayoutVars>
          <dgm:dir/>
          <dgm:resizeHandles val="exact"/>
        </dgm:presLayoutVars>
      </dgm:prSet>
      <dgm:spPr/>
    </dgm:pt>
    <dgm:pt modelId="{78DA5BDB-C710-41D3-B161-FDF0E829BA16}" type="pres">
      <dgm:prSet presAssocID="{9153F2C8-5308-41BA-9CF3-83B4BF21374B}" presName="node" presStyleLbl="node1" presStyleIdx="0" presStyleCnt="1" custLinFactNeighborX="4254" custLinFactNeighborY="2038">
        <dgm:presLayoutVars>
          <dgm:bulletEnabled val="1"/>
        </dgm:presLayoutVars>
      </dgm:prSet>
      <dgm:spPr/>
    </dgm:pt>
  </dgm:ptLst>
  <dgm:cxnLst>
    <dgm:cxn modelId="{43B03920-4EA0-4C88-9F88-259C0D5A831C}" srcId="{49987BBF-EEE8-47F2-8777-981FB227164F}" destId="{9153F2C8-5308-41BA-9CF3-83B4BF21374B}" srcOrd="0" destOrd="0" parTransId="{9D1536DE-6C22-4161-82B0-08BD2BBD7269}" sibTransId="{9A740DE0-C2DC-42A4-A759-6C566A2565EE}"/>
    <dgm:cxn modelId="{DCBF511C-5C5B-4B24-A1F3-A87F62894D48}" type="presOf" srcId="{9153F2C8-5308-41BA-9CF3-83B4BF21374B}" destId="{78DA5BDB-C710-41D3-B161-FDF0E829BA16}" srcOrd="0" destOrd="0" presId="urn:microsoft.com/office/officeart/2005/8/layout/process1"/>
    <dgm:cxn modelId="{30812B3F-352B-4C39-97E3-FCDF58BB3FCB}" type="presOf" srcId="{49987BBF-EEE8-47F2-8777-981FB227164F}" destId="{C0493DD4-3612-4DD6-A21C-A389443E3635}" srcOrd="0" destOrd="0" presId="urn:microsoft.com/office/officeart/2005/8/layout/process1"/>
    <dgm:cxn modelId="{F0421461-801B-4BF2-BB6A-59DE82268DD3}" type="presParOf" srcId="{C0493DD4-3612-4DD6-A21C-A389443E3635}" destId="{78DA5BDB-C710-41D3-B161-FDF0E829BA1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A5BDB-C710-41D3-B161-FDF0E829BA16}">
      <dsp:nvSpPr>
        <dsp:cNvPr id="0" name=""/>
        <dsp:cNvSpPr/>
      </dsp:nvSpPr>
      <dsp:spPr>
        <a:xfrm>
          <a:off x="4367" y="0"/>
          <a:ext cx="8935046" cy="12606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5500" kern="1200" dirty="0"/>
            <a:t>What is the problem ?</a:t>
          </a:r>
        </a:p>
      </dsp:txBody>
      <dsp:txXfrm>
        <a:off x="41767" y="36924"/>
        <a:ext cx="9835912" cy="1186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A5BDB-C710-41D3-B161-FDF0E829BA16}">
      <dsp:nvSpPr>
        <dsp:cNvPr id="0" name=""/>
        <dsp:cNvSpPr/>
      </dsp:nvSpPr>
      <dsp:spPr>
        <a:xfrm>
          <a:off x="4321" y="0"/>
          <a:ext cx="8841830" cy="12606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5500" kern="1200" dirty="0"/>
            <a:t>Questions to answer ?</a:t>
          </a:r>
        </a:p>
      </dsp:txBody>
      <dsp:txXfrm>
        <a:off x="41767" y="36924"/>
        <a:ext cx="9835912" cy="11868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A5BDB-C710-41D3-B161-FDF0E829BA16}">
      <dsp:nvSpPr>
        <dsp:cNvPr id="0" name=""/>
        <dsp:cNvSpPr/>
      </dsp:nvSpPr>
      <dsp:spPr>
        <a:xfrm>
          <a:off x="4288" y="0"/>
          <a:ext cx="8773473" cy="12606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5500" kern="1200" dirty="0"/>
            <a:t>How to proceed ?</a:t>
          </a:r>
        </a:p>
      </dsp:txBody>
      <dsp:txXfrm>
        <a:off x="41767" y="36924"/>
        <a:ext cx="9835912" cy="11868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A5BDB-C710-41D3-B161-FDF0E829BA16}">
      <dsp:nvSpPr>
        <dsp:cNvPr id="0" name=""/>
        <dsp:cNvSpPr/>
      </dsp:nvSpPr>
      <dsp:spPr>
        <a:xfrm>
          <a:off x="4342" y="0"/>
          <a:ext cx="8885331" cy="12606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5000" kern="1200" dirty="0"/>
            <a:t>How to produce alert message ?</a:t>
          </a:r>
        </a:p>
      </dsp:txBody>
      <dsp:txXfrm>
        <a:off x="41266" y="36924"/>
        <a:ext cx="8811483" cy="11868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A5BDB-C710-41D3-B161-FDF0E829BA16}">
      <dsp:nvSpPr>
        <dsp:cNvPr id="0" name=""/>
        <dsp:cNvSpPr/>
      </dsp:nvSpPr>
      <dsp:spPr>
        <a:xfrm>
          <a:off x="4297" y="0"/>
          <a:ext cx="8792116" cy="12606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5500" kern="1200" dirty="0"/>
            <a:t>Success and challenges…</a:t>
          </a:r>
        </a:p>
      </dsp:txBody>
      <dsp:txXfrm>
        <a:off x="41221" y="36924"/>
        <a:ext cx="8718268" cy="11868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A5BDB-C710-41D3-B161-FDF0E829BA16}">
      <dsp:nvSpPr>
        <dsp:cNvPr id="0" name=""/>
        <dsp:cNvSpPr/>
      </dsp:nvSpPr>
      <dsp:spPr>
        <a:xfrm>
          <a:off x="4330" y="0"/>
          <a:ext cx="8860474" cy="12606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900" kern="1200" dirty="0"/>
            <a:t>Challenges and future extension actions…</a:t>
          </a:r>
        </a:p>
      </dsp:txBody>
      <dsp:txXfrm>
        <a:off x="41767" y="36924"/>
        <a:ext cx="9835912" cy="11868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A5BDB-C710-41D3-B161-FDF0E829BA16}">
      <dsp:nvSpPr>
        <dsp:cNvPr id="0" name=""/>
        <dsp:cNvSpPr/>
      </dsp:nvSpPr>
      <dsp:spPr>
        <a:xfrm>
          <a:off x="9686" y="0"/>
          <a:ext cx="9909760" cy="2350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5400" kern="1200" dirty="0"/>
            <a:t>Thank for your attention !!!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5400" kern="1200" dirty="0"/>
            <a:t>Questions ???</a:t>
          </a:r>
        </a:p>
      </dsp:txBody>
      <dsp:txXfrm>
        <a:off x="78525" y="68839"/>
        <a:ext cx="9772082" cy="2212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8D01F-2261-4CDD-9D89-EB7E0BC616F4}" type="datetimeFigureOut">
              <a:rPr lang="en-ZA" smtClean="0"/>
              <a:pPr/>
              <a:t>2016/03/14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C9A8C-CA82-41C9-AA9C-5938482EE3CE}" type="slidenum">
              <a:rPr lang="en-ZA" smtClean="0"/>
              <a:pPr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5260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Instructions: Complete items in </a:t>
            </a:r>
            <a:r>
              <a:rPr lang="en-US" i="1" dirty="0">
                <a:solidFill>
                  <a:srgbClr val="FF0000"/>
                </a:solidFill>
              </a:rPr>
              <a:t>red</a:t>
            </a:r>
            <a:r>
              <a:rPr lang="en-US" i="1" baseline="0" dirty="0">
                <a:solidFill>
                  <a:srgbClr val="FF0000"/>
                </a:solidFill>
              </a:rPr>
              <a:t> italics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9A8C-CA82-41C9-AA9C-5938482EE3CE}" type="slidenum">
              <a:rPr lang="en-ZA" smtClean="0"/>
              <a:pPr/>
              <a:t>1</a:t>
            </a:fld>
            <a:endParaRPr lang="en-Z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aseline="0" dirty="0"/>
              <a:t>This should be a list of agencies (see previous slide) followed by a (brief) listing of the major contributions of services, technology, or other resources they have provided or will provide to the </a:t>
            </a:r>
            <a:r>
              <a:rPr lang="en-ZA" baseline="0" dirty="0" err="1"/>
              <a:t>CiRDA</a:t>
            </a:r>
            <a:r>
              <a:rPr lang="en-ZA" baseline="0" dirty="0"/>
              <a:t> program. Don’t try to list everything, just the major or unique resources – people, data and information products, funds, equipment, facilities, etc... </a:t>
            </a:r>
            <a:endParaRPr lang="en-ZA" sz="1200" b="1" i="1" dirty="0">
              <a:solidFill>
                <a:srgbClr val="FF0000"/>
              </a:solidFill>
            </a:endParaRPr>
          </a:p>
          <a:p>
            <a:pPr marL="228600" indent="-228600">
              <a:buAutoNum type="arabicPeriod"/>
            </a:pPr>
            <a:endParaRPr lang="en-ZA" baseline="0" dirty="0"/>
          </a:p>
          <a:p>
            <a:pPr marL="228600" indent="-228600">
              <a:buAutoNum type="arabicPeriod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9A8C-CA82-41C9-AA9C-5938482EE3CE}" type="slidenum">
              <a:rPr lang="en-ZA" smtClean="0"/>
              <a:pPr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5901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aseline="0" dirty="0"/>
              <a:t>This should be a list of agencies (see previous slide) followed by a (brief) listing of the major contributions of services, technology, or other resources they have provided or will provide to the </a:t>
            </a:r>
            <a:r>
              <a:rPr lang="en-ZA" baseline="0" dirty="0" err="1"/>
              <a:t>CiRDA</a:t>
            </a:r>
            <a:r>
              <a:rPr lang="en-ZA" baseline="0" dirty="0"/>
              <a:t> program. Don’t try to list everything, just the major or unique resources – people, data and information products, funds, equipment, facilities, etc... </a:t>
            </a:r>
            <a:endParaRPr lang="en-ZA" sz="1200" b="1" i="1" dirty="0">
              <a:solidFill>
                <a:srgbClr val="FF0000"/>
              </a:solidFill>
            </a:endParaRPr>
          </a:p>
          <a:p>
            <a:pPr marL="228600" indent="-228600">
              <a:buAutoNum type="arabicPeriod"/>
            </a:pPr>
            <a:endParaRPr lang="en-ZA" baseline="0" dirty="0"/>
          </a:p>
          <a:p>
            <a:pPr marL="228600" indent="-228600">
              <a:buAutoNum type="arabicPeriod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9A8C-CA82-41C9-AA9C-5938482EE3CE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1579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aseline="0" dirty="0"/>
              <a:t>This should be a list of agencies (see previous slide) followed by a (brief) listing of the major contributions of services, technology, or other resources they have provided or will provide to the </a:t>
            </a:r>
            <a:r>
              <a:rPr lang="en-ZA" baseline="0" dirty="0" err="1"/>
              <a:t>CiRDA</a:t>
            </a:r>
            <a:r>
              <a:rPr lang="en-ZA" baseline="0" dirty="0"/>
              <a:t> program. Don’t try to list everything, just the major or unique resources – people, data and information products, funds, equipment, facilities, etc... </a:t>
            </a:r>
            <a:endParaRPr lang="en-ZA" sz="1200" b="1" i="1" dirty="0">
              <a:solidFill>
                <a:srgbClr val="FF0000"/>
              </a:solidFill>
            </a:endParaRPr>
          </a:p>
          <a:p>
            <a:pPr marL="228600" indent="-228600">
              <a:buAutoNum type="arabicPeriod"/>
            </a:pPr>
            <a:endParaRPr lang="en-ZA" baseline="0" dirty="0"/>
          </a:p>
          <a:p>
            <a:pPr marL="228600" indent="-228600">
              <a:buAutoNum type="arabicPeriod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9A8C-CA82-41C9-AA9C-5938482EE3CE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1054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aseline="0" dirty="0"/>
              <a:t>This should be a list of agencies (see previous slide) followed by a (brief) listing of the major contributions of services, technology, or other resources they have provided or will provide to the </a:t>
            </a:r>
            <a:r>
              <a:rPr lang="en-ZA" baseline="0" dirty="0" err="1"/>
              <a:t>CiRDA</a:t>
            </a:r>
            <a:r>
              <a:rPr lang="en-ZA" baseline="0" dirty="0"/>
              <a:t> program. Don’t try to list everything, just the major or unique resources – people, data and information products, funds, equipment, facilities, etc... </a:t>
            </a:r>
            <a:endParaRPr lang="en-ZA" sz="1200" b="1" i="1" dirty="0">
              <a:solidFill>
                <a:srgbClr val="FF0000"/>
              </a:solidFill>
            </a:endParaRPr>
          </a:p>
          <a:p>
            <a:pPr marL="228600" indent="-228600">
              <a:buAutoNum type="arabicPeriod"/>
            </a:pPr>
            <a:endParaRPr lang="en-ZA" baseline="0" dirty="0"/>
          </a:p>
          <a:p>
            <a:pPr marL="228600" indent="-228600">
              <a:buAutoNum type="arabicPeriod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9A8C-CA82-41C9-AA9C-5938482EE3CE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3631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aseline="0" dirty="0"/>
              <a:t>This should be a list of agencies (see previous slide) followed by a (brief) listing of the major contributions of services, technology, or other resources they have provided or will provide to the </a:t>
            </a:r>
            <a:r>
              <a:rPr lang="en-ZA" baseline="0" dirty="0" err="1"/>
              <a:t>CiRDA</a:t>
            </a:r>
            <a:r>
              <a:rPr lang="en-ZA" baseline="0" dirty="0"/>
              <a:t> program. Don’t try to list everything, just the major or unique resources – people, data and information products, funds, equipment, facilities, etc... </a:t>
            </a:r>
            <a:endParaRPr lang="en-ZA" sz="1200" b="1" i="1" dirty="0">
              <a:solidFill>
                <a:srgbClr val="FF0000"/>
              </a:solidFill>
            </a:endParaRPr>
          </a:p>
          <a:p>
            <a:pPr marL="228600" indent="-228600">
              <a:buAutoNum type="arabicPeriod"/>
            </a:pPr>
            <a:endParaRPr lang="en-ZA" baseline="0" dirty="0"/>
          </a:p>
          <a:p>
            <a:pPr marL="228600" indent="-228600">
              <a:buAutoNum type="arabicPeriod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9A8C-CA82-41C9-AA9C-5938482EE3CE}" type="slidenum">
              <a:rPr lang="en-ZA" smtClean="0"/>
              <a:pPr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5901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A0EED4-66C9-44EE-9DB7-D54AD5F5602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852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9791D-6E2E-4A95-8B26-58EC38979E14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4205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aseline="0" dirty="0"/>
              <a:t>This should be a list of agencies (see previous slide) followed by a (brief) listing of the major contributions of services, technology, or other resources they have provided or will provide to the </a:t>
            </a:r>
            <a:r>
              <a:rPr lang="en-ZA" baseline="0" dirty="0" err="1"/>
              <a:t>CiRDA</a:t>
            </a:r>
            <a:r>
              <a:rPr lang="en-ZA" baseline="0" dirty="0"/>
              <a:t> program. Don’t try to list everything, just the major or unique resources – people, data and information products, funds, equipment, facilities, etc... </a:t>
            </a:r>
            <a:endParaRPr lang="en-ZA" sz="1200" b="1" i="1" dirty="0">
              <a:solidFill>
                <a:srgbClr val="FF0000"/>
              </a:solidFill>
            </a:endParaRPr>
          </a:p>
          <a:p>
            <a:pPr marL="228600" indent="-228600">
              <a:buAutoNum type="arabicPeriod"/>
            </a:pPr>
            <a:endParaRPr lang="en-ZA" baseline="0" dirty="0"/>
          </a:p>
          <a:p>
            <a:pPr marL="228600" indent="-228600">
              <a:buAutoNum type="arabicPeriod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9A8C-CA82-41C9-AA9C-5938482EE3CE}" type="slidenum">
              <a:rPr lang="en-ZA" smtClean="0"/>
              <a:pPr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5901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aseline="0" dirty="0"/>
              <a:t>This should be a list of agencies (see previous slide) followed by a (brief) listing of the major contributions of services, technology, or other resources they have provided or will provide to the </a:t>
            </a:r>
            <a:r>
              <a:rPr lang="en-ZA" baseline="0" dirty="0" err="1"/>
              <a:t>CiRDA</a:t>
            </a:r>
            <a:r>
              <a:rPr lang="en-ZA" baseline="0" dirty="0"/>
              <a:t> program. Don’t try to list everything, just the major or unique resources – people, data and information products, funds, equipment, facilities, etc... </a:t>
            </a:r>
            <a:endParaRPr lang="en-ZA" sz="1200" b="1" i="1" dirty="0">
              <a:solidFill>
                <a:srgbClr val="FF0000"/>
              </a:solidFill>
            </a:endParaRPr>
          </a:p>
          <a:p>
            <a:pPr marL="228600" indent="-228600">
              <a:buAutoNum type="arabicPeriod"/>
            </a:pPr>
            <a:endParaRPr lang="en-ZA" baseline="0" dirty="0"/>
          </a:p>
          <a:p>
            <a:pPr marL="228600" indent="-228600">
              <a:buAutoNum type="arabicPeriod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9A8C-CA82-41C9-AA9C-5938482EE3CE}" type="slidenum">
              <a:rPr lang="en-ZA" smtClean="0"/>
              <a:pPr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80907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CD24-1A92-4016-9957-181FB33ED627}" type="datetime1">
              <a:rPr lang="en-ZA" smtClean="0"/>
              <a:t>2016/03/14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6B96-096C-4B7F-BB82-A76007EDE823}" type="slidenum">
              <a:rPr lang="en-ZA" smtClean="0"/>
              <a:pPr/>
              <a:t>‹N°›</a:t>
            </a:fld>
            <a:endParaRPr lang="en-Z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45812" y="164307"/>
            <a:ext cx="1581150" cy="1343025"/>
          </a:xfrm>
          <a:prstGeom prst="rect">
            <a:avLst/>
          </a:prstGeom>
        </p:spPr>
      </p:pic>
      <p:pic>
        <p:nvPicPr>
          <p:cNvPr id="8" name="Picture 4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361" y="301962"/>
            <a:ext cx="1031451" cy="106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13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489F-2115-4229-9D9B-F11E9BA2A161}" type="datetime1">
              <a:rPr lang="en-ZA" smtClean="0"/>
              <a:t>2016/03/14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6B96-096C-4B7F-BB82-A76007EDE823}" type="slidenum">
              <a:rPr lang="en-ZA" smtClean="0"/>
              <a:pPr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435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4A4D-55FE-4D6F-AA5D-D0391A48204C}" type="datetime1">
              <a:rPr lang="en-ZA" smtClean="0"/>
              <a:t>2016/03/14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6B96-096C-4B7F-BB82-A76007EDE823}" type="slidenum">
              <a:rPr lang="en-ZA" smtClean="0"/>
              <a:pPr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86061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6"/>
          <p:cNvGrpSpPr>
            <a:grpSpLocks/>
          </p:cNvGrpSpPr>
          <p:nvPr userDrawn="1"/>
        </p:nvGrpSpPr>
        <p:grpSpPr bwMode="auto">
          <a:xfrm>
            <a:off x="-6350" y="-26988"/>
            <a:ext cx="12198351" cy="6911976"/>
            <a:chOff x="-4432" y="-27384"/>
            <a:chExt cx="9148432" cy="6912768"/>
          </a:xfrm>
        </p:grpSpPr>
        <p:sp>
          <p:nvSpPr>
            <p:cNvPr id="3" name="Rectangle 2"/>
            <p:cNvSpPr/>
            <p:nvPr/>
          </p:nvSpPr>
          <p:spPr>
            <a:xfrm>
              <a:off x="-4432" y="-27384"/>
              <a:ext cx="9143670" cy="93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 b="1" dirty="0"/>
            </a:p>
          </p:txBody>
        </p:sp>
        <p:sp>
          <p:nvSpPr>
            <p:cNvPr id="4" name="ZoneTexte 3"/>
            <p:cNvSpPr txBox="1">
              <a:spLocks noChangeArrowheads="1"/>
            </p:cNvSpPr>
            <p:nvPr/>
          </p:nvSpPr>
          <p:spPr bwMode="auto">
            <a:xfrm>
              <a:off x="976609" y="48826"/>
              <a:ext cx="2987567" cy="7700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r>
                <a:rPr lang="fr-FR" sz="2200" b="1">
                  <a:solidFill>
                    <a:schemeClr val="bg1"/>
                  </a:solidFill>
                </a:rPr>
                <a:t>PROJET </a:t>
              </a:r>
            </a:p>
            <a:p>
              <a:pPr algn="ctr">
                <a:defRPr/>
              </a:pPr>
              <a:r>
                <a:rPr lang="fr-FR" sz="2200" b="1">
                  <a:solidFill>
                    <a:schemeClr val="bg1"/>
                  </a:solidFill>
                </a:rPr>
                <a:t>SAP-Bénin</a:t>
              </a:r>
            </a:p>
          </p:txBody>
        </p:sp>
        <p:pic>
          <p:nvPicPr>
            <p:cNvPr id="5" name="Picture 4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" y="0"/>
              <a:ext cx="824409" cy="853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9711" y="36051"/>
              <a:ext cx="786345" cy="863010"/>
            </a:xfrm>
            <a:prstGeom prst="rect">
              <a:avLst/>
            </a:prstGeom>
            <a:pattFill prst="pct5">
              <a:fgClr>
                <a:srgbClr val="FFFF00"/>
              </a:fgClr>
              <a:bgClr>
                <a:schemeClr val="bg2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oneTexte 6"/>
            <p:cNvSpPr txBox="1">
              <a:spLocks noChangeArrowheads="1"/>
            </p:cNvSpPr>
            <p:nvPr/>
          </p:nvSpPr>
          <p:spPr bwMode="auto">
            <a:xfrm>
              <a:off x="5400810" y="48826"/>
              <a:ext cx="2987567" cy="768438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r>
                <a:rPr lang="fr-FR" sz="2200" b="1">
                  <a:solidFill>
                    <a:schemeClr val="bg1"/>
                  </a:solidFill>
                </a:rPr>
                <a:t>Information Climatique et Alerte Précoce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31" y="6309055"/>
              <a:ext cx="9143669" cy="57632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dirty="0"/>
                <a:t>Présentation du Projet SAP-Bénin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dirty="0"/>
                <a:t>Par Arnaud ZANNOU, Coordonnateur National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-4432" y="909349"/>
              <a:ext cx="831821" cy="539970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07418" y="880771"/>
              <a:ext cx="831820" cy="539970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 b="1" dirty="0"/>
            </a:p>
          </p:txBody>
        </p:sp>
        <p:pic>
          <p:nvPicPr>
            <p:cNvPr id="11" name="Imag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440" y="-27384"/>
              <a:ext cx="504056" cy="134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0425584"/>
      </p:ext>
    </p:extLst>
  </p:cSld>
  <p:clrMapOvr>
    <a:masterClrMapping/>
  </p:clrMapOvr>
  <p:transition spd="slow" advTm="1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0A62-E37C-4F90-A8C6-AE1AAAC725D8}" type="datetime1">
              <a:rPr lang="en-ZA" smtClean="0"/>
              <a:t>2016/03/14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6B96-096C-4B7F-BB82-A76007EDE823}" type="slidenum">
              <a:rPr lang="en-ZA" smtClean="0"/>
              <a:pPr/>
              <a:t>‹N°›</a:t>
            </a:fld>
            <a:endParaRPr lang="en-Z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68794" y="347663"/>
            <a:ext cx="1581150" cy="1343025"/>
          </a:xfrm>
          <a:prstGeom prst="rect">
            <a:avLst/>
          </a:prstGeom>
        </p:spPr>
      </p:pic>
      <p:pic>
        <p:nvPicPr>
          <p:cNvPr id="8" name="Picture 4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472" y="365125"/>
            <a:ext cx="1020872" cy="105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01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BEB4-B3D0-4425-862D-3D017C59AA5A}" type="datetime1">
              <a:rPr lang="en-ZA" smtClean="0"/>
              <a:t>2016/03/14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6B96-096C-4B7F-BB82-A76007EDE823}" type="slidenum">
              <a:rPr lang="en-ZA" smtClean="0"/>
              <a:pPr/>
              <a:t>‹N°›</a:t>
            </a:fld>
            <a:endParaRPr lang="en-Z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68493" y="339725"/>
            <a:ext cx="15811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5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72B6-81BA-4193-8EA7-48826176C510}" type="datetime1">
              <a:rPr lang="en-ZA" smtClean="0"/>
              <a:t>2016/03/14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6B96-096C-4B7F-BB82-A76007EDE823}" type="slidenum">
              <a:rPr lang="en-ZA" smtClean="0"/>
              <a:pPr/>
              <a:t>‹N°›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402358" y="356393"/>
            <a:ext cx="15811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7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4E61-9989-4C6E-9F26-B04260B2F3F0}" type="datetime1">
              <a:rPr lang="en-ZA" smtClean="0"/>
              <a:t>2016/03/14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6B96-096C-4B7F-BB82-A76007EDE823}" type="slidenum">
              <a:rPr lang="en-ZA" smtClean="0"/>
              <a:pPr/>
              <a:t>‹N°›</a:t>
            </a:fld>
            <a:endParaRPr lang="en-ZA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410825" y="351632"/>
            <a:ext cx="15811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1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3BD3-A52A-4492-8C3C-B6A8F79742AB}" type="datetime1">
              <a:rPr lang="en-ZA" smtClean="0"/>
              <a:t>2016/03/14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6B96-096C-4B7F-BB82-A76007EDE823}" type="slidenum">
              <a:rPr lang="en-ZA" smtClean="0"/>
              <a:pPr/>
              <a:t>‹N°›</a:t>
            </a:fld>
            <a:endParaRPr lang="en-Z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402362" y="356393"/>
            <a:ext cx="15811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3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F329-B718-4FF6-8AFA-9BF6D79FC514}" type="datetime1">
              <a:rPr lang="en-ZA" smtClean="0"/>
              <a:t>2016/03/14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6B96-096C-4B7F-BB82-A76007EDE823}" type="slidenum">
              <a:rPr lang="en-ZA" smtClean="0"/>
              <a:pPr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1746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FB65-6D63-4B5B-B9A6-D1DD96E4FEA4}" type="datetime1">
              <a:rPr lang="en-ZA" smtClean="0"/>
              <a:t>2016/03/14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6B96-096C-4B7F-BB82-A76007EDE823}" type="slidenum">
              <a:rPr lang="en-ZA" smtClean="0"/>
              <a:pPr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896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B824-A613-4AE6-9CB3-66250A903432}" type="datetime1">
              <a:rPr lang="en-ZA" smtClean="0"/>
              <a:t>2016/03/14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6B96-096C-4B7F-BB82-A76007EDE823}" type="slidenum">
              <a:rPr lang="en-ZA" smtClean="0"/>
              <a:pPr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9978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723ED-9412-4B3E-B479-51F7465E4159}" type="datetime1">
              <a:rPr lang="en-ZA" smtClean="0"/>
              <a:t>2016/03/14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E6B96-096C-4B7F-BB82-A76007EDE823}" type="slidenum">
              <a:rPr lang="en-ZA" smtClean="0"/>
              <a:pPr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7086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8.emf"/><Relationship Id="rId4" Type="http://schemas.openxmlformats.org/officeDocument/2006/relationships/notesSlide" Target="../notesSlides/notesSlide6.xml"/><Relationship Id="rId9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png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5" Type="http://schemas.openxmlformats.org/officeDocument/2006/relationships/image" Target="../media/image20.jpeg"/><Relationship Id="rId10" Type="http://schemas.openxmlformats.org/officeDocument/2006/relationships/oleObject" Target="../embeddings/oleObject2.bin"/><Relationship Id="rId4" Type="http://schemas.openxmlformats.org/officeDocument/2006/relationships/hyperlink" Target="mailto:sapbenin@gmail.com" TargetMode="External"/><Relationship Id="rId9" Type="http://schemas.openxmlformats.org/officeDocument/2006/relationships/image" Target="../media/image17.wmf"/><Relationship Id="rId1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0208" y="4316969"/>
            <a:ext cx="9144000" cy="54338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ZA" altLang="fr-FR" sz="2400" b="1" dirty="0">
                <a:solidFill>
                  <a:schemeClr val="tx2">
                    <a:lumMod val="75000"/>
                  </a:schemeClr>
                </a:solidFill>
              </a:rPr>
              <a:t>UNDP CIRDA Workshop, 15-17 March 2016, Livingstone, Zambia </a:t>
            </a:r>
            <a:endParaRPr lang="en-ZA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384" y="841247"/>
            <a:ext cx="7670261" cy="3391241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Benin Climate Information/Early Warning System </a:t>
            </a:r>
          </a:p>
          <a:p>
            <a:r>
              <a:rPr lang="en-US" b="1" dirty="0"/>
              <a:t>(CI/EWS) Project</a:t>
            </a:r>
          </a:p>
          <a:p>
            <a:endParaRPr lang="en-US" dirty="0"/>
          </a:p>
          <a:p>
            <a:r>
              <a:rPr lang="en-ZA" sz="5100" b="1" i="1" dirty="0">
                <a:solidFill>
                  <a:srgbClr val="FF0000"/>
                </a:solidFill>
              </a:rPr>
              <a:t>The Standard Operating Protocol for normalization of hydroclimate alert communication and diffusion </a:t>
            </a:r>
          </a:p>
          <a:p>
            <a:endParaRPr lang="en-ZA" b="1" i="1" dirty="0">
              <a:solidFill>
                <a:srgbClr val="FF0000"/>
              </a:solidFill>
            </a:endParaRPr>
          </a:p>
          <a:p>
            <a:r>
              <a:rPr lang="en-ZA" b="1" i="1" dirty="0">
                <a:solidFill>
                  <a:srgbClr val="FF0000"/>
                </a:solidFill>
              </a:rPr>
              <a:t>Dr-</a:t>
            </a:r>
            <a:r>
              <a:rPr lang="en-ZA" b="1" i="1" dirty="0" err="1">
                <a:solidFill>
                  <a:srgbClr val="FF0000"/>
                </a:solidFill>
              </a:rPr>
              <a:t>Ing</a:t>
            </a:r>
            <a:r>
              <a:rPr lang="en-ZA" b="1" i="1" dirty="0">
                <a:solidFill>
                  <a:srgbClr val="FF0000"/>
                </a:solidFill>
              </a:rPr>
              <a:t>. Arnaud ZANNOU</a:t>
            </a:r>
          </a:p>
          <a:p>
            <a:r>
              <a:rPr lang="en-ZA" b="1" i="1" dirty="0">
                <a:solidFill>
                  <a:srgbClr val="FF0000"/>
                </a:solidFill>
              </a:rPr>
              <a:t>Benin CI/EWS Project Director</a:t>
            </a:r>
          </a:p>
          <a:p>
            <a:endParaRPr lang="en-ZA" b="1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6B96-096C-4B7F-BB82-A76007EDE823}" type="slidenum">
              <a:rPr lang="en-ZA" smtClean="0"/>
              <a:pPr/>
              <a:t>1</a:t>
            </a:fld>
            <a:endParaRPr lang="en-Z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62" y="5055926"/>
            <a:ext cx="2571429" cy="18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7492" y="5058000"/>
            <a:ext cx="240560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rosion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2621" y="5091455"/>
            <a:ext cx="2286000" cy="1714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2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64523431"/>
              </p:ext>
            </p:extLst>
          </p:nvPr>
        </p:nvGraphicFramePr>
        <p:xfrm>
          <a:off x="361950" y="358589"/>
          <a:ext cx="8800711" cy="1260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6B96-096C-4B7F-BB82-A76007EDE823}" type="slidenum">
              <a:rPr lang="en-ZA" smtClean="0"/>
              <a:pPr/>
              <a:t>10</a:t>
            </a:fld>
            <a:endParaRPr lang="en-ZA"/>
          </a:p>
        </p:txBody>
      </p:sp>
      <p:sp>
        <p:nvSpPr>
          <p:cNvPr id="7" name="TextBox 6"/>
          <p:cNvSpPr txBox="1"/>
          <p:nvPr/>
        </p:nvSpPr>
        <p:spPr>
          <a:xfrm>
            <a:off x="401574" y="1618488"/>
            <a:ext cx="114665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ZA" sz="2800" b="1" i="1" dirty="0">
                <a:solidFill>
                  <a:srgbClr val="FF0000"/>
                </a:solidFill>
              </a:rPr>
              <a:t>A real comprehensive framework legally adopted by Government : each actor knows his role, and also knows and respects the role of others actors involved!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ZA" sz="2800" b="1" i="1" dirty="0">
                <a:solidFill>
                  <a:srgbClr val="FF0000"/>
                </a:solidFill>
              </a:rPr>
              <a:t>A veritable interaction between several institutions!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ZA" sz="2800" b="1" i="1" dirty="0">
                <a:solidFill>
                  <a:srgbClr val="FF0000"/>
                </a:solidFill>
              </a:rPr>
              <a:t>Each actor don’t need to refer first to his superior before give alert message to following actor in chart!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ZA" sz="2800" b="1" i="1" dirty="0">
                <a:solidFill>
                  <a:srgbClr val="FF0000"/>
                </a:solidFill>
              </a:rPr>
              <a:t>Each actor gives credibility to alert message he receive!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ZA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22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92045913"/>
              </p:ext>
            </p:extLst>
          </p:nvPr>
        </p:nvGraphicFramePr>
        <p:xfrm>
          <a:off x="361951" y="358589"/>
          <a:ext cx="8869136" cy="1260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6B96-096C-4B7F-BB82-A76007EDE823}" type="slidenum">
              <a:rPr lang="en-ZA" smtClean="0"/>
              <a:pPr/>
              <a:t>11</a:t>
            </a:fld>
            <a:endParaRPr lang="en-ZA"/>
          </a:p>
        </p:txBody>
      </p:sp>
      <p:sp>
        <p:nvSpPr>
          <p:cNvPr id="7" name="TextBox 6"/>
          <p:cNvSpPr txBox="1"/>
          <p:nvPr/>
        </p:nvSpPr>
        <p:spPr>
          <a:xfrm>
            <a:off x="401574" y="1618488"/>
            <a:ext cx="114665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ZA" sz="2800" b="1" i="1" dirty="0">
                <a:solidFill>
                  <a:srgbClr val="FF0000"/>
                </a:solidFill>
              </a:rPr>
              <a:t>How to support in sustainable way the </a:t>
            </a:r>
            <a:r>
              <a:rPr lang="en-ZA" sz="2800" b="1" i="1" dirty="0" err="1">
                <a:solidFill>
                  <a:srgbClr val="FF0000"/>
                </a:solidFill>
              </a:rPr>
              <a:t>payement</a:t>
            </a:r>
            <a:r>
              <a:rPr lang="en-ZA" sz="2800" b="1" i="1" dirty="0">
                <a:solidFill>
                  <a:srgbClr val="FF0000"/>
                </a:solidFill>
              </a:rPr>
              <a:t> requested by media before taking action? 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ZA" sz="2800" b="1" i="1" dirty="0">
                <a:solidFill>
                  <a:srgbClr val="FF0000"/>
                </a:solidFill>
              </a:rPr>
              <a:t>We work to set up PPP with mobile companies in order to disseminate SMS to people cell phones in areas affected.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ZA" sz="2800" b="1" i="1" dirty="0">
                <a:solidFill>
                  <a:srgbClr val="FF0000"/>
                </a:solidFill>
              </a:rPr>
              <a:t>Also alert dissemination via social media app (Facebook, Twitter) are considering in our approach.</a:t>
            </a:r>
          </a:p>
        </p:txBody>
      </p:sp>
    </p:spTree>
    <p:extLst>
      <p:ext uri="{BB962C8B-B14F-4D97-AF65-F5344CB8AC3E}">
        <p14:creationId xmlns:p14="http://schemas.microsoft.com/office/powerpoint/2010/main" val="2313222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71592532"/>
              </p:ext>
            </p:extLst>
          </p:nvPr>
        </p:nvGraphicFramePr>
        <p:xfrm>
          <a:off x="1151630" y="4371154"/>
          <a:ext cx="9919447" cy="2350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6B96-096C-4B7F-BB82-A76007EDE823}" type="slidenum">
              <a:rPr lang="en-ZA" smtClean="0"/>
              <a:pPr/>
              <a:t>12</a:t>
            </a:fld>
            <a:endParaRPr lang="en-ZA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9569" y="-145500"/>
            <a:ext cx="6098424" cy="471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820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44960365"/>
              </p:ext>
            </p:extLst>
          </p:nvPr>
        </p:nvGraphicFramePr>
        <p:xfrm>
          <a:off x="361950" y="358589"/>
          <a:ext cx="8943781" cy="1260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6B96-096C-4B7F-BB82-A76007EDE823}" type="slidenum">
              <a:rPr lang="en-ZA" smtClean="0"/>
              <a:pPr/>
              <a:t>2</a:t>
            </a:fld>
            <a:endParaRPr lang="en-ZA"/>
          </a:p>
        </p:txBody>
      </p:sp>
      <p:sp>
        <p:nvSpPr>
          <p:cNvPr id="7" name="TextBox 6"/>
          <p:cNvSpPr txBox="1"/>
          <p:nvPr/>
        </p:nvSpPr>
        <p:spPr>
          <a:xfrm>
            <a:off x="401574" y="1618488"/>
            <a:ext cx="11466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ZA" sz="2400" b="1" i="1" dirty="0">
                <a:solidFill>
                  <a:srgbClr val="FF0000"/>
                </a:solidFill>
              </a:rPr>
              <a:t>In 2010, Benin was facing the most flooding disaster of his history.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ZA" sz="2400" b="1" i="1" dirty="0">
                <a:solidFill>
                  <a:srgbClr val="FF0000"/>
                </a:solidFill>
              </a:rPr>
              <a:t>46 deaths and around 680,000 affected persons, losses and damages up to $260 millions US, and negative socio-economic impact estimated to 0.8 regress on GDP.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ZA" sz="2400" b="1" i="1" dirty="0">
                <a:solidFill>
                  <a:srgbClr val="FF0000"/>
                </a:solidFill>
              </a:rPr>
              <a:t>After this disaster management, we observe that one of the weakness point of our institutional disaster management framework is a very bad crisis communication management.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ZA" sz="2400" b="1" i="1" dirty="0">
                <a:solidFill>
                  <a:srgbClr val="FF0000"/>
                </a:solidFill>
              </a:rPr>
              <a:t>So, by considering that alert is the first step of crisis communication mechanism, we begin our CI/EWS project by solving the critical issue.</a:t>
            </a:r>
          </a:p>
        </p:txBody>
      </p:sp>
    </p:spTree>
    <p:extLst>
      <p:ext uri="{BB962C8B-B14F-4D97-AF65-F5344CB8AC3E}">
        <p14:creationId xmlns:p14="http://schemas.microsoft.com/office/powerpoint/2010/main" val="400237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2805942"/>
              </p:ext>
            </p:extLst>
          </p:nvPr>
        </p:nvGraphicFramePr>
        <p:xfrm>
          <a:off x="361951" y="358589"/>
          <a:ext cx="8850474" cy="1260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6B96-096C-4B7F-BB82-A76007EDE823}" type="slidenum">
              <a:rPr lang="en-ZA" smtClean="0"/>
              <a:pPr/>
              <a:t>3</a:t>
            </a:fld>
            <a:endParaRPr lang="en-ZA"/>
          </a:p>
        </p:txBody>
      </p:sp>
      <p:sp>
        <p:nvSpPr>
          <p:cNvPr id="7" name="TextBox 6"/>
          <p:cNvSpPr txBox="1"/>
          <p:nvPr/>
        </p:nvSpPr>
        <p:spPr>
          <a:xfrm>
            <a:off x="401574" y="1618488"/>
            <a:ext cx="114665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ZA" sz="2800" b="1" i="1" dirty="0">
                <a:solidFill>
                  <a:srgbClr val="FF0000"/>
                </a:solidFill>
              </a:rPr>
              <a:t>Who (actor) has a responsibility in the communication of alert message to community.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ZA" sz="2800" b="1" i="1" dirty="0">
                <a:solidFill>
                  <a:srgbClr val="FF0000"/>
                </a:solidFill>
              </a:rPr>
              <a:t>From where each of these actors can get the alert message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ZA" sz="2800" b="1" i="1" dirty="0">
                <a:solidFill>
                  <a:srgbClr val="FF0000"/>
                </a:solidFill>
              </a:rPr>
              <a:t>To whom each actor must transmit alert message?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ZA" sz="2800" b="1" i="1" dirty="0">
                <a:solidFill>
                  <a:srgbClr val="FF0000"/>
                </a:solidFill>
              </a:rPr>
              <a:t>How many time must use each actor to transmit the alert message to following actor?</a:t>
            </a:r>
          </a:p>
        </p:txBody>
      </p:sp>
    </p:spTree>
    <p:extLst>
      <p:ext uri="{BB962C8B-B14F-4D97-AF65-F5344CB8AC3E}">
        <p14:creationId xmlns:p14="http://schemas.microsoft.com/office/powerpoint/2010/main" val="141276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1087969"/>
              </p:ext>
            </p:extLst>
          </p:nvPr>
        </p:nvGraphicFramePr>
        <p:xfrm>
          <a:off x="361951" y="358589"/>
          <a:ext cx="8782050" cy="1260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6B96-096C-4B7F-BB82-A76007EDE823}" type="slidenum">
              <a:rPr lang="en-ZA" smtClean="0"/>
              <a:pPr/>
              <a:t>4</a:t>
            </a:fld>
            <a:endParaRPr lang="en-ZA"/>
          </a:p>
        </p:txBody>
      </p:sp>
      <p:sp>
        <p:nvSpPr>
          <p:cNvPr id="7" name="TextBox 6"/>
          <p:cNvSpPr txBox="1"/>
          <p:nvPr/>
        </p:nvSpPr>
        <p:spPr>
          <a:xfrm>
            <a:off x="401574" y="1618488"/>
            <a:ext cx="114665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ZA" sz="2800" b="1" i="1" dirty="0">
                <a:solidFill>
                  <a:srgbClr val="FF0000"/>
                </a:solidFill>
              </a:rPr>
              <a:t>We contract a private Cabinet 2SC specialized in the crisis and disaster management in Benin: </a:t>
            </a:r>
            <a:r>
              <a:rPr lang="en-ZA" sz="2800" b="1" i="1" dirty="0" err="1">
                <a:solidFill>
                  <a:srgbClr val="FF0000"/>
                </a:solidFill>
              </a:rPr>
              <a:t>ToR</a:t>
            </a:r>
            <a:r>
              <a:rPr lang="en-ZA" sz="2800" b="1" i="1" dirty="0">
                <a:solidFill>
                  <a:srgbClr val="FF0000"/>
                </a:solidFill>
              </a:rPr>
              <a:t> = develop the SOP for normalization of alert communication and diffusion in case of hydroclimate disaster in Benin.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ZA" sz="2800" b="1" i="1" dirty="0">
                <a:solidFill>
                  <a:srgbClr val="FF0000"/>
                </a:solidFill>
              </a:rPr>
              <a:t>2SC organized meetings with around 20 institutions involved in disaster management in Benin, and with the frequently affected populations of  25 districts (33% of Benin districts, </a:t>
            </a:r>
            <a:r>
              <a:rPr lang="en-ZA" sz="2800" b="1" i="1" dirty="0" err="1">
                <a:solidFill>
                  <a:srgbClr val="FF0000"/>
                </a:solidFill>
              </a:rPr>
              <a:t>chosed</a:t>
            </a:r>
            <a:r>
              <a:rPr lang="en-ZA" sz="2800" b="1" i="1" dirty="0">
                <a:solidFill>
                  <a:srgbClr val="FF0000"/>
                </a:solidFill>
              </a:rPr>
              <a:t> by consideration of our 5 risks and the socio-cultural realities of each community respectively).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ZA" sz="2800" b="1" i="1" dirty="0">
                <a:solidFill>
                  <a:srgbClr val="FF0000"/>
                </a:solidFill>
              </a:rPr>
              <a:t>After information compilation, 2SC draft and we adopt the SOP chart.</a:t>
            </a:r>
          </a:p>
        </p:txBody>
      </p:sp>
    </p:spTree>
    <p:extLst>
      <p:ext uri="{BB962C8B-B14F-4D97-AF65-F5344CB8AC3E}">
        <p14:creationId xmlns:p14="http://schemas.microsoft.com/office/powerpoint/2010/main" val="2321621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lipse 25"/>
          <p:cNvSpPr/>
          <p:nvPr/>
        </p:nvSpPr>
        <p:spPr>
          <a:xfrm>
            <a:off x="266700" y="2514600"/>
            <a:ext cx="9601200" cy="352579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5354017"/>
              </p:ext>
            </p:extLst>
          </p:nvPr>
        </p:nvGraphicFramePr>
        <p:xfrm>
          <a:off x="361950" y="358589"/>
          <a:ext cx="8894017" cy="1260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6B96-096C-4B7F-BB82-A76007EDE823}" type="slidenum">
              <a:rPr lang="en-ZA" smtClean="0"/>
              <a:pPr/>
              <a:t>5</a:t>
            </a:fld>
            <a:endParaRPr lang="en-ZA"/>
          </a:p>
        </p:txBody>
      </p:sp>
      <p:sp>
        <p:nvSpPr>
          <p:cNvPr id="13" name="Rectangle à coins arrondis 12"/>
          <p:cNvSpPr/>
          <p:nvPr/>
        </p:nvSpPr>
        <p:spPr>
          <a:xfrm>
            <a:off x="11079480" y="3752851"/>
            <a:ext cx="1066800" cy="11049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bg1"/>
                </a:solidFill>
              </a:rPr>
              <a:t>Disaster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Manag.Agency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619500" y="4667251"/>
            <a:ext cx="2838450" cy="127635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bg1"/>
                </a:solidFill>
              </a:rPr>
              <a:t>Oceanography</a:t>
            </a:r>
            <a:r>
              <a:rPr lang="fr-FR" b="1" dirty="0">
                <a:solidFill>
                  <a:schemeClr val="bg1"/>
                </a:solidFill>
              </a:rPr>
              <a:t> Institute</a:t>
            </a:r>
          </a:p>
          <a:p>
            <a:pPr algn="ctr"/>
            <a:r>
              <a:rPr lang="fr-FR" dirty="0" err="1">
                <a:solidFill>
                  <a:schemeClr val="bg1"/>
                </a:solidFill>
              </a:rPr>
              <a:t>Oceano</a:t>
            </a:r>
            <a:r>
              <a:rPr lang="fr-FR" dirty="0">
                <a:solidFill>
                  <a:schemeClr val="bg1"/>
                </a:solidFill>
              </a:rPr>
              <a:t> data + </a:t>
            </a:r>
            <a:r>
              <a:rPr lang="fr-FR" dirty="0" err="1">
                <a:solidFill>
                  <a:schemeClr val="bg1"/>
                </a:solidFill>
              </a:rPr>
              <a:t>coastal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erosion</a:t>
            </a:r>
            <a:r>
              <a:rPr lang="fr-FR" dirty="0">
                <a:solidFill>
                  <a:schemeClr val="bg1"/>
                </a:solidFill>
              </a:rPr>
              <a:t> and </a:t>
            </a:r>
            <a:r>
              <a:rPr lang="fr-FR" dirty="0" err="1">
                <a:solidFill>
                  <a:schemeClr val="bg1"/>
                </a:solidFill>
              </a:rPr>
              <a:t>sea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level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rising</a:t>
            </a:r>
            <a:r>
              <a:rPr lang="fr-FR" dirty="0">
                <a:solidFill>
                  <a:schemeClr val="bg1"/>
                </a:solidFill>
              </a:rPr>
              <a:t> warning 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590550" y="3638550"/>
            <a:ext cx="2838450" cy="11430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bg1"/>
                </a:solidFill>
              </a:rPr>
              <a:t>Meteo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Department</a:t>
            </a:r>
            <a:r>
              <a:rPr lang="fr-FR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dirty="0" err="1">
                <a:solidFill>
                  <a:schemeClr val="bg1"/>
                </a:solidFill>
              </a:rPr>
              <a:t>Meteo</a:t>
            </a:r>
            <a:r>
              <a:rPr lang="fr-FR" dirty="0">
                <a:solidFill>
                  <a:schemeClr val="bg1"/>
                </a:solidFill>
              </a:rPr>
              <a:t> data + Rain </a:t>
            </a:r>
            <a:r>
              <a:rPr lang="fr-FR" dirty="0" err="1">
                <a:solidFill>
                  <a:schemeClr val="bg1"/>
                </a:solidFill>
              </a:rPr>
              <a:t>Flooding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Drought</a:t>
            </a:r>
            <a:r>
              <a:rPr lang="fr-FR" dirty="0">
                <a:solidFill>
                  <a:schemeClr val="bg1"/>
                </a:solidFill>
              </a:rPr>
              <a:t> and </a:t>
            </a:r>
            <a:r>
              <a:rPr lang="fr-FR" dirty="0" err="1">
                <a:solidFill>
                  <a:schemeClr val="bg1"/>
                </a:solidFill>
              </a:rPr>
              <a:t>Severe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wind</a:t>
            </a:r>
            <a:r>
              <a:rPr lang="fr-FR" dirty="0">
                <a:solidFill>
                  <a:schemeClr val="bg1"/>
                </a:solidFill>
              </a:rPr>
              <a:t> warning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3619500" y="2628900"/>
            <a:ext cx="2838450" cy="116205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bg1"/>
                </a:solidFill>
              </a:rPr>
              <a:t>Hydrological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Department</a:t>
            </a:r>
            <a:r>
              <a:rPr lang="fr-FR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Hydro Data + River </a:t>
            </a:r>
            <a:r>
              <a:rPr lang="fr-FR" dirty="0" err="1">
                <a:solidFill>
                  <a:schemeClr val="bg1"/>
                </a:solidFill>
              </a:rPr>
              <a:t>flooding</a:t>
            </a:r>
            <a:r>
              <a:rPr lang="fr-FR" dirty="0">
                <a:solidFill>
                  <a:schemeClr val="bg1"/>
                </a:solidFill>
              </a:rPr>
              <a:t> Warning  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428626" y="1754142"/>
            <a:ext cx="11268074" cy="4953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UNDP-GEF (Financial and </a:t>
            </a:r>
            <a:r>
              <a:rPr lang="fr-FR" dirty="0" err="1"/>
              <a:t>Technical</a:t>
            </a:r>
            <a:r>
              <a:rPr lang="fr-FR" dirty="0"/>
              <a:t> Support)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447676" y="6307092"/>
            <a:ext cx="11268074" cy="4953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Final </a:t>
            </a:r>
            <a:r>
              <a:rPr lang="fr-FR" dirty="0" err="1"/>
              <a:t>Beneficiaries</a:t>
            </a:r>
            <a:r>
              <a:rPr lang="fr-FR" dirty="0"/>
              <a:t> = Population</a:t>
            </a:r>
          </a:p>
        </p:txBody>
      </p:sp>
      <p:cxnSp>
        <p:nvCxnSpPr>
          <p:cNvPr id="106" name="Connecteur droit avec flèche 105"/>
          <p:cNvCxnSpPr/>
          <p:nvPr/>
        </p:nvCxnSpPr>
        <p:spPr>
          <a:xfrm>
            <a:off x="666750" y="2211342"/>
            <a:ext cx="0" cy="3794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avec flèche 107"/>
          <p:cNvCxnSpPr/>
          <p:nvPr/>
        </p:nvCxnSpPr>
        <p:spPr>
          <a:xfrm>
            <a:off x="1181100" y="2211342"/>
            <a:ext cx="0" cy="3794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/>
          <p:cNvCxnSpPr/>
          <p:nvPr/>
        </p:nvCxnSpPr>
        <p:spPr>
          <a:xfrm>
            <a:off x="1676400" y="2211342"/>
            <a:ext cx="0" cy="3794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avec flèche 109"/>
          <p:cNvCxnSpPr/>
          <p:nvPr/>
        </p:nvCxnSpPr>
        <p:spPr>
          <a:xfrm>
            <a:off x="2190750" y="2211342"/>
            <a:ext cx="0" cy="3794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/>
          <p:nvPr/>
        </p:nvCxnSpPr>
        <p:spPr>
          <a:xfrm>
            <a:off x="2667000" y="2192292"/>
            <a:ext cx="0" cy="3794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avec flèche 111"/>
          <p:cNvCxnSpPr/>
          <p:nvPr/>
        </p:nvCxnSpPr>
        <p:spPr>
          <a:xfrm>
            <a:off x="3181350" y="2192292"/>
            <a:ext cx="0" cy="3794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avec flèche 112"/>
          <p:cNvCxnSpPr/>
          <p:nvPr/>
        </p:nvCxnSpPr>
        <p:spPr>
          <a:xfrm>
            <a:off x="3676650" y="2192292"/>
            <a:ext cx="0" cy="3794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avec flèche 113"/>
          <p:cNvCxnSpPr/>
          <p:nvPr/>
        </p:nvCxnSpPr>
        <p:spPr>
          <a:xfrm>
            <a:off x="4191000" y="2192292"/>
            <a:ext cx="0" cy="3794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avec flèche 114"/>
          <p:cNvCxnSpPr/>
          <p:nvPr/>
        </p:nvCxnSpPr>
        <p:spPr>
          <a:xfrm>
            <a:off x="4705350" y="2211342"/>
            <a:ext cx="0" cy="3794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avec flèche 115"/>
          <p:cNvCxnSpPr/>
          <p:nvPr/>
        </p:nvCxnSpPr>
        <p:spPr>
          <a:xfrm>
            <a:off x="5219700" y="2211342"/>
            <a:ext cx="0" cy="3794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avec flèche 116"/>
          <p:cNvCxnSpPr/>
          <p:nvPr/>
        </p:nvCxnSpPr>
        <p:spPr>
          <a:xfrm>
            <a:off x="5715000" y="2211342"/>
            <a:ext cx="0" cy="3794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avec flèche 117"/>
          <p:cNvCxnSpPr/>
          <p:nvPr/>
        </p:nvCxnSpPr>
        <p:spPr>
          <a:xfrm>
            <a:off x="6229350" y="2211342"/>
            <a:ext cx="0" cy="3794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avec flèche 118"/>
          <p:cNvCxnSpPr/>
          <p:nvPr/>
        </p:nvCxnSpPr>
        <p:spPr>
          <a:xfrm>
            <a:off x="6705600" y="2192292"/>
            <a:ext cx="0" cy="3794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avec flèche 119"/>
          <p:cNvCxnSpPr/>
          <p:nvPr/>
        </p:nvCxnSpPr>
        <p:spPr>
          <a:xfrm>
            <a:off x="7219950" y="2192292"/>
            <a:ext cx="0" cy="3794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avec flèche 120"/>
          <p:cNvCxnSpPr/>
          <p:nvPr/>
        </p:nvCxnSpPr>
        <p:spPr>
          <a:xfrm>
            <a:off x="7715250" y="2192292"/>
            <a:ext cx="0" cy="3794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avec flèche 121"/>
          <p:cNvCxnSpPr/>
          <p:nvPr/>
        </p:nvCxnSpPr>
        <p:spPr>
          <a:xfrm>
            <a:off x="8229600" y="2192292"/>
            <a:ext cx="0" cy="3794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avec flèche 122"/>
          <p:cNvCxnSpPr/>
          <p:nvPr/>
        </p:nvCxnSpPr>
        <p:spPr>
          <a:xfrm>
            <a:off x="8858250" y="2211342"/>
            <a:ext cx="0" cy="3794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avec flèche 123"/>
          <p:cNvCxnSpPr/>
          <p:nvPr/>
        </p:nvCxnSpPr>
        <p:spPr>
          <a:xfrm>
            <a:off x="9372600" y="2211342"/>
            <a:ext cx="0" cy="3794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avec flèche 124"/>
          <p:cNvCxnSpPr/>
          <p:nvPr/>
        </p:nvCxnSpPr>
        <p:spPr>
          <a:xfrm>
            <a:off x="9867900" y="2211342"/>
            <a:ext cx="0" cy="3794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avec flèche 125"/>
          <p:cNvCxnSpPr/>
          <p:nvPr/>
        </p:nvCxnSpPr>
        <p:spPr>
          <a:xfrm>
            <a:off x="10382250" y="2211342"/>
            <a:ext cx="0" cy="3794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avec flèche 126"/>
          <p:cNvCxnSpPr/>
          <p:nvPr/>
        </p:nvCxnSpPr>
        <p:spPr>
          <a:xfrm>
            <a:off x="10858500" y="2192292"/>
            <a:ext cx="0" cy="3794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avec flèche 127"/>
          <p:cNvCxnSpPr/>
          <p:nvPr/>
        </p:nvCxnSpPr>
        <p:spPr>
          <a:xfrm>
            <a:off x="11372850" y="2192292"/>
            <a:ext cx="0" cy="3794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avec flèche 130"/>
          <p:cNvCxnSpPr/>
          <p:nvPr/>
        </p:nvCxnSpPr>
        <p:spPr>
          <a:xfrm>
            <a:off x="933450" y="6040392"/>
            <a:ext cx="0" cy="37945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avec flèche 131"/>
          <p:cNvCxnSpPr/>
          <p:nvPr/>
        </p:nvCxnSpPr>
        <p:spPr>
          <a:xfrm>
            <a:off x="1447800" y="6040392"/>
            <a:ext cx="0" cy="37945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avec flèche 132"/>
          <p:cNvCxnSpPr/>
          <p:nvPr/>
        </p:nvCxnSpPr>
        <p:spPr>
          <a:xfrm>
            <a:off x="1943100" y="6040392"/>
            <a:ext cx="0" cy="37945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avec flèche 133"/>
          <p:cNvCxnSpPr/>
          <p:nvPr/>
        </p:nvCxnSpPr>
        <p:spPr>
          <a:xfrm>
            <a:off x="2457450" y="6040392"/>
            <a:ext cx="0" cy="37945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avec flèche 134"/>
          <p:cNvCxnSpPr/>
          <p:nvPr/>
        </p:nvCxnSpPr>
        <p:spPr>
          <a:xfrm>
            <a:off x="2933700" y="6021342"/>
            <a:ext cx="0" cy="37945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avec flèche 135"/>
          <p:cNvCxnSpPr/>
          <p:nvPr/>
        </p:nvCxnSpPr>
        <p:spPr>
          <a:xfrm>
            <a:off x="3448050" y="6021342"/>
            <a:ext cx="0" cy="37945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avec flèche 136"/>
          <p:cNvCxnSpPr/>
          <p:nvPr/>
        </p:nvCxnSpPr>
        <p:spPr>
          <a:xfrm>
            <a:off x="3943350" y="6021342"/>
            <a:ext cx="0" cy="37945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avec flèche 137"/>
          <p:cNvCxnSpPr/>
          <p:nvPr/>
        </p:nvCxnSpPr>
        <p:spPr>
          <a:xfrm>
            <a:off x="4457700" y="6021342"/>
            <a:ext cx="0" cy="37945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avec flèche 138"/>
          <p:cNvCxnSpPr/>
          <p:nvPr/>
        </p:nvCxnSpPr>
        <p:spPr>
          <a:xfrm>
            <a:off x="4972050" y="6040392"/>
            <a:ext cx="0" cy="37945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avec flèche 139"/>
          <p:cNvCxnSpPr/>
          <p:nvPr/>
        </p:nvCxnSpPr>
        <p:spPr>
          <a:xfrm>
            <a:off x="5486400" y="6040392"/>
            <a:ext cx="0" cy="37945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avec flèche 140"/>
          <p:cNvCxnSpPr/>
          <p:nvPr/>
        </p:nvCxnSpPr>
        <p:spPr>
          <a:xfrm>
            <a:off x="5981700" y="6040392"/>
            <a:ext cx="0" cy="37945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avec flèche 141"/>
          <p:cNvCxnSpPr/>
          <p:nvPr/>
        </p:nvCxnSpPr>
        <p:spPr>
          <a:xfrm>
            <a:off x="6496050" y="6040392"/>
            <a:ext cx="0" cy="37945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avec flèche 142"/>
          <p:cNvCxnSpPr/>
          <p:nvPr/>
        </p:nvCxnSpPr>
        <p:spPr>
          <a:xfrm>
            <a:off x="6972300" y="6021342"/>
            <a:ext cx="0" cy="37945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avec flèche 143"/>
          <p:cNvCxnSpPr/>
          <p:nvPr/>
        </p:nvCxnSpPr>
        <p:spPr>
          <a:xfrm>
            <a:off x="7486650" y="6021342"/>
            <a:ext cx="0" cy="37945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avec flèche 144"/>
          <p:cNvCxnSpPr/>
          <p:nvPr/>
        </p:nvCxnSpPr>
        <p:spPr>
          <a:xfrm>
            <a:off x="7981950" y="6021342"/>
            <a:ext cx="0" cy="37945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avec flèche 145"/>
          <p:cNvCxnSpPr/>
          <p:nvPr/>
        </p:nvCxnSpPr>
        <p:spPr>
          <a:xfrm>
            <a:off x="8496300" y="6021342"/>
            <a:ext cx="0" cy="37945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avec flèche 146"/>
          <p:cNvCxnSpPr/>
          <p:nvPr/>
        </p:nvCxnSpPr>
        <p:spPr>
          <a:xfrm>
            <a:off x="9124950" y="6040392"/>
            <a:ext cx="0" cy="37945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avec flèche 147"/>
          <p:cNvCxnSpPr/>
          <p:nvPr/>
        </p:nvCxnSpPr>
        <p:spPr>
          <a:xfrm>
            <a:off x="9639300" y="6040392"/>
            <a:ext cx="0" cy="37945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avec flèche 148"/>
          <p:cNvCxnSpPr/>
          <p:nvPr/>
        </p:nvCxnSpPr>
        <p:spPr>
          <a:xfrm>
            <a:off x="10134600" y="6040392"/>
            <a:ext cx="0" cy="37945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avec flèche 149"/>
          <p:cNvCxnSpPr/>
          <p:nvPr/>
        </p:nvCxnSpPr>
        <p:spPr>
          <a:xfrm>
            <a:off x="10648950" y="6040392"/>
            <a:ext cx="0" cy="37945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avec flèche 150"/>
          <p:cNvCxnSpPr/>
          <p:nvPr/>
        </p:nvCxnSpPr>
        <p:spPr>
          <a:xfrm>
            <a:off x="11125200" y="6021342"/>
            <a:ext cx="0" cy="37945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avec flèche 151"/>
          <p:cNvCxnSpPr/>
          <p:nvPr/>
        </p:nvCxnSpPr>
        <p:spPr>
          <a:xfrm>
            <a:off x="11639550" y="6021342"/>
            <a:ext cx="0" cy="37945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à coins arrondis 77"/>
          <p:cNvSpPr/>
          <p:nvPr/>
        </p:nvSpPr>
        <p:spPr>
          <a:xfrm>
            <a:off x="6762750" y="3638551"/>
            <a:ext cx="2838450" cy="116205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bg1"/>
                </a:solidFill>
              </a:rPr>
              <a:t>University</a:t>
            </a:r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dirty="0" err="1">
                <a:solidFill>
                  <a:schemeClr val="bg1"/>
                </a:solidFill>
              </a:rPr>
              <a:t>Modelling</a:t>
            </a:r>
            <a:r>
              <a:rPr lang="fr-FR" dirty="0">
                <a:solidFill>
                  <a:schemeClr val="bg1"/>
                </a:solidFill>
              </a:rPr>
              <a:t>  and </a:t>
            </a:r>
            <a:r>
              <a:rPr lang="fr-FR" dirty="0" err="1">
                <a:solidFill>
                  <a:schemeClr val="bg1"/>
                </a:solidFill>
              </a:rPr>
              <a:t>scientific</a:t>
            </a:r>
            <a:r>
              <a:rPr lang="fr-FR" dirty="0">
                <a:solidFill>
                  <a:schemeClr val="bg1"/>
                </a:solidFill>
              </a:rPr>
              <a:t> expertise  on all hydro-</a:t>
            </a:r>
            <a:r>
              <a:rPr lang="fr-FR" dirty="0" err="1">
                <a:solidFill>
                  <a:schemeClr val="bg1"/>
                </a:solidFill>
              </a:rPr>
              <a:t>climate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risks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3" name="Connecteur droit 2"/>
          <p:cNvCxnSpPr>
            <a:stCxn id="17" idx="2"/>
            <a:endCxn id="16" idx="3"/>
          </p:cNvCxnSpPr>
          <p:nvPr/>
        </p:nvCxnSpPr>
        <p:spPr>
          <a:xfrm flipH="1">
            <a:off x="3429000" y="3790950"/>
            <a:ext cx="1609725" cy="4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16" idx="3"/>
            <a:endCxn id="14" idx="0"/>
          </p:cNvCxnSpPr>
          <p:nvPr/>
        </p:nvCxnSpPr>
        <p:spPr>
          <a:xfrm>
            <a:off x="3429000" y="4210050"/>
            <a:ext cx="1609725" cy="457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17" idx="2"/>
            <a:endCxn id="14" idx="0"/>
          </p:cNvCxnSpPr>
          <p:nvPr/>
        </p:nvCxnSpPr>
        <p:spPr>
          <a:xfrm>
            <a:off x="5038725" y="3790950"/>
            <a:ext cx="0" cy="8763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7" idx="2"/>
            <a:endCxn id="78" idx="1"/>
          </p:cNvCxnSpPr>
          <p:nvPr/>
        </p:nvCxnSpPr>
        <p:spPr>
          <a:xfrm>
            <a:off x="5038725" y="3790950"/>
            <a:ext cx="1724025" cy="428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78" idx="1"/>
            <a:endCxn id="14" idx="0"/>
          </p:cNvCxnSpPr>
          <p:nvPr/>
        </p:nvCxnSpPr>
        <p:spPr>
          <a:xfrm flipH="1">
            <a:off x="5038725" y="4219576"/>
            <a:ext cx="1724025" cy="447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16" idx="3"/>
            <a:endCxn id="78" idx="1"/>
          </p:cNvCxnSpPr>
          <p:nvPr/>
        </p:nvCxnSpPr>
        <p:spPr>
          <a:xfrm>
            <a:off x="3429000" y="4210050"/>
            <a:ext cx="3333750" cy="9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èche droite 26"/>
          <p:cNvSpPr/>
          <p:nvPr/>
        </p:nvSpPr>
        <p:spPr>
          <a:xfrm>
            <a:off x="10077450" y="4133851"/>
            <a:ext cx="857250" cy="328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9867900" y="3752851"/>
            <a:ext cx="12573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WARNING</a:t>
            </a:r>
          </a:p>
        </p:txBody>
      </p:sp>
      <p:sp>
        <p:nvSpPr>
          <p:cNvPr id="94" name="Rectangle 93"/>
          <p:cNvSpPr/>
          <p:nvPr/>
        </p:nvSpPr>
        <p:spPr>
          <a:xfrm>
            <a:off x="3448050" y="3886200"/>
            <a:ext cx="3257550" cy="666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C  I </a:t>
            </a:r>
          </a:p>
          <a:p>
            <a:pPr algn="ctr"/>
            <a:endParaRPr lang="fr-FR" sz="100" b="1" dirty="0">
              <a:solidFill>
                <a:srgbClr val="FF0000"/>
              </a:solidFill>
            </a:endParaRPr>
          </a:p>
          <a:p>
            <a:pPr algn="ctr"/>
            <a:r>
              <a:rPr lang="fr-FR" sz="3200" b="1" dirty="0">
                <a:solidFill>
                  <a:srgbClr val="FF0000"/>
                </a:solidFill>
              </a:rPr>
              <a:t>P A</a:t>
            </a:r>
          </a:p>
        </p:txBody>
      </p:sp>
    </p:spTree>
    <p:extLst>
      <p:ext uri="{BB962C8B-B14F-4D97-AF65-F5344CB8AC3E}">
        <p14:creationId xmlns:p14="http://schemas.microsoft.com/office/powerpoint/2010/main" val="2136649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" t="1154" r="10785" b="5333"/>
          <a:stretch>
            <a:fillRect/>
          </a:stretch>
        </p:blipFill>
        <p:spPr bwMode="auto">
          <a:xfrm>
            <a:off x="1631951" y="0"/>
            <a:ext cx="3171825" cy="68580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Organigramme : Connecteur 51"/>
          <p:cNvSpPr/>
          <p:nvPr/>
        </p:nvSpPr>
        <p:spPr>
          <a:xfrm flipV="1">
            <a:off x="3935414" y="503239"/>
            <a:ext cx="73025" cy="4603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3" name="Organigramme : Connecteur 52"/>
          <p:cNvSpPr/>
          <p:nvPr/>
        </p:nvSpPr>
        <p:spPr>
          <a:xfrm>
            <a:off x="3792539" y="836614"/>
            <a:ext cx="71437" cy="714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6" name="Organigramme : Connecteur 55"/>
          <p:cNvSpPr/>
          <p:nvPr/>
        </p:nvSpPr>
        <p:spPr>
          <a:xfrm>
            <a:off x="3648075" y="404814"/>
            <a:ext cx="71438" cy="7143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7" name="Organigramme : Connecteur 56"/>
          <p:cNvSpPr/>
          <p:nvPr/>
        </p:nvSpPr>
        <p:spPr>
          <a:xfrm>
            <a:off x="4224339" y="1341439"/>
            <a:ext cx="71437" cy="714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9" name="Organigramme : Connecteur 58"/>
          <p:cNvSpPr/>
          <p:nvPr/>
        </p:nvSpPr>
        <p:spPr>
          <a:xfrm flipH="1">
            <a:off x="4295776" y="1773239"/>
            <a:ext cx="144463" cy="117475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1" name="Organigramme : Connecteur 60"/>
          <p:cNvSpPr/>
          <p:nvPr/>
        </p:nvSpPr>
        <p:spPr>
          <a:xfrm>
            <a:off x="3503614" y="692151"/>
            <a:ext cx="71437" cy="730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2" name="Organigramme : Connecteur 61"/>
          <p:cNvSpPr/>
          <p:nvPr/>
        </p:nvSpPr>
        <p:spPr>
          <a:xfrm>
            <a:off x="3935414" y="2565400"/>
            <a:ext cx="73025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3" name="Organigramme : Connecteur 62"/>
          <p:cNvSpPr/>
          <p:nvPr/>
        </p:nvSpPr>
        <p:spPr>
          <a:xfrm>
            <a:off x="3287714" y="1989139"/>
            <a:ext cx="71437" cy="7143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4" name="Organigramme : Connecteur 63"/>
          <p:cNvSpPr/>
          <p:nvPr/>
        </p:nvSpPr>
        <p:spPr>
          <a:xfrm>
            <a:off x="3181350" y="1412875"/>
            <a:ext cx="71438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0" name="Organigramme : Connecteur 69"/>
          <p:cNvSpPr/>
          <p:nvPr/>
        </p:nvSpPr>
        <p:spPr>
          <a:xfrm>
            <a:off x="3863975" y="1341439"/>
            <a:ext cx="71438" cy="714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" name="Organigramme : Connecteur 70"/>
          <p:cNvSpPr/>
          <p:nvPr/>
        </p:nvSpPr>
        <p:spPr>
          <a:xfrm>
            <a:off x="3575051" y="2276476"/>
            <a:ext cx="73025" cy="730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5" name="Organigramme : Connecteur 74"/>
          <p:cNvSpPr/>
          <p:nvPr/>
        </p:nvSpPr>
        <p:spPr>
          <a:xfrm flipV="1">
            <a:off x="3217863" y="2781301"/>
            <a:ext cx="182562" cy="92075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6" name="Organigramme : Connecteur 75"/>
          <p:cNvSpPr/>
          <p:nvPr/>
        </p:nvSpPr>
        <p:spPr>
          <a:xfrm>
            <a:off x="2424114" y="2420939"/>
            <a:ext cx="71437" cy="714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7" name="Organigramme : Connecteur 76"/>
          <p:cNvSpPr/>
          <p:nvPr/>
        </p:nvSpPr>
        <p:spPr>
          <a:xfrm>
            <a:off x="2711451" y="1412875"/>
            <a:ext cx="144463" cy="179388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9" name="Organigramme : Connecteur 78"/>
          <p:cNvSpPr/>
          <p:nvPr/>
        </p:nvSpPr>
        <p:spPr>
          <a:xfrm>
            <a:off x="3143251" y="3213100"/>
            <a:ext cx="73025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0" name="Organigramme : Connecteur 79"/>
          <p:cNvSpPr/>
          <p:nvPr/>
        </p:nvSpPr>
        <p:spPr>
          <a:xfrm>
            <a:off x="3000375" y="1989139"/>
            <a:ext cx="71438" cy="7143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1" name="Organigramme : Connecteur 80"/>
          <p:cNvSpPr/>
          <p:nvPr/>
        </p:nvSpPr>
        <p:spPr>
          <a:xfrm>
            <a:off x="2495550" y="1844675"/>
            <a:ext cx="71438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3" name="Organigramme : Connecteur 82"/>
          <p:cNvSpPr/>
          <p:nvPr/>
        </p:nvSpPr>
        <p:spPr>
          <a:xfrm>
            <a:off x="3503614" y="3644900"/>
            <a:ext cx="71437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4" name="Organigramme : Connecteur 83"/>
          <p:cNvSpPr/>
          <p:nvPr/>
        </p:nvSpPr>
        <p:spPr>
          <a:xfrm>
            <a:off x="3071814" y="4076701"/>
            <a:ext cx="71437" cy="730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4" name="Organigramme : Connecteur 93"/>
          <p:cNvSpPr/>
          <p:nvPr/>
        </p:nvSpPr>
        <p:spPr>
          <a:xfrm>
            <a:off x="3287714" y="2276476"/>
            <a:ext cx="71437" cy="73025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5" name="Organigramme : Connecteur 94"/>
          <p:cNvSpPr/>
          <p:nvPr/>
        </p:nvSpPr>
        <p:spPr>
          <a:xfrm>
            <a:off x="3368675" y="5300664"/>
            <a:ext cx="63500" cy="73025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6" name="Organigramme : Connecteur 95"/>
          <p:cNvSpPr/>
          <p:nvPr/>
        </p:nvSpPr>
        <p:spPr>
          <a:xfrm>
            <a:off x="3432175" y="4365625"/>
            <a:ext cx="71438" cy="71438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7" name="Organigramme : Connecteur 96"/>
          <p:cNvSpPr/>
          <p:nvPr/>
        </p:nvSpPr>
        <p:spPr>
          <a:xfrm>
            <a:off x="2782889" y="6669089"/>
            <a:ext cx="73025" cy="73025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8" name="Organigramme : Connecteur 97"/>
          <p:cNvSpPr/>
          <p:nvPr/>
        </p:nvSpPr>
        <p:spPr>
          <a:xfrm>
            <a:off x="3071814" y="5732464"/>
            <a:ext cx="71437" cy="73025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9" name="Organigramme : Connecteur 98"/>
          <p:cNvSpPr/>
          <p:nvPr/>
        </p:nvSpPr>
        <p:spPr>
          <a:xfrm>
            <a:off x="3071814" y="6669089"/>
            <a:ext cx="71437" cy="73025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2" name="Organigramme : Connecteur 101"/>
          <p:cNvSpPr/>
          <p:nvPr/>
        </p:nvSpPr>
        <p:spPr>
          <a:xfrm>
            <a:off x="3359151" y="6669089"/>
            <a:ext cx="73025" cy="73025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3" name="Organigramme : Connecteur 102"/>
          <p:cNvSpPr/>
          <p:nvPr/>
        </p:nvSpPr>
        <p:spPr>
          <a:xfrm>
            <a:off x="3575051" y="6669089"/>
            <a:ext cx="73025" cy="73025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50" name="Connecteur droit avec flèche 149"/>
          <p:cNvCxnSpPr>
            <a:stCxn id="103" idx="3"/>
          </p:cNvCxnSpPr>
          <p:nvPr/>
        </p:nvCxnSpPr>
        <p:spPr>
          <a:xfrm flipV="1">
            <a:off x="3586163" y="6092826"/>
            <a:ext cx="25400" cy="638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Organigramme : Connecteur 165"/>
          <p:cNvSpPr/>
          <p:nvPr/>
        </p:nvSpPr>
        <p:spPr>
          <a:xfrm>
            <a:off x="7391401" y="2229443"/>
            <a:ext cx="73025" cy="71438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8" name="Organigramme : Connecteur 167"/>
          <p:cNvSpPr/>
          <p:nvPr/>
        </p:nvSpPr>
        <p:spPr>
          <a:xfrm>
            <a:off x="7383463" y="1842174"/>
            <a:ext cx="80962" cy="920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170" name="Organigramme : Connecteur 169"/>
          <p:cNvSpPr/>
          <p:nvPr/>
        </p:nvSpPr>
        <p:spPr>
          <a:xfrm>
            <a:off x="7391401" y="2595471"/>
            <a:ext cx="73025" cy="71438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181" name="Rectangle 180"/>
          <p:cNvSpPr/>
          <p:nvPr/>
        </p:nvSpPr>
        <p:spPr>
          <a:xfrm>
            <a:off x="7535863" y="1649983"/>
            <a:ext cx="3132137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b="1" dirty="0">
                <a:solidFill>
                  <a:schemeClr val="tx1"/>
                </a:solidFill>
              </a:rPr>
              <a:t>Ground Rain Observations (20)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7535863" y="2010347"/>
            <a:ext cx="3132136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b="1" dirty="0">
                <a:solidFill>
                  <a:schemeClr val="tx1"/>
                </a:solidFill>
              </a:rPr>
              <a:t>River or Lake Observations (25)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7535862" y="2369122"/>
            <a:ext cx="3240658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b="1" dirty="0" err="1">
                <a:solidFill>
                  <a:schemeClr val="tx1"/>
                </a:solidFill>
              </a:rPr>
              <a:t>Sea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 err="1">
                <a:solidFill>
                  <a:schemeClr val="tx1"/>
                </a:solidFill>
              </a:rPr>
              <a:t>parameters</a:t>
            </a:r>
            <a:r>
              <a:rPr lang="fr-FR" b="1" dirty="0">
                <a:solidFill>
                  <a:schemeClr val="tx1"/>
                </a:solidFill>
              </a:rPr>
              <a:t> observations (5)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3935760" y="3933056"/>
            <a:ext cx="576064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  <a:latin typeface="Arial Black" pitchFamily="34" charset="0"/>
              </a:rPr>
              <a:t>Nigeria</a:t>
            </a:r>
          </a:p>
        </p:txBody>
      </p:sp>
      <p:sp>
        <p:nvSpPr>
          <p:cNvPr id="185" name="Rectangle 184"/>
          <p:cNvSpPr/>
          <p:nvPr/>
        </p:nvSpPr>
        <p:spPr>
          <a:xfrm>
            <a:off x="2063552" y="3789040"/>
            <a:ext cx="576064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  <a:latin typeface="Arial Black" pitchFamily="34" charset="0"/>
              </a:rPr>
              <a:t>Togo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2855914" y="6597650"/>
            <a:ext cx="2232025" cy="260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  <a:latin typeface="Arial Black" pitchFamily="34" charset="0"/>
              </a:rPr>
              <a:t>Atlantic </a:t>
            </a:r>
            <a:r>
              <a:rPr lang="fr-FR" sz="1200" dirty="0" err="1">
                <a:solidFill>
                  <a:schemeClr val="tx1"/>
                </a:solidFill>
                <a:latin typeface="Arial Black" pitchFamily="34" charset="0"/>
              </a:rPr>
              <a:t>Ocean</a:t>
            </a:r>
            <a:r>
              <a:rPr lang="fr-FR" sz="1200" dirty="0">
                <a:solidFill>
                  <a:schemeClr val="tx1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88" name="Parallélogramme 187"/>
          <p:cNvSpPr/>
          <p:nvPr/>
        </p:nvSpPr>
        <p:spPr>
          <a:xfrm>
            <a:off x="1524000" y="836614"/>
            <a:ext cx="2051050" cy="288925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  <a:latin typeface="Arial Black" pitchFamily="34" charset="0"/>
              </a:rPr>
              <a:t>Burkina Faso</a:t>
            </a:r>
          </a:p>
        </p:txBody>
      </p:sp>
      <p:sp>
        <p:nvSpPr>
          <p:cNvPr id="189" name="Parallélogramme 188"/>
          <p:cNvSpPr/>
          <p:nvPr/>
        </p:nvSpPr>
        <p:spPr>
          <a:xfrm>
            <a:off x="4224338" y="548358"/>
            <a:ext cx="1008062" cy="360362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  <a:latin typeface="Arial Black" pitchFamily="34" charset="0"/>
              </a:rPr>
              <a:t>Niger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7248526" y="1341016"/>
            <a:ext cx="18002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 err="1"/>
              <a:t>Legend</a:t>
            </a:r>
            <a:endParaRPr lang="fr-FR" dirty="0"/>
          </a:p>
        </p:txBody>
      </p:sp>
      <p:sp>
        <p:nvSpPr>
          <p:cNvPr id="195" name="Rectangle 194"/>
          <p:cNvSpPr/>
          <p:nvPr/>
        </p:nvSpPr>
        <p:spPr>
          <a:xfrm>
            <a:off x="7688263" y="2945384"/>
            <a:ext cx="2728912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b="1" dirty="0">
                <a:solidFill>
                  <a:schemeClr val="tx1"/>
                </a:solidFill>
              </a:rPr>
              <a:t>National Centre for </a:t>
            </a:r>
            <a:r>
              <a:rPr lang="fr-FR" b="1" dirty="0" err="1">
                <a:solidFill>
                  <a:schemeClr val="tx1"/>
                </a:solidFill>
              </a:rPr>
              <a:t>Forecasting</a:t>
            </a:r>
            <a:r>
              <a:rPr lang="fr-FR" b="1" dirty="0">
                <a:solidFill>
                  <a:schemeClr val="tx1"/>
                </a:solidFill>
              </a:rPr>
              <a:t> and Warning</a:t>
            </a:r>
          </a:p>
        </p:txBody>
      </p:sp>
      <p:sp>
        <p:nvSpPr>
          <p:cNvPr id="159" name="Nuage 158"/>
          <p:cNvSpPr/>
          <p:nvPr/>
        </p:nvSpPr>
        <p:spPr>
          <a:xfrm>
            <a:off x="2783632" y="441054"/>
            <a:ext cx="1728192" cy="755699"/>
          </a:xfrm>
          <a:prstGeom prst="cloud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chemeClr val="bg1"/>
                </a:solidFill>
              </a:rPr>
              <a:t>Flood warning !!!</a:t>
            </a:r>
          </a:p>
        </p:txBody>
      </p:sp>
      <p:sp>
        <p:nvSpPr>
          <p:cNvPr id="161" name="Nuage 160"/>
          <p:cNvSpPr/>
          <p:nvPr/>
        </p:nvSpPr>
        <p:spPr>
          <a:xfrm>
            <a:off x="2279576" y="4725144"/>
            <a:ext cx="1728192" cy="936104"/>
          </a:xfrm>
          <a:prstGeom prst="cloud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 err="1">
                <a:solidFill>
                  <a:schemeClr val="bg1"/>
                </a:solidFill>
              </a:rPr>
              <a:t>Flodd</a:t>
            </a:r>
            <a:r>
              <a:rPr lang="fr-FR" sz="1600" b="1" dirty="0">
                <a:solidFill>
                  <a:schemeClr val="bg1"/>
                </a:solidFill>
              </a:rPr>
              <a:t> </a:t>
            </a:r>
            <a:r>
              <a:rPr lang="fr-FR" sz="1600" b="1" dirty="0" err="1">
                <a:solidFill>
                  <a:schemeClr val="bg1"/>
                </a:solidFill>
              </a:rPr>
              <a:t>warinng</a:t>
            </a:r>
            <a:r>
              <a:rPr lang="fr-FR" sz="1600" b="1" dirty="0">
                <a:solidFill>
                  <a:schemeClr val="bg1"/>
                </a:solidFill>
              </a:rPr>
              <a:t> </a:t>
            </a:r>
            <a:br>
              <a:rPr lang="fr-FR" sz="1600" b="1" dirty="0">
                <a:solidFill>
                  <a:schemeClr val="bg1"/>
                </a:solidFill>
              </a:rPr>
            </a:br>
            <a:r>
              <a:rPr lang="fr-FR" sz="1600" b="1" dirty="0">
                <a:solidFill>
                  <a:schemeClr val="bg1"/>
                </a:solidFill>
              </a:rPr>
              <a:t>!!!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4872039" y="547912"/>
            <a:ext cx="4340385" cy="5048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u="sng" dirty="0" err="1">
                <a:solidFill>
                  <a:srgbClr val="00B050"/>
                </a:solidFill>
              </a:rPr>
              <a:t>Technical</a:t>
            </a:r>
            <a:r>
              <a:rPr lang="fr-FR" sz="2400" b="1" u="sng" dirty="0">
                <a:solidFill>
                  <a:srgbClr val="00B050"/>
                </a:solidFill>
              </a:rPr>
              <a:t> Design and Operating of </a:t>
            </a:r>
            <a:r>
              <a:rPr lang="fr-FR" sz="2400" b="1" u="sng" dirty="0" err="1">
                <a:solidFill>
                  <a:srgbClr val="00B050"/>
                </a:solidFill>
              </a:rPr>
              <a:t>Early</a:t>
            </a:r>
            <a:r>
              <a:rPr lang="fr-FR" sz="2400" b="1" u="sng" dirty="0">
                <a:solidFill>
                  <a:srgbClr val="00B050"/>
                </a:solidFill>
              </a:rPr>
              <a:t> Warning System</a:t>
            </a:r>
          </a:p>
        </p:txBody>
      </p:sp>
      <p:sp>
        <p:nvSpPr>
          <p:cNvPr id="202" name="Organigramme : Connecteur 201"/>
          <p:cNvSpPr/>
          <p:nvPr/>
        </p:nvSpPr>
        <p:spPr>
          <a:xfrm>
            <a:off x="3503614" y="3141664"/>
            <a:ext cx="71437" cy="714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4" name="Organigramme : Connecteur 203"/>
          <p:cNvSpPr/>
          <p:nvPr/>
        </p:nvSpPr>
        <p:spPr>
          <a:xfrm>
            <a:off x="2351089" y="3284539"/>
            <a:ext cx="73025" cy="730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6" name="Organigramme : Connecteur 205"/>
          <p:cNvSpPr/>
          <p:nvPr/>
        </p:nvSpPr>
        <p:spPr>
          <a:xfrm>
            <a:off x="3000375" y="5589589"/>
            <a:ext cx="71438" cy="71437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7" name="Organigramme : Connecteur 206"/>
          <p:cNvSpPr/>
          <p:nvPr/>
        </p:nvSpPr>
        <p:spPr>
          <a:xfrm>
            <a:off x="2711450" y="4503738"/>
            <a:ext cx="71438" cy="220662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8" name="Organigramme : Connecteur 207"/>
          <p:cNvSpPr/>
          <p:nvPr/>
        </p:nvSpPr>
        <p:spPr>
          <a:xfrm>
            <a:off x="2351089" y="2873376"/>
            <a:ext cx="180975" cy="73025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0" name="Organigramme : Connecteur 209"/>
          <p:cNvSpPr/>
          <p:nvPr/>
        </p:nvSpPr>
        <p:spPr>
          <a:xfrm>
            <a:off x="3143251" y="4868864"/>
            <a:ext cx="73025" cy="730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7" name="Image 2" descr="Evolution_temperature_niveau_mer_couv_neigeus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3975100"/>
            <a:ext cx="2573338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2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5502276"/>
            <a:ext cx="24003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43" name="Picture 2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5984875"/>
            <a:ext cx="641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4" name="Picture 2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2948558"/>
            <a:ext cx="6429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t 1"/>
          <p:cNvGraphicFramePr>
            <a:graphicFrameLocks noGrp="1" noChangeAspect="1"/>
          </p:cNvGraphicFramePr>
          <p:nvPr/>
        </p:nvGraphicFramePr>
        <p:xfrm>
          <a:off x="6167438" y="3933826"/>
          <a:ext cx="2608262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Graphique" r:id="rId9" imgW="11668125" imgH="5172075" progId="Excel.Sheet.8">
                  <p:embed/>
                </p:oleObj>
              </mc:Choice>
              <mc:Fallback>
                <p:oleObj name="Graphique" r:id="rId9" imgW="11668125" imgH="5172075" progId="Excel.Sheet.8">
                  <p:embed/>
                  <p:pic>
                    <p:nvPicPr>
                      <p:cNvPr id="2" name="Obje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3933826"/>
                        <a:ext cx="2608262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" name="Nuage 170"/>
          <p:cNvSpPr/>
          <p:nvPr/>
        </p:nvSpPr>
        <p:spPr>
          <a:xfrm>
            <a:off x="2351089" y="1484313"/>
            <a:ext cx="1800225" cy="81656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 err="1">
                <a:solidFill>
                  <a:srgbClr val="FF0000"/>
                </a:solidFill>
              </a:rPr>
              <a:t>Drought</a:t>
            </a:r>
            <a:r>
              <a:rPr lang="fr-FR" sz="1600" b="1" dirty="0">
                <a:solidFill>
                  <a:srgbClr val="FF0000"/>
                </a:solidFill>
              </a:rPr>
              <a:t> warning !!!</a:t>
            </a:r>
          </a:p>
        </p:txBody>
      </p:sp>
      <p:sp>
        <p:nvSpPr>
          <p:cNvPr id="187" name="Nuage 186"/>
          <p:cNvSpPr/>
          <p:nvPr/>
        </p:nvSpPr>
        <p:spPr>
          <a:xfrm rot="18727125">
            <a:off x="2231267" y="3311932"/>
            <a:ext cx="2192594" cy="739593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 err="1">
                <a:solidFill>
                  <a:srgbClr val="FF0000"/>
                </a:solidFill>
              </a:rPr>
              <a:t>Severe</a:t>
            </a:r>
            <a:r>
              <a:rPr lang="fr-FR" sz="1600" b="1" dirty="0">
                <a:solidFill>
                  <a:srgbClr val="FF0000"/>
                </a:solidFill>
              </a:rPr>
              <a:t> Wind warning !!!</a:t>
            </a:r>
          </a:p>
        </p:txBody>
      </p:sp>
      <p:sp>
        <p:nvSpPr>
          <p:cNvPr id="196" name="Nuage 195"/>
          <p:cNvSpPr/>
          <p:nvPr/>
        </p:nvSpPr>
        <p:spPr>
          <a:xfrm>
            <a:off x="1523999" y="6309320"/>
            <a:ext cx="1908176" cy="60642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rgbClr val="FF0000"/>
                </a:solidFill>
              </a:rPr>
              <a:t>Dangerous </a:t>
            </a:r>
            <a:r>
              <a:rPr lang="fr-FR" sz="1600" b="1" dirty="0" err="1">
                <a:solidFill>
                  <a:srgbClr val="FF0000"/>
                </a:solidFill>
              </a:rPr>
              <a:t>sea</a:t>
            </a:r>
            <a:r>
              <a:rPr lang="fr-FR" sz="1600" b="1" dirty="0">
                <a:solidFill>
                  <a:srgbClr val="FF0000"/>
                </a:solidFill>
              </a:rPr>
              <a:t> warning</a:t>
            </a:r>
          </a:p>
        </p:txBody>
      </p:sp>
      <p:cxnSp>
        <p:nvCxnSpPr>
          <p:cNvPr id="55" name="Connecteur en arc 54"/>
          <p:cNvCxnSpPr>
            <a:stCxn id="16443" idx="3"/>
          </p:cNvCxnSpPr>
          <p:nvPr/>
        </p:nvCxnSpPr>
        <p:spPr>
          <a:xfrm flipV="1">
            <a:off x="3497264" y="4365626"/>
            <a:ext cx="2598737" cy="1895475"/>
          </a:xfrm>
          <a:prstGeom prst="curvedConnector3">
            <a:avLst>
              <a:gd name="adj1" fmla="val 50000"/>
            </a:avLst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en arc 196"/>
          <p:cNvCxnSpPr/>
          <p:nvPr/>
        </p:nvCxnSpPr>
        <p:spPr>
          <a:xfrm flipV="1">
            <a:off x="3503614" y="5856289"/>
            <a:ext cx="2808287" cy="555625"/>
          </a:xfrm>
          <a:prstGeom prst="curvedConnector3">
            <a:avLst>
              <a:gd name="adj1" fmla="val 50000"/>
            </a:avLst>
          </a:prstGeom>
          <a:ln w="635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/>
          <p:nvPr/>
        </p:nvCxnSpPr>
        <p:spPr>
          <a:xfrm>
            <a:off x="2441576" y="2946400"/>
            <a:ext cx="574675" cy="29972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8" name="Connecteur droit avec flèche 197"/>
          <p:cNvCxnSpPr/>
          <p:nvPr/>
        </p:nvCxnSpPr>
        <p:spPr>
          <a:xfrm flipH="1">
            <a:off x="3287713" y="981076"/>
            <a:ext cx="360362" cy="496252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9" name="Connecteur droit avec flèche 198"/>
          <p:cNvCxnSpPr>
            <a:stCxn id="171" idx="2"/>
          </p:cNvCxnSpPr>
          <p:nvPr/>
        </p:nvCxnSpPr>
        <p:spPr>
          <a:xfrm>
            <a:off x="2356672" y="1892598"/>
            <a:ext cx="794516" cy="405100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0" name="Connecteur droit avec flèche 199"/>
          <p:cNvCxnSpPr/>
          <p:nvPr/>
        </p:nvCxnSpPr>
        <p:spPr>
          <a:xfrm flipH="1">
            <a:off x="3432175" y="2781300"/>
            <a:ext cx="503238" cy="31623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4" name="Connecteur droit avec flèche 213"/>
          <p:cNvCxnSpPr/>
          <p:nvPr/>
        </p:nvCxnSpPr>
        <p:spPr>
          <a:xfrm>
            <a:off x="2640014" y="5084763"/>
            <a:ext cx="142875" cy="100806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5" name="Organigramme : Connecteur 214"/>
          <p:cNvSpPr/>
          <p:nvPr/>
        </p:nvSpPr>
        <p:spPr>
          <a:xfrm>
            <a:off x="2566989" y="4868864"/>
            <a:ext cx="73025" cy="730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50101985"/>
      </p:ext>
    </p:extLst>
  </p:cSld>
  <p:clrMapOvr>
    <a:masterClrMapping/>
  </p:clrMapOvr>
  <p:transition spd="slow" advTm="9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repeatCount="indefinite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67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8" presetID="32" presetClass="emph" presetSubtype="0" repeatCount="indefinite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" grpId="0"/>
      <p:bldOleChart spid="2" grpId="1"/>
      <p:bldP spid="171" grpId="0" animBg="1"/>
      <p:bldP spid="187" grpId="0" animBg="1"/>
      <p:bldP spid="1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62" y="474268"/>
            <a:ext cx="6400324" cy="3785474"/>
          </a:xfrm>
          <a:prstGeom prst="rect">
            <a:avLst/>
          </a:prstGeom>
        </p:spPr>
      </p:pic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143340" y="4715926"/>
            <a:ext cx="4073513" cy="144655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sz="2800"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sz="2800"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sz="2800"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sz="2800"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4400" dirty="0">
                <a:solidFill>
                  <a:schemeClr val="tx1"/>
                </a:solidFill>
              </a:rPr>
              <a:t>WARNING  LEVELS</a:t>
            </a:r>
          </a:p>
        </p:txBody>
      </p:sp>
      <p:graphicFrame>
        <p:nvGraphicFramePr>
          <p:cNvPr id="15" name="Group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027709"/>
              </p:ext>
            </p:extLst>
          </p:nvPr>
        </p:nvGraphicFramePr>
        <p:xfrm>
          <a:off x="4121271" y="4701628"/>
          <a:ext cx="7895000" cy="1463676"/>
        </p:xfrm>
        <a:graphic>
          <a:graphicData uri="http://schemas.openxmlformats.org/drawingml/2006/table">
            <a:tbl>
              <a:tblPr/>
              <a:tblGrid>
                <a:gridCol w="1099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5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alt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GREEN : Monitoring (by </a:t>
                      </a:r>
                      <a:r>
                        <a:rPr kumimoji="0" lang="fr-FR" alt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automatic</a:t>
                      </a: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stations)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alt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YELLOW : Vigilance (by </a:t>
                      </a:r>
                      <a:r>
                        <a:rPr kumimoji="0" lang="fr-FR" alt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forecasters</a:t>
                      </a: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alt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ORANGE : </a:t>
                      </a:r>
                      <a:r>
                        <a:rPr kumimoji="0" lang="fr-FR" alt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Alert</a:t>
                      </a: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(by </a:t>
                      </a:r>
                      <a:r>
                        <a:rPr kumimoji="0" lang="fr-FR" alt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disaster</a:t>
                      </a: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managers)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alt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RED : </a:t>
                      </a:r>
                      <a:r>
                        <a:rPr kumimoji="0" lang="fr-FR" alt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Crisis</a:t>
                      </a: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management (all </a:t>
                      </a:r>
                      <a:r>
                        <a:rPr kumimoji="0" lang="fr-FR" alt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stakeholders</a:t>
                      </a: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0" y="-27384"/>
            <a:ext cx="12192000" cy="4308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altLang="fr-FR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Information system of </a:t>
            </a:r>
            <a:r>
              <a:rPr lang="fr-FR" altLang="fr-FR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Early</a:t>
            </a:r>
            <a:r>
              <a:rPr lang="fr-FR" altLang="fr-FR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Warning System in Benin</a:t>
            </a:r>
            <a:endParaRPr lang="fr-FR" altLang="fr-FR" sz="2200" i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AutoShape 7"/>
          <p:cNvSpPr>
            <a:spLocks/>
          </p:cNvSpPr>
          <p:nvPr/>
        </p:nvSpPr>
        <p:spPr bwMode="auto">
          <a:xfrm rot="5400000">
            <a:off x="6036751" y="-316304"/>
            <a:ext cx="502539" cy="9409045"/>
          </a:xfrm>
          <a:prstGeom prst="leftBrace">
            <a:avLst>
              <a:gd name="adj1" fmla="val 77066"/>
              <a:gd name="adj2" fmla="val 5001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 i="1">
                <a:solidFill>
                  <a:schemeClr val="bg1"/>
                </a:solidFill>
                <a:latin typeface="Garamond" pitchFamily="18" charset="0"/>
              </a:defRPr>
            </a:lvl1pPr>
            <a:lvl2pPr marL="742950" indent="-285750" eaLnBrk="0" hangingPunct="0">
              <a:defRPr sz="2800" b="1" i="1">
                <a:solidFill>
                  <a:schemeClr val="bg1"/>
                </a:solidFill>
                <a:latin typeface="Garamond" pitchFamily="18" charset="0"/>
              </a:defRPr>
            </a:lvl2pPr>
            <a:lvl3pPr marL="1143000" indent="-228600" eaLnBrk="0" hangingPunct="0">
              <a:defRPr sz="2800" b="1" i="1">
                <a:solidFill>
                  <a:schemeClr val="bg1"/>
                </a:solidFill>
                <a:latin typeface="Garamond" pitchFamily="18" charset="0"/>
              </a:defRPr>
            </a:lvl3pPr>
            <a:lvl4pPr marL="1600200" indent="-228600" eaLnBrk="0" hangingPunct="0">
              <a:defRPr sz="2800" b="1" i="1">
                <a:solidFill>
                  <a:schemeClr val="bg1"/>
                </a:solidFill>
                <a:latin typeface="Garamond" pitchFamily="18" charset="0"/>
              </a:defRPr>
            </a:lvl4pPr>
            <a:lvl5pPr marL="2057400" indent="-228600" eaLnBrk="0" hangingPunct="0">
              <a:defRPr sz="2800" b="1" i="1">
                <a:solidFill>
                  <a:schemeClr val="bg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Garamond" pitchFamily="18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0310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4"/>
          <p:cNvSpPr txBox="1">
            <a:spLocks noChangeArrowheads="1"/>
          </p:cNvSpPr>
          <p:nvPr/>
        </p:nvSpPr>
        <p:spPr bwMode="auto">
          <a:xfrm>
            <a:off x="7319964" y="5000638"/>
            <a:ext cx="2447925" cy="13234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1000" b="1" i="1" u="sng" dirty="0">
                <a:latin typeface="Calibri" pitchFamily="34" charset="0"/>
              </a:rPr>
              <a:t>Elaborée par</a:t>
            </a:r>
            <a:r>
              <a:rPr lang="fr-FR" sz="1000" dirty="0">
                <a:latin typeface="Calibri" pitchFamily="34" charset="0"/>
              </a:rPr>
              <a:t> : </a:t>
            </a:r>
          </a:p>
          <a:p>
            <a:pPr algn="just"/>
            <a:r>
              <a:rPr lang="fr-FR" sz="1000" dirty="0">
                <a:latin typeface="Calibri" pitchFamily="34" charset="0"/>
              </a:rPr>
              <a:t>Cellule </a:t>
            </a:r>
            <a:r>
              <a:rPr lang="fr-FR" sz="1000" dirty="0" err="1">
                <a:latin typeface="Calibri" pitchFamily="34" charset="0"/>
              </a:rPr>
              <a:t>Inter-Institutionnelle</a:t>
            </a:r>
            <a:r>
              <a:rPr lang="fr-FR" sz="1000" dirty="0">
                <a:latin typeface="Calibri" pitchFamily="34" charset="0"/>
              </a:rPr>
              <a:t> de Prévision et d’Alerte du Projet SAP-Bénin (DG-Eau, DNM, ASECNA, IRHOB, INE, PNUD)</a:t>
            </a:r>
          </a:p>
          <a:p>
            <a:pPr algn="just"/>
            <a:r>
              <a:rPr lang="fr-FR" sz="1000" dirty="0">
                <a:latin typeface="Calibri" pitchFamily="34" charset="0"/>
              </a:rPr>
              <a:t>Contacts: </a:t>
            </a:r>
          </a:p>
          <a:p>
            <a:pPr algn="just"/>
            <a:r>
              <a:rPr lang="fr-FR" sz="1000" b="1" dirty="0">
                <a:latin typeface="Calibri" pitchFamily="34" charset="0"/>
              </a:rPr>
              <a:t>Arnaud ZANNOU (97.60.38.05) &amp;</a:t>
            </a:r>
          </a:p>
          <a:p>
            <a:pPr algn="just"/>
            <a:r>
              <a:rPr lang="fr-FR" sz="1000" b="1" dirty="0">
                <a:latin typeface="Calibri" pitchFamily="34" charset="0"/>
              </a:rPr>
              <a:t> Martial DOSSOU (97.37.13.58) </a:t>
            </a:r>
          </a:p>
          <a:p>
            <a:pPr algn="just"/>
            <a:r>
              <a:rPr lang="fr-FR" sz="1000" b="1" dirty="0">
                <a:latin typeface="Calibri" pitchFamily="34" charset="0"/>
              </a:rPr>
              <a:t>Email: </a:t>
            </a:r>
            <a:r>
              <a:rPr lang="fr-FR" sz="1000" b="1" dirty="0">
                <a:latin typeface="Calibri" pitchFamily="34" charset="0"/>
                <a:hlinkClick r:id="rId4"/>
              </a:rPr>
              <a:t>sapbenin@gmail.com</a:t>
            </a:r>
            <a:endParaRPr lang="fr-FR" sz="1000" dirty="0">
              <a:latin typeface="Calibri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319964" y="4143380"/>
            <a:ext cx="2447925" cy="90024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050" b="1" i="1" u="sng" dirty="0"/>
              <a:t>CONSIGNES A APPLIQUER: </a:t>
            </a:r>
          </a:p>
          <a:p>
            <a:pPr algn="just">
              <a:defRPr/>
            </a:pPr>
            <a:r>
              <a:rPr lang="fr-FR" sz="1050" b="1" i="1" dirty="0"/>
              <a:t>Se référer à l’Agence Nationale de Protection Civile (ANPC):</a:t>
            </a:r>
          </a:p>
          <a:p>
            <a:pPr algn="ctr">
              <a:defRPr/>
            </a:pPr>
            <a:r>
              <a:rPr lang="fr-FR" sz="1050" b="1" i="1" u="sng" dirty="0"/>
              <a:t>Tel</a:t>
            </a:r>
            <a:r>
              <a:rPr lang="fr-FR" sz="1050" b="1" i="1" dirty="0"/>
              <a:t>: 95.86.13.13//97.76.12.80 </a:t>
            </a:r>
          </a:p>
          <a:p>
            <a:pPr algn="ctr">
              <a:defRPr/>
            </a:pPr>
            <a:r>
              <a:rPr lang="fr-FR" sz="1050" b="1" i="1" u="sng" dirty="0"/>
              <a:t>Emai</a:t>
            </a:r>
            <a:r>
              <a:rPr lang="fr-FR" sz="1050" b="1" i="1" dirty="0"/>
              <a:t>l: anpcbenin@yahoo.com </a:t>
            </a: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/>
          </p:nvPr>
        </p:nvGraphicFramePr>
        <p:xfrm>
          <a:off x="4738679" y="4149080"/>
          <a:ext cx="2499587" cy="2102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847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Niveau </a:t>
                      </a: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VERT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Situation</a:t>
                      </a:r>
                      <a:r>
                        <a:rPr lang="fr-FR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fr-FR" sz="1400" b="1" baseline="0" dirty="0">
                          <a:solidFill>
                            <a:schemeClr val="tx1"/>
                          </a:solidFill>
                        </a:rPr>
                        <a:t>Normale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847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Niveau</a:t>
                      </a:r>
                      <a:r>
                        <a:rPr lang="fr-FR" sz="1400" b="1" baseline="0" dirty="0">
                          <a:solidFill>
                            <a:schemeClr val="tx1"/>
                          </a:solidFill>
                        </a:rPr>
                        <a:t> JAUNE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Situation à</a:t>
                      </a:r>
                      <a:r>
                        <a:rPr lang="fr-FR" sz="1400" b="1" baseline="0" dirty="0">
                          <a:solidFill>
                            <a:schemeClr val="tx1"/>
                          </a:solidFill>
                        </a:rPr>
                        <a:t> surveiller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85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Niveau ORANGE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Risque moyen de catastrophe</a:t>
                      </a:r>
                      <a:r>
                        <a:rPr lang="fr-FR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0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Niveau ROUGE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Risque élevé de</a:t>
                      </a:r>
                      <a:r>
                        <a:rPr lang="fr-FR" sz="1400" b="1" baseline="0" dirty="0">
                          <a:solidFill>
                            <a:schemeClr val="tx1"/>
                          </a:solidFill>
                        </a:rPr>
                        <a:t> catastrophe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2351088" y="5037138"/>
            <a:ext cx="2449512" cy="12001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/>
              <a:t>Situation nationale des niveaux d’alerte aux inondations </a:t>
            </a:r>
          </a:p>
          <a:p>
            <a:pPr algn="ctr">
              <a:defRPr/>
            </a:pPr>
            <a:r>
              <a:rPr lang="fr-FR" b="1" dirty="0"/>
              <a:t>au 01-10-2014 </a:t>
            </a:r>
            <a:endParaRPr lang="fr-FR" u="dbl" dirty="0"/>
          </a:p>
        </p:txBody>
      </p:sp>
      <p:sp>
        <p:nvSpPr>
          <p:cNvPr id="16" name="ZoneTexte 15"/>
          <p:cNvSpPr txBox="1"/>
          <p:nvPr/>
        </p:nvSpPr>
        <p:spPr>
          <a:xfrm>
            <a:off x="4872038" y="1022351"/>
            <a:ext cx="4895850" cy="4619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latin typeface="Agency FB" panose="020B0503020202020204" pitchFamily="34" charset="0"/>
              </a:rPr>
              <a:t>BULLETIN D’ALERTE INONDATION </a:t>
            </a:r>
          </a:p>
          <a:p>
            <a:pPr algn="ctr">
              <a:defRPr/>
            </a:pPr>
            <a:r>
              <a:rPr lang="fr-F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du mardi 30 septembre 2014 à 12h00 min</a:t>
            </a:r>
          </a:p>
        </p:txBody>
      </p:sp>
      <p:sp>
        <p:nvSpPr>
          <p:cNvPr id="9" name="ZoneTexte 10"/>
          <p:cNvSpPr txBox="1">
            <a:spLocks noChangeArrowheads="1"/>
          </p:cNvSpPr>
          <p:nvPr/>
        </p:nvSpPr>
        <p:spPr bwMode="auto">
          <a:xfrm>
            <a:off x="4881554" y="1500175"/>
            <a:ext cx="4895850" cy="24622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400" b="1" dirty="0">
                <a:solidFill>
                  <a:srgbClr val="FF0000"/>
                </a:solidFill>
                <a:latin typeface="Calibri" pitchFamily="34" charset="0"/>
              </a:rPr>
              <a:t>MESSAGE D’ALERTE ROUGE</a:t>
            </a:r>
          </a:p>
          <a:p>
            <a:pPr algn="just">
              <a:defRPr/>
            </a:pPr>
            <a:r>
              <a:rPr lang="fr-FR" sz="1400" dirty="0">
                <a:latin typeface="Calibri" pitchFamily="34" charset="0"/>
              </a:rPr>
              <a:t>Niveaux d’eau relevés ce jour:  sur le fleuve Niger 711 cm à Malanville et sur le fleuve Ouémé, 455 cm à Bétérou; 660 cm à Savè; 886 cm à Zangnanado; 860 cm à Bonou; 477 cm à Adjohoun et 145 cm à Agbanankin. </a:t>
            </a:r>
          </a:p>
          <a:p>
            <a:pPr algn="just">
              <a:defRPr/>
            </a:pPr>
            <a:r>
              <a:rPr lang="fr-FR" sz="1400" dirty="0">
                <a:latin typeface="Calibri" pitchFamily="34" charset="0"/>
              </a:rPr>
              <a:t>Ainsi, le niveau d’alerte reste toujours </a:t>
            </a:r>
            <a:r>
              <a:rPr lang="fr-FR" sz="1400" b="1" dirty="0">
                <a:solidFill>
                  <a:srgbClr val="FFFF00"/>
                </a:solidFill>
                <a:latin typeface="Calibri" pitchFamily="34" charset="0"/>
              </a:rPr>
              <a:t>JAUNE</a:t>
            </a:r>
            <a:r>
              <a:rPr lang="fr-FR" sz="1400" dirty="0">
                <a:latin typeface="Calibri" pitchFamily="34" charset="0"/>
              </a:rPr>
              <a:t> sur le bassin béninois du Niger (Malanville, </a:t>
            </a:r>
            <a:r>
              <a:rPr lang="fr-FR" sz="1400" dirty="0" err="1">
                <a:latin typeface="Calibri" pitchFamily="34" charset="0"/>
              </a:rPr>
              <a:t>Karimama</a:t>
            </a:r>
            <a:r>
              <a:rPr lang="fr-FR" sz="1400" dirty="0">
                <a:latin typeface="Calibri" pitchFamily="34" charset="0"/>
              </a:rPr>
              <a:t>), et sur le bassin du Mono à Grand-</a:t>
            </a:r>
            <a:r>
              <a:rPr lang="fr-FR" sz="1400" dirty="0" err="1">
                <a:latin typeface="Calibri" pitchFamily="34" charset="0"/>
              </a:rPr>
              <a:t>Popo</a:t>
            </a:r>
            <a:r>
              <a:rPr lang="fr-FR" sz="1400" dirty="0">
                <a:latin typeface="Calibri" pitchFamily="34" charset="0"/>
              </a:rPr>
              <a:t>. L’alerte est maintenue </a:t>
            </a:r>
            <a:r>
              <a:rPr lang="fr-FR" sz="1400" b="1" dirty="0">
                <a:solidFill>
                  <a:srgbClr val="FF0000"/>
                </a:solidFill>
                <a:latin typeface="Calibri" pitchFamily="34" charset="0"/>
              </a:rPr>
              <a:t>ROUGE</a:t>
            </a:r>
            <a:r>
              <a:rPr lang="fr-FR" sz="1400" dirty="0">
                <a:latin typeface="Calibri" pitchFamily="34" charset="0"/>
              </a:rPr>
              <a:t> dans la basse Vallée de l’Ouémé.</a:t>
            </a:r>
          </a:p>
          <a:p>
            <a:pPr algn="just">
              <a:defRPr/>
            </a:pPr>
            <a:r>
              <a:rPr lang="fr-FR" sz="1400" dirty="0">
                <a:latin typeface="Calibri" pitchFamily="34" charset="0"/>
              </a:rPr>
              <a:t>Pour les 4 prochains jours, l’alerte demeurerait </a:t>
            </a:r>
            <a:r>
              <a:rPr lang="fr-FR" sz="1400" b="1" dirty="0">
                <a:solidFill>
                  <a:srgbClr val="FF0000"/>
                </a:solidFill>
                <a:latin typeface="Calibri" pitchFamily="34" charset="0"/>
              </a:rPr>
              <a:t>ROUGE</a:t>
            </a:r>
            <a:r>
              <a:rPr lang="fr-FR" sz="1400" dirty="0">
                <a:latin typeface="Calibri" pitchFamily="34" charset="0"/>
              </a:rPr>
              <a:t> dans la basse Vallée de l’</a:t>
            </a:r>
            <a:r>
              <a:rPr lang="fr-FR" sz="1400" dirty="0" err="1">
                <a:latin typeface="Calibri" pitchFamily="34" charset="0"/>
              </a:rPr>
              <a:t>Ouémé</a:t>
            </a:r>
            <a:r>
              <a:rPr lang="fr-FR" sz="1400" dirty="0">
                <a:latin typeface="Calibri" pitchFamily="34" charset="0"/>
              </a:rPr>
              <a:t>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459217" y="1105000"/>
            <a:ext cx="2232248" cy="3077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400" b="1" dirty="0">
                <a:latin typeface="Agency FB" panose="020B0503020202020204" pitchFamily="34" charset="0"/>
              </a:rPr>
              <a:t>CARTE  NATIONALE DE VIGILANCE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1544466" y="-2481"/>
            <a:ext cx="9144000" cy="6336704"/>
            <a:chOff x="-4432" y="-27384"/>
            <a:chExt cx="9144000" cy="6336704"/>
          </a:xfrm>
        </p:grpSpPr>
        <p:sp>
          <p:nvSpPr>
            <p:cNvPr id="17" name="Rectangle 16"/>
            <p:cNvSpPr/>
            <p:nvPr/>
          </p:nvSpPr>
          <p:spPr>
            <a:xfrm>
              <a:off x="-4432" y="-27384"/>
              <a:ext cx="9144000" cy="93704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1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977047" y="49553"/>
              <a:ext cx="2987825" cy="769441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200" b="1" dirty="0">
                  <a:solidFill>
                    <a:schemeClr val="bg1"/>
                  </a:solidFill>
                </a:rPr>
                <a:t>PROJET </a:t>
              </a:r>
            </a:p>
            <a:p>
              <a:pPr algn="ctr"/>
              <a:r>
                <a:rPr lang="fr-FR" sz="2200" b="1" dirty="0">
                  <a:solidFill>
                    <a:schemeClr val="bg1"/>
                  </a:solidFill>
                </a:rPr>
                <a:t>SAP-Bénin</a:t>
              </a:r>
            </a:p>
          </p:txBody>
        </p:sp>
        <p:pic>
          <p:nvPicPr>
            <p:cNvPr id="19" name="Picture 4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" y="0"/>
              <a:ext cx="824409" cy="853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 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9711" y="36051"/>
              <a:ext cx="786345" cy="863010"/>
            </a:xfrm>
            <a:prstGeom prst="rect">
              <a:avLst/>
            </a:prstGeom>
            <a:pattFill prst="pct5">
              <a:fgClr>
                <a:srgbClr val="FFFF00"/>
              </a:fgClr>
              <a:bgClr>
                <a:schemeClr val="bg2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ZoneTexte 20"/>
            <p:cNvSpPr txBox="1"/>
            <p:nvPr/>
          </p:nvSpPr>
          <p:spPr>
            <a:xfrm>
              <a:off x="5400599" y="48392"/>
              <a:ext cx="2987825" cy="769441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200" b="1" dirty="0">
                  <a:solidFill>
                    <a:schemeClr val="bg1"/>
                  </a:solidFill>
                </a:rPr>
                <a:t>Information Climatique et Alerte Précoce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4432" y="909662"/>
              <a:ext cx="832016" cy="53996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307552" y="881424"/>
              <a:ext cx="832016" cy="53996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1" dirty="0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1251" y="1916832"/>
              <a:ext cx="778818" cy="576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Ellipse 25"/>
            <p:cNvSpPr/>
            <p:nvPr/>
          </p:nvSpPr>
          <p:spPr>
            <a:xfrm>
              <a:off x="21848" y="2883147"/>
              <a:ext cx="764792" cy="11939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lIns="0" tIns="0" rIns="0" bIns="0" rtlCol="0" anchor="ctr"/>
            <a:lstStyle/>
            <a:p>
              <a:pPr algn="ctr"/>
              <a:r>
                <a:rPr lang="fr-FR" sz="1400" b="1" dirty="0">
                  <a:solidFill>
                    <a:schemeClr val="tx2"/>
                  </a:solidFill>
                </a:rPr>
                <a:t>DNM</a:t>
              </a:r>
            </a:p>
          </p:txBody>
        </p:sp>
        <p:pic>
          <p:nvPicPr>
            <p:cNvPr id="27" name="Image 1" descr="Logo DGEau_final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0" y="1934607"/>
              <a:ext cx="759119" cy="918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Description : Description : Description : logo_lha_version_final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5" t="34016" r="50287" b="31256"/>
            <a:stretch/>
          </p:blipFill>
          <p:spPr bwMode="auto">
            <a:xfrm>
              <a:off x="8314266" y="4445734"/>
              <a:ext cx="821534" cy="495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9" name="Objet 28"/>
            <p:cNvGraphicFramePr>
              <a:graphicFrameLocks noChangeAspect="1"/>
            </p:cNvGraphicFramePr>
            <p:nvPr>
              <p:extLst/>
            </p:nvPr>
          </p:nvGraphicFramePr>
          <p:xfrm>
            <a:off x="8319918" y="2566923"/>
            <a:ext cx="809152" cy="810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Image bitmap" r:id="rId10" imgW="1580952" imgH="1580952" progId="PBrush">
                    <p:embed/>
                  </p:oleObj>
                </mc:Choice>
                <mc:Fallback>
                  <p:oleObj name="Image bitmap" r:id="rId10" imgW="1580952" imgH="1580952" progId="PBrush">
                    <p:embed/>
                    <p:pic>
                      <p:nvPicPr>
                        <p:cNvPr id="29" name="Obje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19918" y="2566923"/>
                          <a:ext cx="809152" cy="810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0" name="irc_ilrp_mut" descr="https://encrypted-tbn0.gstatic.com/images?q=tbn:ANd9GcReU9jrgixCwqk5fUXFdboPB4KUmjFQPNffi-GMfwkj5GZoKocYyDfdBg"/>
            <p:cNvPicPr/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1167" y="4149080"/>
              <a:ext cx="759119" cy="749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0" descr="Logo INE14.jpg"/>
            <p:cNvPicPr/>
            <p:nvPr/>
          </p:nvPicPr>
          <p:blipFill>
            <a:blip r:embed="rId1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25557" y="3456296"/>
              <a:ext cx="786715" cy="95046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440" y="-27384"/>
              <a:ext cx="504056" cy="1348287"/>
            </a:xfrm>
            <a:prstGeom prst="rect">
              <a:avLst/>
            </a:prstGeom>
          </p:spPr>
        </p:pic>
      </p:grpSp>
      <p:pic>
        <p:nvPicPr>
          <p:cNvPr id="34" name="Picture 68" descr="H:\carte previe 3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381224" y="1571612"/>
            <a:ext cx="2357454" cy="378621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-74143" y="-68424"/>
            <a:ext cx="1610578" cy="7035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0696482" y="-59086"/>
            <a:ext cx="1610578" cy="7035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44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00">
        <p:dissolve/>
      </p:transition>
    </mc:Choice>
    <mc:Fallback xmlns="">
      <p:transition spd="slow" advTm="15000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 105"/>
          <p:cNvPicPr>
            <a:picLocks noChangeAspect="1" noChangeArrowheads="1"/>
          </p:cNvPicPr>
          <p:nvPr/>
        </p:nvPicPr>
        <p:blipFill>
          <a:blip r:embed="rId2"/>
          <a:srcRect t="1826"/>
          <a:stretch>
            <a:fillRect/>
          </a:stretch>
        </p:blipFill>
        <p:spPr bwMode="auto">
          <a:xfrm>
            <a:off x="4360334" y="25400"/>
            <a:ext cx="7785100" cy="68325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43933" y="260649"/>
            <a:ext cx="4032251" cy="31700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000" b="1" dirty="0"/>
              <a:t>Chart of SOP:</a:t>
            </a:r>
          </a:p>
          <a:p>
            <a:pPr algn="ctr">
              <a:defRPr/>
            </a:pPr>
            <a:r>
              <a:rPr lang="fr-FR" sz="3000" b="1" dirty="0"/>
              <a:t>Standard Operating Protocol </a:t>
            </a:r>
            <a:r>
              <a:rPr lang="fr-FR" sz="2800" b="1" i="1" dirty="0"/>
              <a:t>for warning messages communication and diffusion in case of </a:t>
            </a:r>
            <a:r>
              <a:rPr lang="fr-FR" sz="2800" b="1" i="1" dirty="0" err="1"/>
              <a:t>hydroclimate</a:t>
            </a:r>
            <a:r>
              <a:rPr lang="fr-FR" sz="2800" b="1" i="1" dirty="0"/>
              <a:t> </a:t>
            </a:r>
            <a:r>
              <a:rPr lang="fr-FR" sz="2800" b="1" i="1" dirty="0" err="1"/>
              <a:t>disaster</a:t>
            </a:r>
            <a:r>
              <a:rPr lang="fr-FR" sz="2800" b="1" i="1" dirty="0"/>
              <a:t> in Bénin</a:t>
            </a:r>
          </a:p>
        </p:txBody>
      </p:sp>
      <p:pic>
        <p:nvPicPr>
          <p:cNvPr id="25604" name="Image 7" descr="C:\Users\user\Pictures\PHOTO_DOC_AYENA\LOGO_ANPC_MARS 2014\LOGO_ANPC_28_FEVRIER_2014S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3638550"/>
            <a:ext cx="2688167" cy="291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875846"/>
      </p:ext>
    </p:extLst>
  </p:cSld>
  <p:clrMapOvr>
    <a:masterClrMapping/>
  </p:clrMapOvr>
  <p:transition spd="slow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|15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</TotalTime>
  <Words>1357</Words>
  <Application>Microsoft Office PowerPoint</Application>
  <PresentationFormat>Grand écran</PresentationFormat>
  <Paragraphs>132</Paragraphs>
  <Slides>12</Slides>
  <Notes>10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23" baseType="lpstr">
      <vt:lpstr>Agency FB</vt:lpstr>
      <vt:lpstr>Arial</vt:lpstr>
      <vt:lpstr>Arial Black</vt:lpstr>
      <vt:lpstr>Calibri</vt:lpstr>
      <vt:lpstr>Calibri Light</vt:lpstr>
      <vt:lpstr>Comic Sans MS</vt:lpstr>
      <vt:lpstr>Garamond</vt:lpstr>
      <vt:lpstr>Wingdings</vt:lpstr>
      <vt:lpstr>Office Theme</vt:lpstr>
      <vt:lpstr>Graphique</vt:lpstr>
      <vt:lpstr>Image bitmap</vt:lpstr>
      <vt:lpstr>UNDP CIRDA Workshop, 15-17 March 2016, Livingstone, Zambia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UNDP CIRDA Country Program Managers Workshop  25-27August 2015 Addis Ababa, Ethiopia</dc:title>
  <dc:creator>Georgie George</dc:creator>
  <cp:lastModifiedBy>zannou</cp:lastModifiedBy>
  <cp:revision>110</cp:revision>
  <dcterms:created xsi:type="dcterms:W3CDTF">2015-08-10T16:51:50Z</dcterms:created>
  <dcterms:modified xsi:type="dcterms:W3CDTF">2016-03-15T07:24:59Z</dcterms:modified>
</cp:coreProperties>
</file>