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0" r:id="rId2"/>
    <p:sldMasterId id="2147483714" r:id="rId3"/>
    <p:sldMasterId id="2147483726" r:id="rId4"/>
    <p:sldMasterId id="2147483738" r:id="rId5"/>
  </p:sldMasterIdLst>
  <p:notesMasterIdLst>
    <p:notesMasterId r:id="rId18"/>
  </p:notesMasterIdLst>
  <p:handoutMasterIdLst>
    <p:handoutMasterId r:id="rId19"/>
  </p:handoutMasterIdLst>
  <p:sldIdLst>
    <p:sldId id="491" r:id="rId6"/>
    <p:sldId id="267" r:id="rId7"/>
    <p:sldId id="268" r:id="rId8"/>
    <p:sldId id="262" r:id="rId9"/>
    <p:sldId id="257" r:id="rId10"/>
    <p:sldId id="258" r:id="rId11"/>
    <p:sldId id="264" r:id="rId12"/>
    <p:sldId id="259" r:id="rId13"/>
    <p:sldId id="261" r:id="rId14"/>
    <p:sldId id="260" r:id="rId15"/>
    <p:sldId id="266" r:id="rId16"/>
    <p:sldId id="265" r:id="rId17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B6"/>
    <a:srgbClr val="97B92D"/>
    <a:srgbClr val="AB4A30"/>
    <a:srgbClr val="AA4A31"/>
    <a:srgbClr val="3F7BAF"/>
    <a:srgbClr val="AB1500"/>
    <a:srgbClr val="9A47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56" autoAdjust="0"/>
    <p:restoredTop sz="78246" autoAdjust="0"/>
  </p:normalViewPr>
  <p:slideViewPr>
    <p:cSldViewPr snapToGrid="0" snapToObjects="1">
      <p:cViewPr varScale="1">
        <p:scale>
          <a:sx n="57" d="100"/>
          <a:sy n="57" d="100"/>
        </p:scale>
        <p:origin x="1362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56"/>
    </p:cViewPr>
  </p:sorterViewPr>
  <p:notesViewPr>
    <p:cSldViewPr snapToGrid="0" snapToObjects="1">
      <p:cViewPr varScale="1">
        <p:scale>
          <a:sx n="88" d="100"/>
          <a:sy n="88" d="100"/>
        </p:scale>
        <p:origin x="387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94661-C4CB-D64C-ADEB-45627A5B1F9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0A7CE-BC39-F04E-8907-FFC6760C058E}" type="datetimeFigureOut">
              <a:rPr lang="en-US" smtClean="0"/>
              <a:t>9/27/2018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80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524CB-7683-804A-B311-2E036748408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FB09E-17D9-CD49-A1A4-2E5DFE61A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1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400">
                <a:latin typeface="+mn-lt"/>
                <a:ea typeface="Roboto" charset="0"/>
                <a:cs typeface="Roboto" charset="0"/>
              </a:defRPr>
            </a:lvl1pPr>
            <a:lvl2pPr>
              <a:defRPr sz="1400">
                <a:latin typeface="+mj-lt"/>
                <a:ea typeface="Roboto" charset="0"/>
                <a:cs typeface="Roboto" charset="0"/>
              </a:defRPr>
            </a:lvl2pPr>
            <a:lvl3pPr>
              <a:defRPr sz="1400">
                <a:latin typeface="+mj-lt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GB" noProof="0"/>
              <a:t>Click to edit calMaster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51077" y="6482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81039" y="230376"/>
            <a:ext cx="6561010" cy="530024"/>
          </a:xfrm>
        </p:spPr>
        <p:txBody>
          <a:bodyPr>
            <a:noAutofit/>
          </a:bodyPr>
          <a:lstStyle>
            <a:lvl1pPr>
              <a:defRPr sz="3200" b="1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7DF97-69BB-564F-A7B7-09754938C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7" y="1263651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1" y="1263651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98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23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76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908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168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314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05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5" y="309563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20" y="309563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97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6" y="309564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599" y="3922715"/>
            <a:ext cx="8538767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2" y="6505575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0000"/>
                </a:solidFill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2" y="6261100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136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49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>
                <a:latin typeface="Roboto" charset="0"/>
                <a:ea typeface="Roboto" charset="0"/>
                <a:cs typeface="Roboto" charset="0"/>
              </a:defRPr>
            </a:lvl1pPr>
            <a:lvl2pPr>
              <a:defRPr sz="1400">
                <a:latin typeface="Roboto" charset="0"/>
                <a:ea typeface="Roboto" charset="0"/>
                <a:cs typeface="Roboto" charset="0"/>
              </a:defRPr>
            </a:lvl2pPr>
            <a:lvl3pPr>
              <a:defRPr sz="1400">
                <a:latin typeface="Roboto" charset="0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2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5681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8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2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242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816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963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6756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5058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3811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616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4" y="309564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17" y="309564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02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6" y="309564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599" y="3922715"/>
            <a:ext cx="8538767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2" y="6505575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0000"/>
                </a:solidFill>
                <a:latin typeface="Arial" charset="0"/>
                <a:ea typeface="ＭＳ Ｐゴシック" pitchFamily="-108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2" y="6261100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32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5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9348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4851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8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2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637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348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34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3397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1618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32116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9444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4" y="309564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17" y="309564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01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400">
                <a:latin typeface="+mn-lt"/>
                <a:ea typeface="Roboto" charset="0"/>
                <a:cs typeface="Roboto" charset="0"/>
              </a:defRPr>
            </a:lvl1pPr>
            <a:lvl2pPr>
              <a:defRPr sz="1400">
                <a:latin typeface="+mj-lt"/>
                <a:ea typeface="Roboto" charset="0"/>
                <a:cs typeface="Roboto" charset="0"/>
              </a:defRPr>
            </a:lvl2pPr>
            <a:lvl3pPr>
              <a:defRPr sz="1400">
                <a:latin typeface="+mj-lt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GB" noProof="0"/>
              <a:t>Click to edit calMaster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51077" y="6482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81039" y="230376"/>
            <a:ext cx="6561010" cy="530024"/>
          </a:xfrm>
        </p:spPr>
        <p:txBody>
          <a:bodyPr>
            <a:noAutofit/>
          </a:bodyPr>
          <a:lstStyle>
            <a:lvl1pPr>
              <a:defRPr sz="3200" b="1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7DF97-69BB-564F-A7B7-09754938C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35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>
                <a:latin typeface="Roboto" charset="0"/>
                <a:ea typeface="Roboto" charset="0"/>
                <a:cs typeface="Roboto" charset="0"/>
              </a:defRPr>
            </a:lvl1pPr>
            <a:lvl2pPr>
              <a:defRPr sz="1400">
                <a:latin typeface="Roboto" charset="0"/>
                <a:ea typeface="Roboto" charset="0"/>
                <a:cs typeface="Roboto" charset="0"/>
              </a:defRPr>
            </a:lvl2pPr>
            <a:lvl3pPr>
              <a:defRPr sz="1400">
                <a:latin typeface="Roboto" charset="0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1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9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7" y="777875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7" y="6078543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5" y="309567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600" y="3922718"/>
            <a:ext cx="8538766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3" y="6505575"/>
            <a:ext cx="5666714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3" y="6261100"/>
            <a:ext cx="5666714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130083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4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9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gi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66132"/>
            <a:ext cx="10046208" cy="105356"/>
          </a:xfrm>
          <a:prstGeom prst="rect">
            <a:avLst/>
          </a:prstGeom>
          <a:solidFill>
            <a:srgbClr val="3F7B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349345" y="6040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E5F630-9D31-0A42-AA7A-D5F6CF4A9B9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6" r:id="rId2"/>
    <p:sldLayoutId id="214748368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66132"/>
            <a:ext cx="10046208" cy="105356"/>
          </a:xfrm>
          <a:prstGeom prst="rect">
            <a:avLst/>
          </a:prstGeom>
          <a:solidFill>
            <a:srgbClr val="3F7B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349345" y="6040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E5F630-9D31-0A42-AA7A-D5F6CF4A9B9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6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" y="1263650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758101" y="1263650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7"/>
            <a:ext cx="852500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6" y="1263651"/>
            <a:ext cx="8523288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84477" y="777875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84477" y="6078543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1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263651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58100" y="1263651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4"/>
            <a:ext cx="8525009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7" y="1263652"/>
            <a:ext cx="8523289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pic>
        <p:nvPicPr>
          <p:cNvPr id="7176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95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Arial" pitchFamily="-108" charset="0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263651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58100" y="1263651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4"/>
            <a:ext cx="8525009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7" y="1263652"/>
            <a:ext cx="8523289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7176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9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Arial" pitchFamily="-108" charset="0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s2-01N-csc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2213642"/>
            <a:ext cx="9906000" cy="231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ko-KR" sz="3600" b="1" dirty="0">
                <a:solidFill>
                  <a:srgbClr val="AB4A3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Budget Preparation</a:t>
            </a:r>
            <a:endParaRPr kumimoji="0" lang="en-US" altLang="ko-KR" sz="3600" b="1" i="0" u="none" strike="noStrike" kern="1200" cap="none" spc="0" normalizeH="0" baseline="0" noProof="0" dirty="0">
              <a:ln>
                <a:noFill/>
              </a:ln>
              <a:solidFill>
                <a:srgbClr val="AB4A3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  <a:p>
            <a:pPr lvl="0" algn="ctr">
              <a:defRPr/>
            </a:pPr>
            <a:r>
              <a:rPr lang="en-US" altLang="ko-KR" sz="3200" b="1" dirty="0">
                <a:solidFill>
                  <a:prstClr val="black"/>
                </a:solidFill>
              </a:rPr>
              <a:t>Ms. Tunnie Srisakulchairak</a:t>
            </a:r>
            <a:r>
              <a:rPr kumimoji="0" lang="en-US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34" charset="-127"/>
              </a:rPr>
              <a:t>UN Environment</a:t>
            </a:r>
            <a:endParaRPr kumimoji="0" lang="ko-KR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8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7BE2-FD29-4389-8034-62A58481E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253331"/>
            <a:ext cx="8543925" cy="4351338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Contingency</a:t>
            </a:r>
            <a:r>
              <a:rPr lang="en-US" sz="2800" dirty="0">
                <a:solidFill>
                  <a:srgbClr val="FF0000"/>
                </a:solidFill>
              </a:rPr>
              <a:t> – 5% (cannot be reprogrammed)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Delivery partner fee </a:t>
            </a:r>
            <a:r>
              <a:rPr lang="en-US" sz="2800" dirty="0">
                <a:solidFill>
                  <a:srgbClr val="FF0000"/>
                </a:solidFill>
              </a:rPr>
              <a:t>– up to 8.5% (calculated on the total budget (total activity + PMC + Contingency)</a:t>
            </a:r>
          </a:p>
        </p:txBody>
      </p:sp>
    </p:spTree>
    <p:extLst>
      <p:ext uri="{BB962C8B-B14F-4D97-AF65-F5344CB8AC3E}">
        <p14:creationId xmlns:p14="http://schemas.microsoft.com/office/powerpoint/2010/main" val="30441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EA759-BFB7-4033-9D4E-337F47690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196281"/>
            <a:ext cx="8543925" cy="3535462"/>
          </a:xfrm>
        </p:spPr>
        <p:txBody>
          <a:bodyPr/>
          <a:lstStyle/>
          <a:p>
            <a:r>
              <a:rPr lang="en-US" sz="2000" b="1" dirty="0">
                <a:solidFill>
                  <a:srgbClr val="FF0000"/>
                </a:solidFill>
              </a:rPr>
              <a:t>Co-funding/Co-financing </a:t>
            </a:r>
            <a:r>
              <a:rPr lang="en-US" sz="2000" dirty="0">
                <a:solidFill>
                  <a:srgbClr val="FF0000"/>
                </a:solidFill>
              </a:rPr>
              <a:t>: ‘resources that are additional to the GEF grant and that are provided by the GEF Partner Agency itself and/or by other non-GEF sources that support the implementation of the GEF-financed project and the achievement of its objectives’.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In-kind contribution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3963A1-1FB4-4F5D-88D7-FF4820B74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79192"/>
              </p:ext>
            </p:extLst>
          </p:nvPr>
        </p:nvGraphicFramePr>
        <p:xfrm>
          <a:off x="681039" y="3031067"/>
          <a:ext cx="8629054" cy="2754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7547">
                  <a:extLst>
                    <a:ext uri="{9D8B030D-6E8A-4147-A177-3AD203B41FA5}">
                      <a16:colId xmlns:a16="http://schemas.microsoft.com/office/drawing/2014/main" val="2171099500"/>
                    </a:ext>
                  </a:extLst>
                </a:gridCol>
                <a:gridCol w="1161603">
                  <a:extLst>
                    <a:ext uri="{9D8B030D-6E8A-4147-A177-3AD203B41FA5}">
                      <a16:colId xmlns:a16="http://schemas.microsoft.com/office/drawing/2014/main" val="4158141329"/>
                    </a:ext>
                  </a:extLst>
                </a:gridCol>
                <a:gridCol w="1327547">
                  <a:extLst>
                    <a:ext uri="{9D8B030D-6E8A-4147-A177-3AD203B41FA5}">
                      <a16:colId xmlns:a16="http://schemas.microsoft.com/office/drawing/2014/main" val="2700145401"/>
                    </a:ext>
                  </a:extLst>
                </a:gridCol>
                <a:gridCol w="1244575">
                  <a:extLst>
                    <a:ext uri="{9D8B030D-6E8A-4147-A177-3AD203B41FA5}">
                      <a16:colId xmlns:a16="http://schemas.microsoft.com/office/drawing/2014/main" val="48784528"/>
                    </a:ext>
                  </a:extLst>
                </a:gridCol>
                <a:gridCol w="912688">
                  <a:extLst>
                    <a:ext uri="{9D8B030D-6E8A-4147-A177-3AD203B41FA5}">
                      <a16:colId xmlns:a16="http://schemas.microsoft.com/office/drawing/2014/main" val="429163602"/>
                    </a:ext>
                  </a:extLst>
                </a:gridCol>
                <a:gridCol w="1078632">
                  <a:extLst>
                    <a:ext uri="{9D8B030D-6E8A-4147-A177-3AD203B41FA5}">
                      <a16:colId xmlns:a16="http://schemas.microsoft.com/office/drawing/2014/main" val="277246799"/>
                    </a:ext>
                  </a:extLst>
                </a:gridCol>
                <a:gridCol w="1576462">
                  <a:extLst>
                    <a:ext uri="{9D8B030D-6E8A-4147-A177-3AD203B41FA5}">
                      <a16:colId xmlns:a16="http://schemas.microsoft.com/office/drawing/2014/main" val="495968820"/>
                    </a:ext>
                  </a:extLst>
                </a:gridCol>
              </a:tblGrid>
              <a:tr h="4928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Financial Instrument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Amount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Currency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en-GB" sz="800">
                          <a:effectLst/>
                        </a:rPr>
                        <a:t>Name of Institution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Tenor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Pricing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Seniority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extLst>
                  <a:ext uri="{0D108BD9-81ED-4DB2-BD59-A6C34878D82A}">
                    <a16:rowId xmlns:a16="http://schemas.microsoft.com/office/drawing/2014/main" val="1262960128"/>
                  </a:ext>
                </a:extLst>
              </a:tr>
              <a:tr h="1714807">
                <a:tc>
                  <a:txBody>
                    <a:bodyPr/>
                    <a:lstStyle/>
                    <a:p>
                      <a:pPr marL="0" marR="160020" indent="15303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</a:endParaRPr>
                    </a:p>
                    <a:p>
                      <a:pPr marL="0" marR="160020" indent="15303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</a:endParaRPr>
                    </a:p>
                    <a:p>
                      <a:pPr marL="0" marR="160020" indent="15303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</a:endParaRPr>
                    </a:p>
                    <a:p>
                      <a:pPr marL="0" marR="160020" indent="15303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……………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……………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……………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……………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</a:endParaRPr>
                    </a:p>
                    <a:p>
                      <a:pPr marL="74930" marR="0" indent="-7493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</a:rPr>
                        <a:t>Options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indent="-1143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31520" algn="l"/>
                        </a:tabLst>
                      </a:pPr>
                      <a:r>
                        <a:rPr lang="en-GB" sz="800">
                          <a:effectLst/>
                        </a:rPr>
                        <a:t>………………</a:t>
                      </a:r>
                      <a:endParaRPr lang="en-US" sz="900">
                        <a:effectLst/>
                      </a:endParaRPr>
                    </a:p>
                    <a:p>
                      <a:pPr marL="0" marR="0" indent="-1143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31520" algn="l"/>
                        </a:tabLst>
                      </a:pPr>
                      <a:r>
                        <a:rPr lang="en-GB" sz="800">
                          <a:effectLst/>
                        </a:rPr>
                        <a:t>………………</a:t>
                      </a:r>
                      <a:endParaRPr lang="en-US" sz="900">
                        <a:effectLst/>
                      </a:endParaRPr>
                    </a:p>
                    <a:p>
                      <a:pPr marL="0" marR="0" indent="-1143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31520" algn="l"/>
                        </a:tabLst>
                      </a:pPr>
                      <a:r>
                        <a:rPr lang="en-GB" sz="800">
                          <a:effectLst/>
                        </a:rPr>
                        <a:t>………………</a:t>
                      </a:r>
                      <a:endParaRPr lang="en-US" sz="900">
                        <a:effectLst/>
                      </a:endParaRPr>
                    </a:p>
                    <a:p>
                      <a:pPr marL="0" marR="0" indent="-1143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31520" algn="l"/>
                        </a:tabLst>
                      </a:pPr>
                      <a:r>
                        <a:rPr lang="en-GB" sz="800">
                          <a:effectLst/>
                        </a:rPr>
                        <a:t>………………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700">
                          <a:effectLst/>
                        </a:rPr>
                        <a:t>(  )  years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700">
                          <a:effectLst/>
                        </a:rPr>
                        <a:t>(  )  years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700">
                          <a:effectLst/>
                        </a:rPr>
                        <a:t>(   ) % </a:t>
                      </a:r>
                      <a:endParaRPr lang="en-US" sz="9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700">
                          <a:effectLst/>
                        </a:rPr>
                        <a:t>(   ) % </a:t>
                      </a:r>
                      <a:endParaRPr lang="en-US" sz="9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700">
                          <a:effectLst/>
                        </a:rPr>
                        <a:t>(   ) % IRR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>
                          <a:effectLst/>
                        </a:rPr>
                        <a:t>Options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>
                          <a:effectLst/>
                        </a:rPr>
                        <a:t>Options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>
                          <a:effectLst/>
                        </a:rPr>
                        <a:t>Options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>
                          <a:effectLst/>
                        </a:rPr>
                        <a:t>Options</a:t>
                      </a:r>
                      <a:endParaRPr lang="en-US" sz="9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extLst>
                  <a:ext uri="{0D108BD9-81ED-4DB2-BD59-A6C34878D82A}">
                    <a16:rowId xmlns:a16="http://schemas.microsoft.com/office/drawing/2014/main" val="3899466023"/>
                  </a:ext>
                </a:extLst>
              </a:tr>
              <a:tr h="288280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31520" algn="l"/>
                        </a:tabLst>
                      </a:pPr>
                      <a:r>
                        <a:rPr lang="en-GB" sz="800">
                          <a:effectLst/>
                        </a:rPr>
                        <a:t>Lead financing institution: ………………………</a:t>
                      </a:r>
                      <a:endParaRPr lang="en-US" sz="9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961824"/>
                  </a:ext>
                </a:extLst>
              </a:tr>
              <a:tr h="258523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  <a:tabLst>
                          <a:tab pos="731520" algn="l"/>
                        </a:tabLst>
                      </a:pPr>
                      <a:r>
                        <a:rPr lang="en-GB" sz="700" dirty="0">
                          <a:effectLst/>
                        </a:rPr>
                        <a:t>* Please provide a confirmation letter or a letter of commitment in section I issued by the co-financing institution.</a:t>
                      </a:r>
                      <a:endParaRPr lang="en-US" sz="9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Cordia New" panose="020B0304020202020204" pitchFamily="34" charset="-34"/>
                      </a:endParaRPr>
                    </a:p>
                  </a:txBody>
                  <a:tcPr marL="55721" marR="5572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6327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2C8AF70-3FCC-47E5-A0DD-DA9EE7B8E1F7}"/>
              </a:ext>
            </a:extLst>
          </p:cNvPr>
          <p:cNvSpPr txBox="1"/>
          <p:nvPr/>
        </p:nvSpPr>
        <p:spPr>
          <a:xfrm>
            <a:off x="766167" y="5785546"/>
            <a:ext cx="2252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Source: GCF template</a:t>
            </a:r>
          </a:p>
        </p:txBody>
      </p:sp>
    </p:spTree>
    <p:extLst>
      <p:ext uri="{BB962C8B-B14F-4D97-AF65-F5344CB8AC3E}">
        <p14:creationId xmlns:p14="http://schemas.microsoft.com/office/powerpoint/2010/main" val="286982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C7FF5-6C21-44D4-9090-BFD8BC0EA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u="sng" dirty="0">
                <a:hlinkClick r:id="rId2"/>
              </a:rPr>
              <a:t>https://www.youtube.com/watch?v=Vs2-01N-csc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582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9D938-16F6-45F1-8C77-1864934E9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Britannic Bold" panose="020B0903060703020204" pitchFamily="34" charset="0"/>
              </a:rPr>
              <a:t>What is budget?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CC593-8904-4FE8-A64E-7AFAF8A4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679601"/>
            <a:ext cx="8543925" cy="121374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00B0F0"/>
                </a:solidFill>
                <a:latin typeface="Britannic Bold" panose="020B0903060703020204" pitchFamily="34" charset="0"/>
              </a:rPr>
              <a:t> total “projected” cost to complete/achieve a project during a specific period of time with specific results. 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Britannic Bold" panose="020B0903060703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Britannic Bold" panose="020B0903060703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Britannic Bold" panose="020B0903060703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Britannic Bold" panose="020B0903060703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Britannic Bold" panose="020B0903060703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9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A82B0-38F5-4E72-BF20-5FE765974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  <a:latin typeface="Britannic Bold" panose="020B0903060703020204" pitchFamily="34" charset="0"/>
              </a:rPr>
              <a:t>Items in the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9A409-3DE6-4805-BDAB-F58F292C4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126257"/>
            <a:ext cx="7522368" cy="241187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B0F0"/>
                </a:solidFill>
                <a:latin typeface="Britannic Bold" panose="020B0903060703020204" pitchFamily="34" charset="0"/>
              </a:rPr>
              <a:t>Project Management Cost</a:t>
            </a:r>
          </a:p>
          <a:p>
            <a:r>
              <a:rPr lang="en-US" sz="2800" dirty="0">
                <a:solidFill>
                  <a:srgbClr val="00B0F0"/>
                </a:solidFill>
                <a:latin typeface="Britannic Bold" panose="020B0903060703020204" pitchFamily="34" charset="0"/>
              </a:rPr>
              <a:t>Project Activity</a:t>
            </a:r>
          </a:p>
          <a:p>
            <a:r>
              <a:rPr lang="en-US" sz="2800" dirty="0">
                <a:solidFill>
                  <a:srgbClr val="00B0F0"/>
                </a:solidFill>
                <a:latin typeface="Britannic Bold" panose="020B0903060703020204" pitchFamily="34" charset="0"/>
              </a:rPr>
              <a:t>Budget Notes</a:t>
            </a:r>
          </a:p>
        </p:txBody>
      </p:sp>
    </p:spTree>
    <p:extLst>
      <p:ext uri="{BB962C8B-B14F-4D97-AF65-F5344CB8AC3E}">
        <p14:creationId xmlns:p14="http://schemas.microsoft.com/office/powerpoint/2010/main" val="229583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46C7-D737-4AAE-9BFE-02B67BC4A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651000"/>
            <a:ext cx="8543925" cy="3556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  <a:latin typeface="Britannic Bold" panose="020B0903060703020204" pitchFamily="34" charset="0"/>
              </a:rPr>
              <a:t>Project Management Cost</a:t>
            </a:r>
            <a:br>
              <a:rPr lang="en-US" dirty="0">
                <a:solidFill>
                  <a:srgbClr val="00B0F0"/>
                </a:solidFill>
                <a:latin typeface="Britannic Bold" panose="020B0903060703020204" pitchFamily="34" charset="0"/>
              </a:rPr>
            </a:br>
            <a:r>
              <a:rPr lang="en-US" dirty="0">
                <a:solidFill>
                  <a:srgbClr val="00B0F0"/>
                </a:solidFill>
                <a:latin typeface="Britannic Bold" panose="020B0903060703020204" pitchFamily="34" charset="0"/>
              </a:rPr>
              <a:t>(PMC)</a:t>
            </a:r>
            <a:br>
              <a:rPr lang="en-US" dirty="0">
                <a:solidFill>
                  <a:srgbClr val="00B0F0"/>
                </a:solidFill>
                <a:latin typeface="Britannic Bold" panose="020B0903060703020204" pitchFamily="34" charset="0"/>
              </a:rPr>
            </a:br>
            <a:br>
              <a:rPr lang="en-US" dirty="0"/>
            </a:br>
            <a:br>
              <a:rPr lang="en-US" dirty="0"/>
            </a:br>
            <a:r>
              <a:rPr lang="en-US" sz="2400" dirty="0"/>
              <a:t>up to 7.5% of the total budget + contingency</a:t>
            </a:r>
            <a:endParaRPr lang="en-US" sz="1625" dirty="0"/>
          </a:p>
        </p:txBody>
      </p:sp>
    </p:spTree>
    <p:extLst>
      <p:ext uri="{BB962C8B-B14F-4D97-AF65-F5344CB8AC3E}">
        <p14:creationId xmlns:p14="http://schemas.microsoft.com/office/powerpoint/2010/main" val="145696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1A4AC-E1E6-488B-92FD-F8D8CCC3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Britannic Bold" panose="020B0903060703020204" pitchFamily="34" charset="0"/>
              </a:rPr>
              <a:t>Personnel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BAE58-4D76-4F89-B7BA-671E72453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Project staff – monthly and full time basis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Coordinator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Technical specialists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Administrative and fund manager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Assistant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Local consultant – daily/monthly/by outputs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Resource persons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Develop technical reports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International consultant - daily/monthly/by outputs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1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2E76F-053B-4EB2-9D6B-78DE5AF5A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305" y="365125"/>
            <a:ext cx="4271962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Britannic Bold" panose="020B0903060703020204" pitchFamily="34" charset="0"/>
              </a:rPr>
              <a:t>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6237B-19BB-4CE3-AA0C-D39FB3A47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9985" y="1903412"/>
            <a:ext cx="5906029" cy="305117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Office supplies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IT equipment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Travel – local &amp; international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Printing &amp; communications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Audit fees and M&amp;E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Office Rent</a:t>
            </a:r>
          </a:p>
        </p:txBody>
      </p:sp>
    </p:spTree>
    <p:extLst>
      <p:ext uri="{BB962C8B-B14F-4D97-AF65-F5344CB8AC3E}">
        <p14:creationId xmlns:p14="http://schemas.microsoft.com/office/powerpoint/2010/main" val="405749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46C7-D737-4AAE-9BFE-02B67BC4A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5" y="3238104"/>
            <a:ext cx="8543925" cy="10770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Britannic Bold" panose="020B0903060703020204" pitchFamily="34" charset="0"/>
              </a:rPr>
              <a:t>Project Activity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3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740F2-FC3E-407C-8014-0498CB16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Britannic Bold" panose="020B0903060703020204" pitchFamily="34" charset="0"/>
              </a:rPr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2D7E5-196B-4199-8FEA-3F237126B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Organization of workshops/trainings/consultations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Meeting room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Related meals and coffee breaks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Meeting per-</a:t>
            </a:r>
            <a:r>
              <a:rPr lang="en-US" sz="2400" dirty="0" err="1">
                <a:solidFill>
                  <a:srgbClr val="FF0000"/>
                </a:solidFill>
              </a:rPr>
              <a:t>dium</a:t>
            </a:r>
            <a:r>
              <a:rPr lang="en-US" sz="2400" dirty="0">
                <a:solidFill>
                  <a:srgbClr val="FF0000"/>
                </a:solidFill>
              </a:rPr>
              <a:t>/DSA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Development of technical/policy reports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Data Collection and research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Contractual services 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companies/firms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Research </a:t>
            </a:r>
            <a:r>
              <a:rPr lang="en-US" sz="2400" dirty="0" err="1">
                <a:solidFill>
                  <a:srgbClr val="FF0000"/>
                </a:solidFill>
              </a:rPr>
              <a:t>centres</a:t>
            </a:r>
            <a:r>
              <a:rPr lang="en-US" sz="2400" dirty="0">
                <a:solidFill>
                  <a:srgbClr val="FF0000"/>
                </a:solidFill>
              </a:rPr>
              <a:t>/universities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6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D419-E2B5-4552-A055-BB2C5E04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483545"/>
            <a:ext cx="8543925" cy="107702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B0F0"/>
                </a:solidFill>
                <a:latin typeface="Britannic Bold" panose="020B0903060703020204" pitchFamily="34" charset="0"/>
              </a:rPr>
              <a:t>Budget notes</a:t>
            </a:r>
          </a:p>
        </p:txBody>
      </p:sp>
    </p:spTree>
    <p:extLst>
      <p:ext uri="{BB962C8B-B14F-4D97-AF65-F5344CB8AC3E}">
        <p14:creationId xmlns:p14="http://schemas.microsoft.com/office/powerpoint/2010/main" val="111697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 cmpd="sng">
          <a:solidFill>
            <a:schemeClr val="accent6">
              <a:lumMod val="75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bg1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UNFCCC_Master 70pt title">
  <a:themeElements>
    <a:clrScheme name="Custom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0070C0"/>
      </a:hlink>
      <a:folHlink>
        <a:srgbClr val="0070C0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318</Words>
  <Application>Microsoft Office PowerPoint</Application>
  <PresentationFormat>A4 Paper (210x297 mm)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7" baseType="lpstr">
      <vt:lpstr>맑은 고딕</vt:lpstr>
      <vt:lpstr>MS Mincho</vt:lpstr>
      <vt:lpstr>ＭＳ Ｐゴシック</vt:lpstr>
      <vt:lpstr>Arial</vt:lpstr>
      <vt:lpstr>Bebas Neue</vt:lpstr>
      <vt:lpstr>Britannic Bold</vt:lpstr>
      <vt:lpstr>Calibri</vt:lpstr>
      <vt:lpstr>Cambria</vt:lpstr>
      <vt:lpstr>Cordia New</vt:lpstr>
      <vt:lpstr>Roboto</vt:lpstr>
      <vt:lpstr>1_Custom Design</vt:lpstr>
      <vt:lpstr>2_Custom Design</vt:lpstr>
      <vt:lpstr>UNFCCC_Master 70pt title</vt:lpstr>
      <vt:lpstr>3_UNFCCC_Master 70pt title</vt:lpstr>
      <vt:lpstr>4_UNFCCC_Master 70pt title</vt:lpstr>
      <vt:lpstr>PowerPoint Presentation</vt:lpstr>
      <vt:lpstr>What is budget?</vt:lpstr>
      <vt:lpstr>Items in the budget</vt:lpstr>
      <vt:lpstr>Project Management Cost (PMC)   up to 7.5% of the total budget + contingency</vt:lpstr>
      <vt:lpstr>Personnel</vt:lpstr>
      <vt:lpstr>Operation</vt:lpstr>
      <vt:lpstr>Project Activity    </vt:lpstr>
      <vt:lpstr>Activities</vt:lpstr>
      <vt:lpstr>Budget notes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Pilar LAGOS</dc:creator>
  <cp:lastModifiedBy>Josefina ASHIPALA</cp:lastModifiedBy>
  <cp:revision>184</cp:revision>
  <cp:lastPrinted>2018-03-01T16:25:09Z</cp:lastPrinted>
  <dcterms:created xsi:type="dcterms:W3CDTF">2017-05-22T09:25:30Z</dcterms:created>
  <dcterms:modified xsi:type="dcterms:W3CDTF">2018-09-27T05:49:53Z</dcterms:modified>
</cp:coreProperties>
</file>