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0" r:id="rId2"/>
    <p:sldMasterId id="2147483714" r:id="rId3"/>
    <p:sldMasterId id="2147483726" r:id="rId4"/>
    <p:sldMasterId id="2147483738" r:id="rId5"/>
  </p:sldMasterIdLst>
  <p:notesMasterIdLst>
    <p:notesMasterId r:id="rId11"/>
  </p:notesMasterIdLst>
  <p:handoutMasterIdLst>
    <p:handoutMasterId r:id="rId12"/>
  </p:handoutMasterIdLst>
  <p:sldIdLst>
    <p:sldId id="465" r:id="rId6"/>
    <p:sldId id="497" r:id="rId7"/>
    <p:sldId id="498" r:id="rId8"/>
    <p:sldId id="499" r:id="rId9"/>
    <p:sldId id="500" r:id="rId10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B6"/>
    <a:srgbClr val="97B92D"/>
    <a:srgbClr val="AB4A30"/>
    <a:srgbClr val="AA4A31"/>
    <a:srgbClr val="3F7BAF"/>
    <a:srgbClr val="AB1500"/>
    <a:srgbClr val="9A47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56" autoAdjust="0"/>
    <p:restoredTop sz="78246" autoAdjust="0"/>
  </p:normalViewPr>
  <p:slideViewPr>
    <p:cSldViewPr snapToGrid="0" snapToObjects="1">
      <p:cViewPr varScale="1">
        <p:scale>
          <a:sx n="57" d="100"/>
          <a:sy n="57" d="100"/>
        </p:scale>
        <p:origin x="136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56"/>
    </p:cViewPr>
  </p:sorterViewPr>
  <p:notesViewPr>
    <p:cSldViewPr snapToGrid="0" snapToObjects="1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4661-C4CB-D64C-ADEB-45627A5B1F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A7CE-BC39-F04E-8907-FFC6760C058E}" type="datetimeFigureOut">
              <a:rPr lang="en-US" smtClean="0"/>
              <a:t>9/27/2018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524CB-7683-804A-B311-2E036748408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B09E-17D9-CD49-A1A4-2E5DFE61A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1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7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1" y="1263651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98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7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90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16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31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05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5" y="309563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20" y="309563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136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9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68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42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16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63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675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058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811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61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0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6" y="309564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599" y="3922715"/>
            <a:ext cx="8538767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2" y="6505575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0000"/>
                </a:solidFill>
                <a:latin typeface="Arial" charset="0"/>
                <a:ea typeface="ＭＳ Ｐゴシック" pitchFamily="-108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2" y="6261100"/>
            <a:ext cx="5666714" cy="179388"/>
          </a:xfrm>
          <a:prstGeom prst="rect">
            <a:avLst/>
          </a:prstGeom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3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34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851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918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112" y="1263652"/>
            <a:ext cx="4179094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37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48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34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1339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1618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2116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444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2104" y="309564"/>
            <a:ext cx="2130822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917" y="309564"/>
            <a:ext cx="622908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01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1400">
                <a:latin typeface="+mn-lt"/>
                <a:ea typeface="Roboto" charset="0"/>
                <a:cs typeface="Roboto" charset="0"/>
              </a:defRPr>
            </a:lvl1pPr>
            <a:lvl2pPr>
              <a:defRPr sz="1400">
                <a:latin typeface="+mj-lt"/>
                <a:ea typeface="Roboto" charset="0"/>
                <a:cs typeface="Roboto" charset="0"/>
              </a:defRPr>
            </a:lvl2pPr>
            <a:lvl3pPr>
              <a:defRPr sz="1400">
                <a:latin typeface="+mj-lt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GB" noProof="0"/>
              <a:t>Click to edit calMaster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51077" y="64828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noProof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81039" y="230376"/>
            <a:ext cx="6561010" cy="530024"/>
          </a:xfr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7DF97-69BB-564F-A7B7-09754938CA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35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Roboto" charset="0"/>
                <a:ea typeface="Roboto" charset="0"/>
                <a:cs typeface="Roboto" charset="0"/>
              </a:defRPr>
            </a:lvl1pPr>
            <a:lvl2pPr>
              <a:defRPr sz="1400">
                <a:latin typeface="Roboto" charset="0"/>
                <a:ea typeface="Roboto" charset="0"/>
                <a:cs typeface="Roboto" charset="0"/>
              </a:defRPr>
            </a:lvl2pPr>
            <a:lvl3pPr>
              <a:defRPr sz="1400">
                <a:latin typeface="Roboto" charset="0"/>
                <a:ea typeface="Roboto" charset="0"/>
                <a:cs typeface="Roboto" charset="0"/>
              </a:defRPr>
            </a:lvl3pPr>
            <a:lvl4pPr>
              <a:defRPr sz="1400">
                <a:latin typeface="Roboto" charset="0"/>
                <a:ea typeface="Roboto" charset="0"/>
                <a:cs typeface="Roboto" charset="0"/>
              </a:defRPr>
            </a:lvl4pPr>
            <a:lvl5pPr>
              <a:defRPr sz="14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735-B335-4F41-81F9-9BF8B1611608}" type="datetimeFigureOut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4"/>
            <a:ext cx="9906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05" y="309567"/>
            <a:ext cx="852156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9321" y="2205038"/>
            <a:ext cx="8538765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7600" y="3922718"/>
            <a:ext cx="8538766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546213" y="6505575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46213" y="6261100"/>
            <a:ext cx="5666714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130083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4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09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gi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6" r:id="rId2"/>
    <p:sldLayoutId id="214748368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9735-B335-4F41-81F9-9BF8B161160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5E12-CB43-F549-AB13-A93CEA3B9B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66132"/>
            <a:ext cx="10046208" cy="105356"/>
          </a:xfrm>
          <a:prstGeom prst="rect">
            <a:avLst/>
          </a:prstGeom>
          <a:solidFill>
            <a:srgbClr val="3F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349345" y="6040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E5F630-9D31-0A42-AA7A-D5F6CF4A9B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3682" y="269458"/>
            <a:ext cx="1568525" cy="45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Roboto" charset="0"/>
          <a:ea typeface="Roboto" charset="0"/>
          <a:cs typeface="Robot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1263650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758101" y="1263650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7"/>
            <a:ext cx="852500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6" y="1263651"/>
            <a:ext cx="8523288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84477" y="777875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84477" y="6078543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1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63651"/>
            <a:ext cx="147902" cy="4325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58100" y="1263651"/>
            <a:ext cx="147902" cy="43259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7918" y="309564"/>
            <a:ext cx="8525009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917" y="1263652"/>
            <a:ext cx="8523289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478" y="777876"/>
            <a:ext cx="8531887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684478" y="6078540"/>
            <a:ext cx="8531887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7176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70719" y="6105525"/>
            <a:ext cx="70339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Arial" pitchFamily="-108" charset="0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ea typeface="Arial" pitchFamily="-108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Arial" pitchFamily="-108" charset="0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213642"/>
            <a:ext cx="9906000" cy="318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ko-KR" sz="3600" b="1" dirty="0">
                <a:solidFill>
                  <a:srgbClr val="AB4A3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LOGICAL FRAMEWORK – </a:t>
            </a:r>
            <a:br>
              <a:rPr lang="en-US" altLang="ko-KR" sz="3600" b="1" dirty="0">
                <a:solidFill>
                  <a:srgbClr val="AB4A3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sz="3600" b="1" dirty="0">
                <a:solidFill>
                  <a:srgbClr val="AB4A3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Activities design</a:t>
            </a:r>
            <a:endParaRPr kumimoji="0" lang="en-US" altLang="ko-KR" sz="3600" b="1" i="0" u="none" strike="noStrike" kern="1200" cap="none" spc="0" normalizeH="0" baseline="0" noProof="0" dirty="0">
              <a:ln>
                <a:noFill/>
              </a:ln>
              <a:solidFill>
                <a:srgbClr val="AB4A3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  <a:p>
            <a:pPr lvl="0" algn="ctr">
              <a:defRPr/>
            </a:pPr>
            <a:r>
              <a:rPr lang="en-US" altLang="ko-KR" sz="3200" b="1" dirty="0">
                <a:solidFill>
                  <a:prstClr val="black"/>
                </a:solidFill>
              </a:rPr>
              <a:t>Ms. Lucy Naydenova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</a:p>
          <a:p>
            <a:pPr algn="ctr">
              <a:defRPr/>
            </a:pPr>
            <a:r>
              <a:rPr lang="en-US" sz="2400" dirty="0"/>
              <a:t>Project Manager NAP-GSP support to LDCs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UN Environment</a:t>
            </a:r>
            <a:endParaRPr kumimoji="0" lang="ko-KR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3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9"/>
            <a:ext cx="8686800" cy="4708525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Component</a:t>
            </a:r>
            <a:r>
              <a:rPr lang="en-US" sz="2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 label for a cluster of measures to achieve the vision</a:t>
            </a:r>
          </a:p>
          <a:p>
            <a:pPr>
              <a:buNone/>
            </a:pPr>
            <a:endParaRPr lang="en-US" sz="2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en-US" sz="2800" b="1" u="sng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Outcome</a:t>
            </a:r>
            <a:r>
              <a:rPr lang="en-US" sz="2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 what must be in place?</a:t>
            </a:r>
          </a:p>
          <a:p>
            <a:endParaRPr lang="en-US" sz="2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en-US" sz="2800" b="1" u="sng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Outputs</a:t>
            </a:r>
            <a:r>
              <a:rPr lang="en-US" sz="2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- interventions/deliverables </a:t>
            </a:r>
          </a:p>
          <a:p>
            <a:endParaRPr lang="en-US" sz="2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en-US" sz="2800" b="1" u="sng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Activities</a:t>
            </a:r>
            <a:r>
              <a:rPr lang="en-US" sz="2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– steps to take</a:t>
            </a:r>
          </a:p>
          <a:p>
            <a:endParaRPr lang="en-US" sz="4400" b="1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51DC2E7-85E7-4847-9FD3-D6073B1BBC27}"/>
              </a:ext>
            </a:extLst>
          </p:cNvPr>
          <p:cNvSpPr txBox="1">
            <a:spLocks/>
          </p:cNvSpPr>
          <p:nvPr/>
        </p:nvSpPr>
        <p:spPr>
          <a:xfrm>
            <a:off x="681039" y="230376"/>
            <a:ext cx="6561010" cy="530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GB" b="1" dirty="0">
                <a:solidFill>
                  <a:srgbClr val="9A4733"/>
                </a:solidFill>
              </a:rPr>
              <a:t>Terminology Refresher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34" y="823163"/>
            <a:ext cx="8950732" cy="59778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1.1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Enhanced capacity of Community X to mitigate climate change risks</a:t>
            </a:r>
          </a:p>
          <a:p>
            <a:pPr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94" dirty="0">
                <a:solidFill>
                  <a:srgbClr val="FF0000"/>
                </a:solidFill>
              </a:rPr>
              <a:t>1.1.1</a:t>
            </a:r>
            <a:r>
              <a:rPr lang="en-US" sz="3294" dirty="0">
                <a:solidFill>
                  <a:srgbClr val="FF6600"/>
                </a:solidFill>
              </a:rPr>
              <a:t> Awareness-raising campaign conducted</a:t>
            </a:r>
          </a:p>
          <a:p>
            <a:pPr lvl="2">
              <a:buNone/>
            </a:pPr>
            <a:r>
              <a:rPr lang="en-US" sz="3294" dirty="0">
                <a:solidFill>
                  <a:srgbClr val="FF6600"/>
                </a:solidFill>
              </a:rPr>
              <a:t>1.1.1.1</a:t>
            </a:r>
            <a:r>
              <a:rPr lang="en-US" sz="3294" dirty="0"/>
              <a:t>  Develop one leaflet…</a:t>
            </a:r>
          </a:p>
          <a:p>
            <a:pPr lvl="2">
              <a:buNone/>
            </a:pPr>
            <a:r>
              <a:rPr lang="en-US" sz="3294" dirty="0">
                <a:solidFill>
                  <a:srgbClr val="FF6600"/>
                </a:solidFill>
              </a:rPr>
              <a:t>1.1.1.2 </a:t>
            </a:r>
            <a:r>
              <a:rPr lang="en-US" sz="3294" dirty="0"/>
              <a:t> Deliver 3 radio-transmissions... </a:t>
            </a:r>
          </a:p>
          <a:p>
            <a:pPr lvl="2">
              <a:buNone/>
            </a:pPr>
            <a:endParaRPr lang="en-US" sz="3294" b="1" dirty="0"/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1.1.2 Early-warning App developed and disseminated</a:t>
            </a:r>
          </a:p>
          <a:p>
            <a:pPr lvl="2">
              <a:buNone/>
            </a:pPr>
            <a:r>
              <a:rPr lang="en-US" sz="3294" dirty="0">
                <a:solidFill>
                  <a:srgbClr val="FF6600"/>
                </a:solidFill>
              </a:rPr>
              <a:t>1.1.2.1</a:t>
            </a:r>
            <a:r>
              <a:rPr lang="en-US" sz="3294" dirty="0"/>
              <a:t> Develop an Early-Warning App connected to local weather stations..</a:t>
            </a:r>
          </a:p>
          <a:p>
            <a:pPr lvl="2">
              <a:buNone/>
            </a:pPr>
            <a:r>
              <a:rPr lang="en-US" sz="3294" dirty="0">
                <a:solidFill>
                  <a:srgbClr val="FF6600"/>
                </a:solidFill>
              </a:rPr>
              <a:t>1.1.2.2</a:t>
            </a:r>
            <a:r>
              <a:rPr lang="en-US" sz="3294" dirty="0"/>
              <a:t> Install 10 billboards along main roads to promote App..</a:t>
            </a:r>
          </a:p>
          <a:p>
            <a:pPr lvl="2"/>
            <a:endParaRPr lang="en-US" b="1" dirty="0"/>
          </a:p>
          <a:p>
            <a:endParaRPr lang="en-US" sz="3600" b="1" dirty="0"/>
          </a:p>
          <a:p>
            <a:endParaRPr lang="en-US" sz="4400" b="1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15C50A2-C670-4F45-88CE-1C94DF754156}"/>
              </a:ext>
            </a:extLst>
          </p:cNvPr>
          <p:cNvSpPr txBox="1">
            <a:spLocks/>
          </p:cNvSpPr>
          <p:nvPr/>
        </p:nvSpPr>
        <p:spPr>
          <a:xfrm>
            <a:off x="477634" y="230376"/>
            <a:ext cx="7586134" cy="531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GB" b="1" dirty="0">
                <a:solidFill>
                  <a:srgbClr val="9A4733"/>
                </a:solidFill>
              </a:rPr>
              <a:t>1. Resilience strengthening at community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1253331"/>
            <a:ext cx="8543925" cy="4351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u="sng" dirty="0"/>
              <a:t>1.1.1.1 Develop one leaflet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Task allocation: </a:t>
            </a:r>
          </a:p>
          <a:p>
            <a:pPr lvl="1"/>
            <a:r>
              <a:rPr lang="en-US" sz="2800" dirty="0"/>
              <a:t>Communication advisor, national consultant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Partners:</a:t>
            </a:r>
          </a:p>
          <a:p>
            <a:pPr lvl="1"/>
            <a:r>
              <a:rPr lang="en-US" sz="2800" dirty="0"/>
              <a:t>Ministry of Education</a:t>
            </a:r>
          </a:p>
          <a:p>
            <a:pPr marL="457200" lvl="1" indent="0"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Deadline:</a:t>
            </a:r>
          </a:p>
          <a:p>
            <a:pPr lvl="1"/>
            <a:r>
              <a:rPr lang="en-US" sz="2800" dirty="0"/>
              <a:t>Q4 Year 1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BD1705D-DB9C-4160-ABFB-A494DBC6C827}"/>
              </a:ext>
            </a:extLst>
          </p:cNvPr>
          <p:cNvSpPr txBox="1">
            <a:spLocks/>
          </p:cNvSpPr>
          <p:nvPr/>
        </p:nvSpPr>
        <p:spPr>
          <a:xfrm>
            <a:off x="681039" y="230376"/>
            <a:ext cx="6561010" cy="530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GB" b="1" dirty="0">
                <a:solidFill>
                  <a:srgbClr val="9A4733"/>
                </a:solidFill>
              </a:rPr>
              <a:t>Task Allocation, Partners - Deadlines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C39CCD1-D277-43CE-A594-746C34B141C6}"/>
              </a:ext>
            </a:extLst>
          </p:cNvPr>
          <p:cNvSpPr txBox="1">
            <a:spLocks/>
          </p:cNvSpPr>
          <p:nvPr/>
        </p:nvSpPr>
        <p:spPr>
          <a:xfrm>
            <a:off x="681039" y="230376"/>
            <a:ext cx="6561010" cy="530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en-GB" b="1" dirty="0">
                <a:solidFill>
                  <a:srgbClr val="9A4733"/>
                </a:solidFill>
              </a:rPr>
              <a:t>Example</a:t>
            </a:r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FB2783C-753E-4ED2-838F-99A1926358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65" b="3965"/>
          <a:stretch/>
        </p:blipFill>
        <p:spPr>
          <a:xfrm>
            <a:off x="698500" y="897466"/>
            <a:ext cx="8509000" cy="50630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mpd="sng">
          <a:solidFill>
            <a:schemeClr val="accent6">
              <a:lumMod val="75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bg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Microsoft Office PowerPoint</Application>
  <PresentationFormat>A4 Paper (210x297 mm)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맑은 고딕</vt:lpstr>
      <vt:lpstr>ＭＳ Ｐゴシック</vt:lpstr>
      <vt:lpstr>Arial</vt:lpstr>
      <vt:lpstr>Bebas Neue</vt:lpstr>
      <vt:lpstr>Calibri</vt:lpstr>
      <vt:lpstr>Roboto</vt:lpstr>
      <vt:lpstr>1_Custom Design</vt:lpstr>
      <vt:lpstr>2_Custom Design</vt:lpstr>
      <vt:lpstr>UNFCCC_Master 70pt title</vt:lpstr>
      <vt:lpstr>3_UNFCCC_Master 70pt title</vt:lpstr>
      <vt:lpstr>4_UNFCCC_Master 70pt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Pilar LAGOS</dc:creator>
  <cp:lastModifiedBy>Josefina ASHIPALA</cp:lastModifiedBy>
  <cp:revision>185</cp:revision>
  <cp:lastPrinted>2018-03-01T16:25:09Z</cp:lastPrinted>
  <dcterms:created xsi:type="dcterms:W3CDTF">2017-05-22T09:25:30Z</dcterms:created>
  <dcterms:modified xsi:type="dcterms:W3CDTF">2018-09-27T12:35:59Z</dcterms:modified>
</cp:coreProperties>
</file>