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0" r:id="rId2"/>
    <p:sldMasterId id="2147483714" r:id="rId3"/>
    <p:sldMasterId id="2147483726" r:id="rId4"/>
    <p:sldMasterId id="2147483738" r:id="rId5"/>
  </p:sldMasterIdLst>
  <p:notesMasterIdLst>
    <p:notesMasterId r:id="rId11"/>
  </p:notesMasterIdLst>
  <p:handoutMasterIdLst>
    <p:handoutMasterId r:id="rId12"/>
  </p:handoutMasterIdLst>
  <p:sldIdLst>
    <p:sldId id="465" r:id="rId6"/>
    <p:sldId id="497" r:id="rId7"/>
    <p:sldId id="498" r:id="rId8"/>
    <p:sldId id="499" r:id="rId9"/>
    <p:sldId id="500" r:id="rId10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AB6"/>
    <a:srgbClr val="97B92D"/>
    <a:srgbClr val="AB4A30"/>
    <a:srgbClr val="AA4A31"/>
    <a:srgbClr val="3F7BAF"/>
    <a:srgbClr val="AB1500"/>
    <a:srgbClr val="9A4733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56" autoAdjust="0"/>
    <p:restoredTop sz="78246" autoAdjust="0"/>
  </p:normalViewPr>
  <p:slideViewPr>
    <p:cSldViewPr snapToGrid="0" snapToObjects="1">
      <p:cViewPr varScale="1">
        <p:scale>
          <a:sx n="57" d="100"/>
          <a:sy n="57" d="100"/>
        </p:scale>
        <p:origin x="1362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256"/>
    </p:cViewPr>
  </p:sorterViewPr>
  <p:notesViewPr>
    <p:cSldViewPr snapToGrid="0" snapToObjects="1">
      <p:cViewPr varScale="1">
        <p:scale>
          <a:sx n="88" d="100"/>
          <a:sy n="88" d="100"/>
        </p:scale>
        <p:origin x="387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94661-C4CB-D64C-ADEB-45627A5B1F9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0A7CE-BC39-F04E-8907-FFC6760C058E}" type="datetimeFigureOut">
              <a:rPr lang="en-US" smtClean="0"/>
              <a:t>9/27/2018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880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524CB-7683-804A-B311-2E036748408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FFB09E-17D9-CD49-A1A4-2E5DFE61A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611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 sz="1400">
                <a:latin typeface="+mn-lt"/>
                <a:ea typeface="Roboto" charset="0"/>
                <a:cs typeface="Roboto" charset="0"/>
              </a:defRPr>
            </a:lvl1pPr>
            <a:lvl2pPr>
              <a:defRPr sz="1400">
                <a:latin typeface="+mj-lt"/>
                <a:ea typeface="Roboto" charset="0"/>
                <a:cs typeface="Roboto" charset="0"/>
              </a:defRPr>
            </a:lvl2pPr>
            <a:lvl3pPr>
              <a:defRPr sz="1400">
                <a:latin typeface="+mj-lt"/>
                <a:ea typeface="Roboto" charset="0"/>
                <a:cs typeface="Roboto" charset="0"/>
              </a:defRPr>
            </a:lvl3pPr>
            <a:lvl4pPr>
              <a:defRPr sz="1400">
                <a:latin typeface="Roboto" charset="0"/>
                <a:ea typeface="Roboto" charset="0"/>
                <a:cs typeface="Roboto" charset="0"/>
              </a:defRPr>
            </a:lvl4pPr>
            <a:lvl5pPr>
              <a:defRPr sz="14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GB" noProof="0"/>
              <a:t>Click to edit calMaster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151077" y="64828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noProof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681039" y="230376"/>
            <a:ext cx="6561010" cy="530024"/>
          </a:xfrm>
        </p:spPr>
        <p:txBody>
          <a:bodyPr>
            <a:noAutofit/>
          </a:bodyPr>
          <a:lstStyle>
            <a:lvl1pPr>
              <a:defRPr sz="3200" b="1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67DF97-69BB-564F-A7B7-09754938CA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63682" y="269458"/>
            <a:ext cx="1568525" cy="45186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917" y="1263651"/>
            <a:ext cx="4179094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111" y="1263651"/>
            <a:ext cx="4179094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989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923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876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0908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3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7168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23149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0052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2105" y="309563"/>
            <a:ext cx="2130822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7920" y="309563"/>
            <a:ext cx="622908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897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262064"/>
            <a:ext cx="9906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684478" y="777876"/>
            <a:ext cx="8531887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800" dirty="0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84478" y="6078540"/>
            <a:ext cx="8531887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800" dirty="0"/>
          </a:p>
        </p:txBody>
      </p:sp>
      <p:pic>
        <p:nvPicPr>
          <p:cNvPr id="7" name="Picture 11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06" y="309564"/>
            <a:ext cx="852156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70719" y="6105525"/>
            <a:ext cx="70339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79321" y="2205038"/>
            <a:ext cx="8538765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77599" y="3922715"/>
            <a:ext cx="8538767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546212" y="6505575"/>
            <a:ext cx="5666714" cy="179388"/>
          </a:xfrm>
          <a:prstGeom prst="rect">
            <a:avLst/>
          </a:prstGeom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rgbClr val="000000"/>
                </a:solidFill>
                <a:latin typeface="Arial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546212" y="6261100"/>
            <a:ext cx="5666714" cy="179388"/>
          </a:xfrm>
          <a:prstGeom prst="rect">
            <a:avLst/>
          </a:prstGeom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solidFill>
                  <a:srgbClr val="000000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31367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49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Bebas Neue" charset="0"/>
                <a:ea typeface="Bebas Neue" charset="0"/>
                <a:cs typeface="Bebas Neue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400">
                <a:latin typeface="Roboto" charset="0"/>
                <a:ea typeface="Roboto" charset="0"/>
                <a:cs typeface="Roboto" charset="0"/>
              </a:defRPr>
            </a:lvl1pPr>
            <a:lvl2pPr>
              <a:defRPr sz="1400">
                <a:latin typeface="Roboto" charset="0"/>
                <a:ea typeface="Roboto" charset="0"/>
                <a:cs typeface="Roboto" charset="0"/>
              </a:defRPr>
            </a:lvl2pPr>
            <a:lvl3pPr>
              <a:defRPr sz="1400">
                <a:latin typeface="Roboto" charset="0"/>
                <a:ea typeface="Roboto" charset="0"/>
                <a:cs typeface="Roboto" charset="0"/>
              </a:defRPr>
            </a:lvl3pPr>
            <a:lvl4pPr>
              <a:defRPr sz="1400">
                <a:latin typeface="Roboto" charset="0"/>
                <a:ea typeface="Roboto" charset="0"/>
                <a:cs typeface="Roboto" charset="0"/>
              </a:defRPr>
            </a:lvl4pPr>
            <a:lvl5pPr>
              <a:defRPr sz="14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735-B335-4F41-81F9-9BF8B1611608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55E12-CB43-F549-AB13-A93CEA3B9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25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56815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918" y="1263652"/>
            <a:ext cx="4179094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112" y="1263652"/>
            <a:ext cx="4179094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2420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8169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9630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26756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50583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38117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616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2104" y="309564"/>
            <a:ext cx="2130822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7917" y="309564"/>
            <a:ext cx="622908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502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262064"/>
            <a:ext cx="9906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684478" y="777876"/>
            <a:ext cx="8531887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84478" y="6078540"/>
            <a:ext cx="8531887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pic>
        <p:nvPicPr>
          <p:cNvPr id="7" name="Picture 11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06" y="309564"/>
            <a:ext cx="852156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70719" y="6105525"/>
            <a:ext cx="70339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79321" y="2205038"/>
            <a:ext cx="8538765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77599" y="3922715"/>
            <a:ext cx="8538767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546212" y="6505575"/>
            <a:ext cx="5666714" cy="179388"/>
          </a:xfrm>
          <a:prstGeom prst="rect">
            <a:avLst/>
          </a:prstGeom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rgbClr val="000000"/>
                </a:solidFill>
                <a:latin typeface="Arial" charset="0"/>
                <a:ea typeface="ＭＳ Ｐゴシック" pitchFamily="-108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de-DE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546212" y="6261100"/>
            <a:ext cx="5666714" cy="179388"/>
          </a:xfrm>
          <a:prstGeom prst="rect">
            <a:avLst/>
          </a:prstGeom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solidFill>
                  <a:srgbClr val="000000"/>
                </a:solidFill>
                <a:latin typeface="Arial" charset="0"/>
                <a:ea typeface="+mn-ea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6325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>
                <a:latin typeface="Bebas Neue" charset="0"/>
                <a:ea typeface="Bebas Neue" charset="0"/>
                <a:cs typeface="Bebas Neue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735-B335-4F41-81F9-9BF8B1611608}" type="datetimeFigureOut">
              <a:rPr lang="en-US" smtClean="0"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55E12-CB43-F549-AB13-A93CEA3B9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5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9348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48516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918" y="1263652"/>
            <a:ext cx="4179094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112" y="1263652"/>
            <a:ext cx="4179094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637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8348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034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13397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71618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32116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9444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2104" y="309564"/>
            <a:ext cx="2130822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7917" y="309564"/>
            <a:ext cx="622908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01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 sz="1400">
                <a:latin typeface="+mn-lt"/>
                <a:ea typeface="Roboto" charset="0"/>
                <a:cs typeface="Roboto" charset="0"/>
              </a:defRPr>
            </a:lvl1pPr>
            <a:lvl2pPr>
              <a:defRPr sz="1400">
                <a:latin typeface="+mj-lt"/>
                <a:ea typeface="Roboto" charset="0"/>
                <a:cs typeface="Roboto" charset="0"/>
              </a:defRPr>
            </a:lvl2pPr>
            <a:lvl3pPr>
              <a:defRPr sz="1400">
                <a:latin typeface="+mj-lt"/>
                <a:ea typeface="Roboto" charset="0"/>
                <a:cs typeface="Roboto" charset="0"/>
              </a:defRPr>
            </a:lvl3pPr>
            <a:lvl4pPr>
              <a:defRPr sz="1400">
                <a:latin typeface="Roboto" charset="0"/>
                <a:ea typeface="Roboto" charset="0"/>
                <a:cs typeface="Roboto" charset="0"/>
              </a:defRPr>
            </a:lvl4pPr>
            <a:lvl5pPr>
              <a:defRPr sz="14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GB" noProof="0"/>
              <a:t>Click to edit calMaster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151077" y="64828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noProof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681039" y="230376"/>
            <a:ext cx="6561010" cy="530024"/>
          </a:xfrm>
        </p:spPr>
        <p:txBody>
          <a:bodyPr>
            <a:noAutofit/>
          </a:bodyPr>
          <a:lstStyle>
            <a:lvl1pPr>
              <a:defRPr sz="3200" b="1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67DF97-69BB-564F-A7B7-09754938CA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63682" y="269458"/>
            <a:ext cx="1568525" cy="45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8350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Bebas Neue" charset="0"/>
                <a:ea typeface="Bebas Neue" charset="0"/>
                <a:cs typeface="Bebas Neue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400">
                <a:latin typeface="Roboto" charset="0"/>
                <a:ea typeface="Roboto" charset="0"/>
                <a:cs typeface="Roboto" charset="0"/>
              </a:defRPr>
            </a:lvl1pPr>
            <a:lvl2pPr>
              <a:defRPr sz="1400">
                <a:latin typeface="Roboto" charset="0"/>
                <a:ea typeface="Roboto" charset="0"/>
                <a:cs typeface="Roboto" charset="0"/>
              </a:defRPr>
            </a:lvl2pPr>
            <a:lvl3pPr>
              <a:defRPr sz="1400">
                <a:latin typeface="Roboto" charset="0"/>
                <a:ea typeface="Roboto" charset="0"/>
                <a:cs typeface="Roboto" charset="0"/>
              </a:defRPr>
            </a:lvl3pPr>
            <a:lvl4pPr>
              <a:defRPr sz="1400">
                <a:latin typeface="Roboto" charset="0"/>
                <a:ea typeface="Roboto" charset="0"/>
                <a:cs typeface="Roboto" charset="0"/>
              </a:defRPr>
            </a:lvl4pPr>
            <a:lvl5pPr>
              <a:defRPr sz="14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735-B335-4F41-81F9-9BF8B1611608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55E12-CB43-F549-AB13-A93CEA3B9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1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>
                <a:latin typeface="Bebas Neue" charset="0"/>
                <a:ea typeface="Bebas Neue" charset="0"/>
                <a:cs typeface="Bebas Neue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735-B335-4F41-81F9-9BF8B1611608}" type="datetimeFigureOut">
              <a:rPr lang="en-US" smtClean="0"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55E12-CB43-F549-AB13-A93CEA3B9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491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262064"/>
            <a:ext cx="9906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684477" y="777875"/>
            <a:ext cx="8531887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84477" y="6078543"/>
            <a:ext cx="8531887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pic>
        <p:nvPicPr>
          <p:cNvPr id="7" name="Picture 11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05" y="309567"/>
            <a:ext cx="852156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70719" y="6105525"/>
            <a:ext cx="70339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79321" y="2205038"/>
            <a:ext cx="8538765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77600" y="3922718"/>
            <a:ext cx="8538766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546213" y="6505575"/>
            <a:ext cx="5666714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UNFCCC secretariat, programme</a:t>
            </a:r>
            <a:endParaRPr lang="de-DE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546213" y="6261100"/>
            <a:ext cx="5666714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Firstname Lastname, Job Title</a:t>
            </a:r>
          </a:p>
        </p:txBody>
      </p:sp>
    </p:spTree>
    <p:extLst>
      <p:ext uri="{BB962C8B-B14F-4D97-AF65-F5344CB8AC3E}">
        <p14:creationId xmlns:p14="http://schemas.microsoft.com/office/powerpoint/2010/main" val="130083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544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091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gi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A9735-B335-4F41-81F9-9BF8B1611608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55E12-CB43-F549-AB13-A93CEA3B9B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466132"/>
            <a:ext cx="10046208" cy="105356"/>
          </a:xfrm>
          <a:prstGeom prst="rect">
            <a:avLst/>
          </a:prstGeom>
          <a:solidFill>
            <a:srgbClr val="3F7B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349345" y="60405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EE5F630-9D31-0A42-AA7A-D5F6CF4A9B9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063682" y="269458"/>
            <a:ext cx="1568525" cy="45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47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6" r:id="rId2"/>
    <p:sldLayoutId id="2147483687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ebas Neue" charset="0"/>
          <a:ea typeface="Bebas Neue" charset="0"/>
          <a:cs typeface="Bebas Neu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A9735-B335-4F41-81F9-9BF8B1611608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55E12-CB43-F549-AB13-A93CEA3B9B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466132"/>
            <a:ext cx="10046208" cy="105356"/>
          </a:xfrm>
          <a:prstGeom prst="rect">
            <a:avLst/>
          </a:prstGeom>
          <a:solidFill>
            <a:srgbClr val="3F7B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349345" y="60405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EE5F630-9D31-0A42-AA7A-D5F6CF4A9B9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063682" y="269458"/>
            <a:ext cx="1568525" cy="45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86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ebas Neue" charset="0"/>
          <a:ea typeface="Bebas Neue" charset="0"/>
          <a:cs typeface="Bebas Neu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" y="1263650"/>
            <a:ext cx="147902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9758101" y="1263650"/>
            <a:ext cx="147902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7918" y="309567"/>
            <a:ext cx="852500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916" y="1263651"/>
            <a:ext cx="8523288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Line 7"/>
          <p:cNvSpPr>
            <a:spLocks noChangeShapeType="1"/>
          </p:cNvSpPr>
          <p:nvPr/>
        </p:nvSpPr>
        <p:spPr bwMode="auto">
          <a:xfrm>
            <a:off x="684477" y="777875"/>
            <a:ext cx="8531887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84477" y="6078543"/>
            <a:ext cx="8531887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pic>
        <p:nvPicPr>
          <p:cNvPr id="3080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70719" y="6105525"/>
            <a:ext cx="70339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519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cs typeface="+mn-cs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" y="1263651"/>
            <a:ext cx="147902" cy="4325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9758100" y="1263651"/>
            <a:ext cx="147902" cy="432593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7918" y="309564"/>
            <a:ext cx="8525009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917" y="1263652"/>
            <a:ext cx="8523289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684478" y="777876"/>
            <a:ext cx="8531887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800" dirty="0"/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684478" y="6078540"/>
            <a:ext cx="8531887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800" dirty="0"/>
          </a:p>
        </p:txBody>
      </p:sp>
      <p:pic>
        <p:nvPicPr>
          <p:cNvPr id="7176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70719" y="6105525"/>
            <a:ext cx="70339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7952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ftr="0" dt="0"/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Arial" pitchFamily="-108" charset="0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" y="1263651"/>
            <a:ext cx="147902" cy="4325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9758100" y="1263651"/>
            <a:ext cx="147902" cy="432593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7918" y="309564"/>
            <a:ext cx="8525009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917" y="1263652"/>
            <a:ext cx="8523289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684478" y="777876"/>
            <a:ext cx="8531887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684478" y="6078540"/>
            <a:ext cx="8531887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pic>
        <p:nvPicPr>
          <p:cNvPr id="7176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70719" y="6105525"/>
            <a:ext cx="70339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69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ftr="0" dt="0"/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Arial" pitchFamily="-108" charset="0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2213642"/>
            <a:ext cx="9906000" cy="318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ko-KR" sz="3600" b="1" dirty="0">
                <a:solidFill>
                  <a:srgbClr val="AB4A3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LOGICAL FRAMEWORK – </a:t>
            </a:r>
            <a:br>
              <a:rPr lang="en-US" altLang="ko-KR" sz="3600" b="1" dirty="0">
                <a:solidFill>
                  <a:srgbClr val="AB4A30"/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ko-KR" sz="3600" b="1" dirty="0">
                <a:solidFill>
                  <a:srgbClr val="AB4A3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Activities design</a:t>
            </a:r>
            <a:endParaRPr kumimoji="0" lang="en-US" altLang="ko-KR" sz="3600" b="1" i="0" u="none" strike="noStrike" kern="1200" cap="none" spc="0" normalizeH="0" baseline="0" noProof="0" dirty="0">
              <a:ln>
                <a:noFill/>
              </a:ln>
              <a:solidFill>
                <a:srgbClr val="AB4A3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  <a:p>
            <a:pPr lvl="0" algn="ctr">
              <a:defRPr/>
            </a:pPr>
            <a:r>
              <a:rPr lang="en-US" altLang="ko-KR" sz="3200" b="1" dirty="0">
                <a:solidFill>
                  <a:prstClr val="black"/>
                </a:solidFill>
              </a:rPr>
              <a:t>Ms. Lucy Naydenova</a:t>
            </a:r>
            <a:r>
              <a:rPr kumimoji="0" lang="en-US" altLang="ko-KR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</a:p>
          <a:p>
            <a:pPr algn="ctr">
              <a:defRPr/>
            </a:pPr>
            <a:r>
              <a:rPr lang="en-US" sz="2400" dirty="0"/>
              <a:t>Project Manager NAP-GSP support to LDCs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UN Environment</a:t>
            </a:r>
            <a:endParaRPr kumimoji="0" lang="ko-KR" altLang="ko-K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6354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7639"/>
            <a:ext cx="8686800" cy="4708525"/>
          </a:xfrm>
        </p:spPr>
        <p:txBody>
          <a:bodyPr>
            <a:normAutofit/>
          </a:bodyPr>
          <a:lstStyle/>
          <a:p>
            <a:r>
              <a:rPr lang="en-US" sz="2800" b="1" u="sng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Component</a:t>
            </a:r>
            <a:r>
              <a:rPr lang="en-US" sz="28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- label for a cluster of measures to achieve the vision</a:t>
            </a:r>
          </a:p>
          <a:p>
            <a:pPr>
              <a:buNone/>
            </a:pPr>
            <a:endParaRPr lang="en-US" sz="2800" dirty="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r>
              <a:rPr lang="en-US" sz="2800" b="1" u="sng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Outcome</a:t>
            </a:r>
            <a:r>
              <a:rPr lang="en-US" sz="28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- what must be in place?</a:t>
            </a:r>
          </a:p>
          <a:p>
            <a:endParaRPr lang="en-US" sz="2800" dirty="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r>
              <a:rPr lang="en-US" sz="2800" b="1" u="sng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Outputs</a:t>
            </a:r>
            <a:r>
              <a:rPr lang="en-US" sz="28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- interventions/deliverables </a:t>
            </a:r>
          </a:p>
          <a:p>
            <a:endParaRPr lang="en-US" sz="2800" dirty="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r>
              <a:rPr lang="en-US" sz="2800" b="1" u="sng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Activities</a:t>
            </a:r>
            <a:r>
              <a:rPr lang="en-US" sz="28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– steps to take</a:t>
            </a:r>
          </a:p>
          <a:p>
            <a:endParaRPr lang="en-US" sz="4400" b="1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A51DC2E7-85E7-4847-9FD3-D6073B1BBC27}"/>
              </a:ext>
            </a:extLst>
          </p:cNvPr>
          <p:cNvSpPr txBox="1">
            <a:spLocks/>
          </p:cNvSpPr>
          <p:nvPr/>
        </p:nvSpPr>
        <p:spPr>
          <a:xfrm>
            <a:off x="681039" y="230376"/>
            <a:ext cx="6561010" cy="530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Bebas Neue" charset="0"/>
                <a:ea typeface="Bebas Neue" charset="0"/>
                <a:cs typeface="Bebas Neue" charset="0"/>
              </a:defRPr>
            </a:lvl1pPr>
          </a:lstStyle>
          <a:p>
            <a:r>
              <a:rPr lang="en-GB" b="1" dirty="0">
                <a:solidFill>
                  <a:srgbClr val="9A4733"/>
                </a:solidFill>
              </a:rPr>
              <a:t>Terminology Refresher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634" y="823163"/>
            <a:ext cx="8950732" cy="597788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1.1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dirty="0">
                <a:solidFill>
                  <a:srgbClr val="FF0000"/>
                </a:solidFill>
              </a:rPr>
              <a:t>Enhanced capacity of Community X to mitigate climate change risks</a:t>
            </a:r>
          </a:p>
          <a:p>
            <a:pPr>
              <a:buNone/>
            </a:pPr>
            <a:endParaRPr lang="en-US" sz="3600" b="1" dirty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sz="3294" dirty="0">
                <a:solidFill>
                  <a:srgbClr val="FF0000"/>
                </a:solidFill>
              </a:rPr>
              <a:t>1.1.1</a:t>
            </a:r>
            <a:r>
              <a:rPr lang="en-US" sz="3294" dirty="0">
                <a:solidFill>
                  <a:srgbClr val="FF6600"/>
                </a:solidFill>
              </a:rPr>
              <a:t> Awareness-raising campaign conducted</a:t>
            </a:r>
          </a:p>
          <a:p>
            <a:pPr lvl="2">
              <a:buNone/>
            </a:pPr>
            <a:r>
              <a:rPr lang="en-US" sz="3294" dirty="0">
                <a:solidFill>
                  <a:srgbClr val="FF6600"/>
                </a:solidFill>
              </a:rPr>
              <a:t>1.1.1.1</a:t>
            </a:r>
            <a:r>
              <a:rPr lang="en-US" sz="3294" dirty="0"/>
              <a:t>  Develop one leaflet…</a:t>
            </a:r>
          </a:p>
          <a:p>
            <a:pPr lvl="2">
              <a:buNone/>
            </a:pPr>
            <a:r>
              <a:rPr lang="en-US" sz="3294" dirty="0">
                <a:solidFill>
                  <a:srgbClr val="FF6600"/>
                </a:solidFill>
              </a:rPr>
              <a:t>1.1.1.2 </a:t>
            </a:r>
            <a:r>
              <a:rPr lang="en-US" sz="3294" dirty="0"/>
              <a:t> Deliver 3 radio-transmissions... </a:t>
            </a:r>
          </a:p>
          <a:p>
            <a:pPr lvl="2">
              <a:buNone/>
            </a:pPr>
            <a:endParaRPr lang="en-US" sz="3294" b="1" dirty="0"/>
          </a:p>
          <a:p>
            <a:pPr lvl="1">
              <a:buNone/>
            </a:pPr>
            <a:r>
              <a:rPr lang="en-US" sz="3200" dirty="0">
                <a:solidFill>
                  <a:srgbClr val="FF6600"/>
                </a:solidFill>
              </a:rPr>
              <a:t>1.1.2 Early-warning App developed and disseminated</a:t>
            </a:r>
          </a:p>
          <a:p>
            <a:pPr lvl="2">
              <a:buNone/>
            </a:pPr>
            <a:r>
              <a:rPr lang="en-US" sz="3294" dirty="0">
                <a:solidFill>
                  <a:srgbClr val="FF6600"/>
                </a:solidFill>
              </a:rPr>
              <a:t>1.1.2.1</a:t>
            </a:r>
            <a:r>
              <a:rPr lang="en-US" sz="3294" dirty="0"/>
              <a:t> Develop an Early-Warning App connected to local weather stations..</a:t>
            </a:r>
          </a:p>
          <a:p>
            <a:pPr lvl="2">
              <a:buNone/>
            </a:pPr>
            <a:r>
              <a:rPr lang="en-US" sz="3294" dirty="0">
                <a:solidFill>
                  <a:srgbClr val="FF6600"/>
                </a:solidFill>
              </a:rPr>
              <a:t>1.1.2.2</a:t>
            </a:r>
            <a:r>
              <a:rPr lang="en-US" sz="3294" dirty="0"/>
              <a:t> Install 10 billboards along main roads to promote App..</a:t>
            </a:r>
          </a:p>
          <a:p>
            <a:pPr lvl="2"/>
            <a:endParaRPr lang="en-US" b="1" dirty="0"/>
          </a:p>
          <a:p>
            <a:endParaRPr lang="en-US" sz="3600" b="1" dirty="0"/>
          </a:p>
          <a:p>
            <a:endParaRPr lang="en-US" sz="4400" b="1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115C50A2-C670-4F45-88CE-1C94DF754156}"/>
              </a:ext>
            </a:extLst>
          </p:cNvPr>
          <p:cNvSpPr txBox="1">
            <a:spLocks/>
          </p:cNvSpPr>
          <p:nvPr/>
        </p:nvSpPr>
        <p:spPr>
          <a:xfrm>
            <a:off x="477634" y="230376"/>
            <a:ext cx="7586134" cy="5316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Bebas Neue" charset="0"/>
                <a:ea typeface="Bebas Neue" charset="0"/>
                <a:cs typeface="Bebas Neue" charset="0"/>
              </a:defRPr>
            </a:lvl1pPr>
          </a:lstStyle>
          <a:p>
            <a:r>
              <a:rPr lang="en-GB" b="1" dirty="0">
                <a:solidFill>
                  <a:srgbClr val="9A4733"/>
                </a:solidFill>
              </a:rPr>
              <a:t>1. Resilience strengthening at community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7" y="1253331"/>
            <a:ext cx="8543925" cy="435133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b="1" u="sng" dirty="0"/>
              <a:t>1.1.1.1 Develop one leaflet</a:t>
            </a:r>
          </a:p>
          <a:p>
            <a:pPr>
              <a:buNone/>
            </a:pPr>
            <a:endParaRPr lang="en-US" sz="2800" b="1" dirty="0"/>
          </a:p>
          <a:p>
            <a:pPr>
              <a:buNone/>
            </a:pPr>
            <a:r>
              <a:rPr lang="en-US" sz="2800" b="1" dirty="0"/>
              <a:t>Task allocation: </a:t>
            </a:r>
          </a:p>
          <a:p>
            <a:pPr lvl="1"/>
            <a:r>
              <a:rPr lang="en-US" sz="2800" dirty="0"/>
              <a:t>Communication advisor, national consultant</a:t>
            </a:r>
          </a:p>
          <a:p>
            <a:pPr>
              <a:buNone/>
            </a:pPr>
            <a:endParaRPr lang="en-US" sz="2800" b="1" dirty="0"/>
          </a:p>
          <a:p>
            <a:pPr>
              <a:buNone/>
            </a:pPr>
            <a:r>
              <a:rPr lang="en-US" sz="2800" b="1" dirty="0"/>
              <a:t>Partners:</a:t>
            </a:r>
          </a:p>
          <a:p>
            <a:pPr lvl="1"/>
            <a:r>
              <a:rPr lang="en-US" sz="2800" dirty="0"/>
              <a:t>Ministry of Education</a:t>
            </a:r>
          </a:p>
          <a:p>
            <a:pPr marL="457200" lvl="1" indent="0">
              <a:buNone/>
            </a:pPr>
            <a:endParaRPr lang="en-US" sz="2800" dirty="0"/>
          </a:p>
          <a:p>
            <a:pPr>
              <a:buNone/>
            </a:pPr>
            <a:r>
              <a:rPr lang="en-US" sz="2800" b="1" dirty="0"/>
              <a:t>Deadline:</a:t>
            </a:r>
          </a:p>
          <a:p>
            <a:pPr lvl="1"/>
            <a:r>
              <a:rPr lang="en-US" sz="2800" dirty="0"/>
              <a:t>Q4 Year 1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ABD1705D-DB9C-4160-ABFB-A494DBC6C827}"/>
              </a:ext>
            </a:extLst>
          </p:cNvPr>
          <p:cNvSpPr txBox="1">
            <a:spLocks/>
          </p:cNvSpPr>
          <p:nvPr/>
        </p:nvSpPr>
        <p:spPr>
          <a:xfrm>
            <a:off x="681039" y="230376"/>
            <a:ext cx="6561010" cy="530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Bebas Neue" charset="0"/>
                <a:ea typeface="Bebas Neue" charset="0"/>
                <a:cs typeface="Bebas Neue" charset="0"/>
              </a:defRPr>
            </a:lvl1pPr>
          </a:lstStyle>
          <a:p>
            <a:r>
              <a:rPr lang="en-GB" b="1" dirty="0">
                <a:solidFill>
                  <a:srgbClr val="9A4733"/>
                </a:solidFill>
              </a:rPr>
              <a:t>Task Allocation, Partners - Deadlines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BC39CCD1-D277-43CE-A594-746C34B141C6}"/>
              </a:ext>
            </a:extLst>
          </p:cNvPr>
          <p:cNvSpPr txBox="1">
            <a:spLocks/>
          </p:cNvSpPr>
          <p:nvPr/>
        </p:nvSpPr>
        <p:spPr>
          <a:xfrm>
            <a:off x="681039" y="230376"/>
            <a:ext cx="6561010" cy="530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Bebas Neue" charset="0"/>
                <a:ea typeface="Bebas Neue" charset="0"/>
                <a:cs typeface="Bebas Neue" charset="0"/>
              </a:defRPr>
            </a:lvl1pPr>
          </a:lstStyle>
          <a:p>
            <a:r>
              <a:rPr lang="en-GB" b="1" dirty="0">
                <a:solidFill>
                  <a:srgbClr val="9A4733"/>
                </a:solidFill>
              </a:rPr>
              <a:t>Example</a:t>
            </a:r>
          </a:p>
        </p:txBody>
      </p:sp>
      <p:pic>
        <p:nvPicPr>
          <p:cNvPr id="7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FFB2783C-753E-4ED2-838F-99A1926358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965" b="3965"/>
          <a:stretch/>
        </p:blipFill>
        <p:spPr>
          <a:xfrm>
            <a:off x="698500" y="897466"/>
            <a:ext cx="8509000" cy="506306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 cmpd="sng">
          <a:solidFill>
            <a:schemeClr val="accent6">
              <a:lumMod val="75000"/>
            </a:schemeClr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>
            <a:solidFill>
              <a:schemeClr val="bg1">
                <a:lumMod val="5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</a:ln>
      </a:spPr>
      <a:bodyPr/>
      <a:lstStyle/>
      <a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UNFCCC_Master 70pt title">
  <a:themeElements>
    <a:clrScheme name="Custom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0070C0"/>
      </a:hlink>
      <a:folHlink>
        <a:srgbClr val="0070C0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UNFCCC_Master 70pt title">
  <a:themeElements>
    <a:clrScheme name="UNFCCC_Master 70pt titl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UNFCCC_Master 70pt title">
  <a:themeElements>
    <a:clrScheme name="UNFCCC_Master 70pt titl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124</Words>
  <Application>Microsoft Office PowerPoint</Application>
  <PresentationFormat>A4 Paper (210x297 mm)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맑은 고딕</vt:lpstr>
      <vt:lpstr>ＭＳ Ｐゴシック</vt:lpstr>
      <vt:lpstr>Arial</vt:lpstr>
      <vt:lpstr>Bebas Neue</vt:lpstr>
      <vt:lpstr>Calibri</vt:lpstr>
      <vt:lpstr>Roboto</vt:lpstr>
      <vt:lpstr>1_Custom Design</vt:lpstr>
      <vt:lpstr>2_Custom Design</vt:lpstr>
      <vt:lpstr>UNFCCC_Master 70pt title</vt:lpstr>
      <vt:lpstr>3_UNFCCC_Master 70pt title</vt:lpstr>
      <vt:lpstr>4_UNFCCC_Master 70pt title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Pilar LAGOS</dc:creator>
  <cp:lastModifiedBy>Josefina ASHIPALA</cp:lastModifiedBy>
  <cp:revision>185</cp:revision>
  <cp:lastPrinted>2018-03-01T16:25:09Z</cp:lastPrinted>
  <dcterms:created xsi:type="dcterms:W3CDTF">2017-05-22T09:25:30Z</dcterms:created>
  <dcterms:modified xsi:type="dcterms:W3CDTF">2018-09-27T12:35:59Z</dcterms:modified>
</cp:coreProperties>
</file>